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8.jpg" ContentType="image/jp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49"/>
  </p:notesMasterIdLst>
  <p:handoutMasterIdLst>
    <p:handoutMasterId r:id="rId50"/>
  </p:handoutMasterIdLst>
  <p:sldIdLst>
    <p:sldId id="830" r:id="rId3"/>
    <p:sldId id="844" r:id="rId4"/>
    <p:sldId id="815" r:id="rId5"/>
    <p:sldId id="817" r:id="rId6"/>
    <p:sldId id="820" r:id="rId7"/>
    <p:sldId id="848" r:id="rId8"/>
    <p:sldId id="883" r:id="rId9"/>
    <p:sldId id="884" r:id="rId10"/>
    <p:sldId id="863" r:id="rId11"/>
    <p:sldId id="843" r:id="rId12"/>
    <p:sldId id="822" r:id="rId13"/>
    <p:sldId id="823" r:id="rId14"/>
    <p:sldId id="825" r:id="rId15"/>
    <p:sldId id="824" r:id="rId16"/>
    <p:sldId id="854" r:id="rId17"/>
    <p:sldId id="826" r:id="rId18"/>
    <p:sldId id="856" r:id="rId19"/>
    <p:sldId id="857" r:id="rId20"/>
    <p:sldId id="827" r:id="rId21"/>
    <p:sldId id="832" r:id="rId22"/>
    <p:sldId id="828" r:id="rId23"/>
    <p:sldId id="829" r:id="rId24"/>
    <p:sldId id="855" r:id="rId25"/>
    <p:sldId id="831" r:id="rId26"/>
    <p:sldId id="833" r:id="rId27"/>
    <p:sldId id="839" r:id="rId28"/>
    <p:sldId id="834" r:id="rId29"/>
    <p:sldId id="885" r:id="rId30"/>
    <p:sldId id="840" r:id="rId31"/>
    <p:sldId id="841" r:id="rId32"/>
    <p:sldId id="846" r:id="rId33"/>
    <p:sldId id="835" r:id="rId34"/>
    <p:sldId id="858" r:id="rId35"/>
    <p:sldId id="867" r:id="rId36"/>
    <p:sldId id="871" r:id="rId37"/>
    <p:sldId id="869" r:id="rId38"/>
    <p:sldId id="868" r:id="rId39"/>
    <p:sldId id="849" r:id="rId40"/>
    <p:sldId id="850" r:id="rId41"/>
    <p:sldId id="851" r:id="rId42"/>
    <p:sldId id="880" r:id="rId43"/>
    <p:sldId id="881" r:id="rId44"/>
    <p:sldId id="882" r:id="rId45"/>
    <p:sldId id="874" r:id="rId46"/>
    <p:sldId id="878" r:id="rId47"/>
    <p:sldId id="879" r:id="rId48"/>
  </p:sldIdLst>
  <p:sldSz cx="9144000" cy="6858000" type="screen4x3"/>
  <p:notesSz cx="6802438" cy="99361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휴먼둥근헤드라인" panose="02030504000101010101" pitchFamily="18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9">
          <p15:clr>
            <a:srgbClr val="A4A3A4"/>
          </p15:clr>
        </p15:guide>
        <p15:guide id="2" pos="2124">
          <p15:clr>
            <a:srgbClr val="A4A3A4"/>
          </p15:clr>
        </p15:guide>
        <p15:guide id="3" orient="horz" pos="2121">
          <p15:clr>
            <a:srgbClr val="A4A3A4"/>
          </p15:clr>
        </p15:guide>
        <p15:guide id="4" pos="3108">
          <p15:clr>
            <a:srgbClr val="A4A3A4"/>
          </p15:clr>
        </p15:guide>
        <p15:guide id="5" orient="horz" pos="4586">
          <p15:clr>
            <a:srgbClr val="A4A3A4"/>
          </p15:clr>
        </p15:guide>
        <p15:guide id="6" orient="horz" pos="3129">
          <p15:clr>
            <a:srgbClr val="A4A3A4"/>
          </p15:clr>
        </p15:guide>
        <p15:guide id="7" pos="1464">
          <p15:clr>
            <a:srgbClr val="A4A3A4"/>
          </p15:clr>
        </p15:guide>
        <p15:guide id="8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3D8"/>
    <a:srgbClr val="3ED1E3"/>
    <a:srgbClr val="0070BF"/>
    <a:srgbClr val="003D86"/>
    <a:srgbClr val="0055BC"/>
    <a:srgbClr val="338DFF"/>
    <a:srgbClr val="3391CF"/>
    <a:srgbClr val="013F54"/>
    <a:srgbClr val="81C8CE"/>
    <a:srgbClr val="2E7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86" autoAdjust="0"/>
    <p:restoredTop sz="93878" autoAdjust="0"/>
  </p:normalViewPr>
  <p:slideViewPr>
    <p:cSldViewPr snapToGrid="0">
      <p:cViewPr>
        <p:scale>
          <a:sx n="75" d="100"/>
          <a:sy n="75" d="100"/>
        </p:scale>
        <p:origin x="-2634" y="-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18"/>
    </p:cViewPr>
  </p:sorterViewPr>
  <p:notesViewPr>
    <p:cSldViewPr snapToGrid="0">
      <p:cViewPr varScale="1">
        <p:scale>
          <a:sx n="80" d="100"/>
          <a:sy n="80" d="100"/>
        </p:scale>
        <p:origin x="-3264" y="-96"/>
      </p:cViewPr>
      <p:guideLst>
        <p:guide orient="horz" pos="3109"/>
        <p:guide orient="horz" pos="2121"/>
        <p:guide orient="horz" pos="4586"/>
        <p:guide orient="horz" pos="3129"/>
        <p:guide pos="2124"/>
        <p:guide pos="3108"/>
        <p:guide pos="1464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xmlns="" id="{C6B18A44-60F3-4234-8FAB-F964FE51CD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2"/>
            <a:ext cx="29487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xmlns="" id="{F3F68500-36F6-4C31-AC5D-5B93041155C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101" y="2"/>
            <a:ext cx="294873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60" name="Rectangle 4">
            <a:extLst>
              <a:ext uri="{FF2B5EF4-FFF2-40B4-BE49-F238E27FC236}">
                <a16:creationId xmlns:a16="http://schemas.microsoft.com/office/drawing/2014/main" xmlns="" id="{83C1D2BD-C8B1-4A2B-9873-D740F1E33D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37681"/>
            <a:ext cx="29487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xmlns="" id="{BE834AED-B01B-4A2E-8436-E7622519E3D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101" y="9437681"/>
            <a:ext cx="294873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anose="020B0600000101010101" pitchFamily="50" charset="-127"/>
              </a:defRPr>
            </a:lvl1pPr>
          </a:lstStyle>
          <a:p>
            <a:fld id="{63A8C6CD-F831-4956-98C9-AC2832E4977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6427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39EBE9B9-EB7C-43B8-8604-6D62615369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8737" cy="496888"/>
          </a:xfrm>
          <a:prstGeom prst="rect">
            <a:avLst/>
          </a:prstGeom>
        </p:spPr>
        <p:txBody>
          <a:bodyPr vert="horz" lIns="91489" tIns="45743" rIns="91489" bIns="45743" rtlCol="0"/>
          <a:lstStyle>
            <a:lvl1pPr algn="l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91981E3A-F12E-4C3A-A075-8DBB77F0206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2101" y="2"/>
            <a:ext cx="2948736" cy="496888"/>
          </a:xfrm>
          <a:prstGeom prst="rect">
            <a:avLst/>
          </a:prstGeom>
        </p:spPr>
        <p:txBody>
          <a:bodyPr vert="horz" lIns="91489" tIns="45743" rIns="91489" bIns="45743" rtlCol="0"/>
          <a:lstStyle>
            <a:lvl1pPr algn="r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fld id="{F7CBD123-37BE-4AF7-BCF6-3E81D0CF0675}" type="datetimeFigureOut">
              <a:rPr lang="ko-KR" altLang="en-US"/>
              <a:pPr>
                <a:defRPr/>
              </a:pPr>
              <a:t>2019-03-19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xmlns="" id="{F49FB02D-98CA-4B71-A47E-8268718DD4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9" tIns="45743" rIns="91489" bIns="45743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xmlns="" id="{D6BB8C1F-E4F4-4033-B33F-4637884E0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727" y="4721239"/>
            <a:ext cx="5442590" cy="4468796"/>
          </a:xfrm>
          <a:prstGeom prst="rect">
            <a:avLst/>
          </a:prstGeom>
        </p:spPr>
        <p:txBody>
          <a:bodyPr vert="horz" wrap="square" lIns="91489" tIns="45743" rIns="91489" bIns="4574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66E5D2AC-BB71-408E-9B03-67CCDBD272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5" y="9437681"/>
            <a:ext cx="2948737" cy="496888"/>
          </a:xfrm>
          <a:prstGeom prst="rect">
            <a:avLst/>
          </a:prstGeom>
        </p:spPr>
        <p:txBody>
          <a:bodyPr vert="horz" lIns="91489" tIns="45743" rIns="91489" bIns="45743" rtlCol="0" anchor="b"/>
          <a:lstStyle>
            <a:lvl1pPr algn="l">
              <a:defRPr sz="1200">
                <a:ea typeface="휴먼둥근헤드라인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98F57DC-AB87-4464-9C65-CAC912EB4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2101" y="9437681"/>
            <a:ext cx="2948736" cy="496888"/>
          </a:xfrm>
          <a:prstGeom prst="rect">
            <a:avLst/>
          </a:prstGeom>
        </p:spPr>
        <p:txBody>
          <a:bodyPr vert="horz" wrap="square" lIns="91489" tIns="45743" rIns="91489" bIns="457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휴먼둥근헤드라인" panose="02030504000101010101" pitchFamily="18" charset="-127"/>
              </a:defRPr>
            </a:lvl1pPr>
          </a:lstStyle>
          <a:p>
            <a:fld id="{277031A7-52C6-4759-BFDE-3FA09746423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26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3999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6750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6446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703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4943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22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6726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621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046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6533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218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6121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1033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3617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9808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1561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2113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19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0966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6694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33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44139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958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3259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51260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2830" indent="-172830">
              <a:buFontTx/>
              <a:buChar char="-"/>
            </a:pP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04695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9624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29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08064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8905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1532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32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5895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33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3590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952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40318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36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76317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37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3577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38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852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39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83276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40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94381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41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68209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/>
              <a:t>-</a:t>
            </a:r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44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91212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>
            <a:extLst>
              <a:ext uri="{FF2B5EF4-FFF2-40B4-BE49-F238E27FC236}">
                <a16:creationId xmlns:a16="http://schemas.microsoft.com/office/drawing/2014/main" xmlns="" id="{4E97F4BF-452A-4E3D-B5F9-FCE3284DE7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7288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슬라이드 노트 개체 틀 2">
            <a:extLst>
              <a:ext uri="{FF2B5EF4-FFF2-40B4-BE49-F238E27FC236}">
                <a16:creationId xmlns:a16="http://schemas.microsoft.com/office/drawing/2014/main" xmlns="" id="{25A0AB28-E83B-4DCF-8BD7-B97187E263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084" name="슬라이드 번호 개체 틀 3">
            <a:extLst>
              <a:ext uri="{FF2B5EF4-FFF2-40B4-BE49-F238E27FC236}">
                <a16:creationId xmlns:a16="http://schemas.microsoft.com/office/drawing/2014/main" xmlns="" id="{D181F193-3EA1-4A23-A102-35091A447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8332" indent="-287819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51281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11793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72304" indent="-230256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32817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93329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53842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914354" indent="-230256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E3D1F8A7-B27D-4DA3-8D81-EB87AFFD03D2}" type="slidenum">
              <a:rPr lang="ko-KR" altLang="en-US" sz="1200">
                <a:ea typeface="휴먼둥근헤드라인" panose="02030504000101010101" pitchFamily="18" charset="-127"/>
              </a:rPr>
              <a:pPr eaLnBrk="1" hangingPunct="1"/>
              <a:t>45</a:t>
            </a:fld>
            <a:endParaRPr lang="ko-KR" altLang="en-US" sz="1200"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517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41EEB9F7-B8C4-48B6-8B14-4EB696AE9B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713538"/>
            <a:ext cx="9144000" cy="144462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148F52A-43DB-4906-9997-875D6DCE30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2"/>
            <a:ext cx="9144000" cy="71438"/>
          </a:xfrm>
          <a:prstGeom prst="rect">
            <a:avLst/>
          </a:prstGeom>
          <a:solidFill>
            <a:srgbClr val="3366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pic>
        <p:nvPicPr>
          <p:cNvPr id="6" name="Picture 9" descr="무제-1">
            <a:extLst>
              <a:ext uri="{FF2B5EF4-FFF2-40B4-BE49-F238E27FC236}">
                <a16:creationId xmlns:a16="http://schemas.microsoft.com/office/drawing/2014/main" xmlns="" id="{813316FD-4923-49A5-9765-5CA7992F4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8" y="-4763"/>
            <a:ext cx="7450137" cy="253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>
            <a:extLst>
              <a:ext uri="{FF2B5EF4-FFF2-40B4-BE49-F238E27FC236}">
                <a16:creationId xmlns:a16="http://schemas.microsoft.com/office/drawing/2014/main" xmlns="" id="{8C9CFE68-BEBF-4CDF-A5EA-1B4FB14308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 algn="ctr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itchFamily="18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>
              <a:ea typeface="휴먼둥근헤드라인" pitchFamily="18" charset="-127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5BC4DE47-7363-40D7-9AB5-1F6B5E4FD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214326D7-F804-4016-91C0-5FCFE1FC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69AE6B5E-F4B3-429C-9853-8BBA25460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C1FCB-FDA5-4A1A-BA68-D97C31A3A0D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107086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A7FC036-D11B-4D8B-941C-686A04DC8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B825757-600B-4D96-B3D7-FA3AE57CE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6A24FEE-EF07-419C-88D5-FABB6B9798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5A0AA-0369-439E-8BA3-07711A8E566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660169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721733F-D81C-45B7-99D1-DD5EA3AA3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8EAE11C-508B-4F09-BEE4-B35879A8A6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5501AEC-EAE2-4C41-9362-DF4E01B11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C3734-5BFD-4AA8-9B8C-C1B0C155790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427237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215CFF-DF2A-44C6-A18F-991D578D53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C87A62-32C4-4A00-9957-F97EFCEF62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25B2E10-2771-45B4-A237-4467B9453E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A7A23-5B19-4962-ADB1-D2E7053468A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4865678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D6E53E61-6820-48F0-A072-C055E54E0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80DA050C-87DB-4C8E-890D-8EC758AAD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E7ADFE93-0111-4B0A-88F9-C7D859769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3281F-B014-4852-8157-87E6368A2FD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567103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33171362-39DD-4723-ADC8-8C8B6B440D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D04A1C2A-9648-4BBE-B4C3-362D1DF53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2BDE752C-DF32-4F8C-9D78-D681D563F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698BF-9C5C-4F3E-A79F-28732F3F691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420676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DE241AED-D9E3-40C4-A19D-6BE189F4C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7D5C887-9F87-47C2-88A8-20BE759BE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B83BE64-D4CD-4485-9EF3-A48CDA94C7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C24BC-EDB8-4DF7-9027-393BC788C07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015149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0A8009CC-A77D-4630-818A-A326CD339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C33E057-AA87-4A5C-8C88-7470CC168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E57E52F-1415-4734-BFAF-496E0F5E59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8D3E9-5175-455C-81D1-157B1AD2D2C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90089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C64001-04F1-4786-98FE-7D327475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C4E9E63-6CA5-4E6E-95C5-68838D7189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E02C9C7-3804-41CD-8295-6E4234C7A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E5AD2-3BDD-4C9A-8346-548185F2ED8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533622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8513BD-5976-448C-9F28-1FEDE9F03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EB56457-6516-4306-BB67-441564B12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1F36C15-061F-495E-B559-563852FFF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B0F39-5512-409D-8B26-B54027BE9B5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107008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861D77B-CCC7-4303-BAEE-AE45F0248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3763742-D62B-4759-8AFF-6DE4506E0C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DF2F8EB-3700-4BFA-A0B0-88971AE45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1F679-8945-48D0-B0E6-6D6CA377902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96334812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F70F60B-B48B-45AF-B14F-E470D7C51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981506F-7354-4957-9BAB-C382FF3BF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B3CBCE4-5C79-4893-833A-880088C8C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F5EC3-6781-4C9D-A8EF-9D0EBAC2743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438862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20293" y="897470"/>
            <a:ext cx="8303423" cy="5164323"/>
          </a:xfrm>
        </p:spPr>
        <p:txBody>
          <a:bodyPr anchor="t"/>
          <a:lstStyle>
            <a:lvl1pPr marL="29234" indent="0" algn="l">
              <a:lnSpc>
                <a:spcPct val="150000"/>
              </a:lnSpc>
              <a:buNone/>
              <a:defRPr sz="2400"/>
            </a:lvl1pPr>
          </a:lstStyle>
          <a:p>
            <a:pPr marL="39688" algn="l"/>
            <a:r>
              <a:rPr lang="ko-KR" altLang="en-US" sz="3200" dirty="0">
                <a:solidFill>
                  <a:schemeClr val="bg2">
                    <a:lumMod val="25000"/>
                  </a:schemeClr>
                </a:solidFill>
                <a:latin typeface="바탕" panose="02030600000101010101" pitchFamily="18" charset="-127"/>
                <a:ea typeface="바탕" panose="02030600000101010101" pitchFamily="18" charset="-127"/>
                <a:sym typeface="HY???" charset="0"/>
              </a:rPr>
              <a:t>■ </a:t>
            </a:r>
            <a:r>
              <a:rPr lang="ko-KR" altLang="en-US" sz="3200" dirty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제목</a:t>
            </a:r>
            <a:r>
              <a:rPr lang="en-US" altLang="ko-KR" sz="3200" dirty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?</a:t>
            </a:r>
            <a:endParaRPr lang="ko-KR" altLang="en-US" sz="3200" dirty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r>
              <a:rPr lang="ko-KR" altLang="en-US" sz="2100" dirty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 </a:t>
            </a:r>
            <a:endParaRPr lang="en-US" altLang="ko-KR" sz="2100" dirty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</a:t>
            </a:r>
            <a:endParaRPr lang="en-US" altLang="ko-KR" sz="2100" dirty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  <a:p>
            <a:pPr marL="39688" algn="l">
              <a:lnSpc>
                <a:spcPct val="150000"/>
              </a:lnSpc>
            </a:pPr>
            <a:r>
              <a:rPr lang="ko-KR" altLang="en-US" sz="2100" dirty="0">
                <a:solidFill>
                  <a:schemeClr val="bg2">
                    <a:lumMod val="25000"/>
                  </a:schemeClr>
                </a:solidFill>
                <a:latin typeface="HY견고딕" pitchFamily="18" charset="-127"/>
                <a:ea typeface="HY견고딕" pitchFamily="18" charset="-127"/>
                <a:sym typeface="HY???" charset="0"/>
              </a:rPr>
              <a:t>본문 </a:t>
            </a:r>
            <a:endParaRPr lang="en-US" altLang="ko-KR" sz="2100" dirty="0">
              <a:solidFill>
                <a:schemeClr val="bg2">
                  <a:lumMod val="25000"/>
                </a:schemeClr>
              </a:solidFill>
              <a:latin typeface="HY견고딕" pitchFamily="18" charset="-127"/>
              <a:ea typeface="HY견고딕" pitchFamily="18" charset="-127"/>
              <a:sym typeface="HY???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1" y="635635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300">
                <a:latin typeface="+mn-ea"/>
                <a:ea typeface="+mn-ea"/>
              </a:defRPr>
            </a:lvl1pPr>
          </a:lstStyle>
          <a:p>
            <a:fld id="{73909CBE-2183-44CC-A089-CFE821C67804}" type="datetime1">
              <a:rPr lang="ko-KR" altLang="en-US" smtClean="0"/>
              <a:pPr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1" y="6356355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600"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fld id="{10A085E5-A791-4BD0-8A7D-6D9E3D0CC84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순서도: 처리 6"/>
          <p:cNvSpPr/>
          <p:nvPr userDrawn="1"/>
        </p:nvSpPr>
        <p:spPr>
          <a:xfrm>
            <a:off x="0" y="3"/>
            <a:ext cx="9144000" cy="496787"/>
          </a:xfrm>
          <a:prstGeom prst="flowChartProcess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55" tIns="33677" rIns="67355" bIns="33677"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593685"/>
            <a:ext cx="9144000" cy="0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86" y="87380"/>
            <a:ext cx="899081" cy="7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2409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66A3D75-8C6D-4FD0-AB3A-A715A0F3C0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8BC4C8-3F3D-49CE-874F-F02370E95F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325F0532-E8A8-4A2C-B485-F9268790EE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7619F-4A2C-41BA-98F9-8EB4A0144B7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7010984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3525366B-8B72-48B4-BD98-CC320A6118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0A26750-35FB-4A61-BB2A-8A92F655C3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21C8A79-28E3-4EB6-BA34-71013CDCC6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A4C7-7933-4C36-989B-DA609981728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731900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A3674FE-C1A1-420C-B9F3-6D2C27EBAF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B336A96-1BB1-43AA-9C68-0FA8A0C43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A732819-C96E-4E19-AC43-A71E6D6E7F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645DE-4CAD-4824-B664-7FAD1349EA1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369941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F12439F-0B8B-4001-851A-5AE654F67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9C20585-9B1C-4936-A5E3-26D89B0E9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753E972-5DF8-485C-A9AE-8AC6E5C3F4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35A0B-2363-499A-A257-96729C37235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885438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E50A8750-4B3C-456B-A10C-CD36426AA2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808A8C82-DAF6-4C8D-893C-1F3B0E741F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95F7487A-D504-4942-B73E-189C4E789D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F4B08-2616-460B-B8EA-76FA77599F1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430684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15541A1B-A7B9-42FA-83C7-DE13A31446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FF1BBA5-7049-4F86-A868-BC6F5A0876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5E235F1A-F28B-49F6-813C-A8A7D110A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7E53C-5E86-4020-998A-D893350F805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1221121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8CA8C3A5-742F-4B07-AB1A-EC4EBAB2A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659EECD3-B14F-4735-A4AA-2EC1605F8C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9F0C9D8E-CB3E-4FFD-A1A6-17CEF75ABD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3CD8DE-A82D-451E-9855-42153991240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999432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8B6E83-DA6C-48D7-868B-23A0BE9FB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A292384-42BE-4950-94F6-38B5547DA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0B22DA7-79E8-44ED-B260-6D9B5FD1C0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4B414-A80E-40A5-87A4-794E10509BA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7173701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3D28244-8591-441A-9350-8389A5DF4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67AAD03-CA0E-4BA8-ABEB-96E024A48F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65D957D-15D7-4C18-A288-FC26325B7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7A30E-96BB-4E9C-ADEA-FD817F38A18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0436525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DB4E86B-ECD4-439C-9F07-47C5DB3B57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4BA5603-E6E4-43C2-A788-5E49A5B13A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B84C992-8849-4850-ADA8-21C9D30CED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2987D-167C-4A1C-80EF-E190A8BC38B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09568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5848537E-792A-42BF-AA5A-7374F5905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69AD169-EBAD-4244-8BBA-D09F756CC9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B97C583-7380-45F2-9E28-767A99F3D1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0D1D5-CB5E-44A2-A3C4-716573751A9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241091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DA95DD1-DE2C-42F3-B633-1AB964AE0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6" y="274638"/>
            <a:ext cx="69945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E00531FA-FE25-4F52-9AFF-02BC7ADED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89A3FCAA-CA97-4C12-A076-9C3A836EED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A82B3AF5-261E-4CBE-825D-460DE8B878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97DDA390-DF19-457B-8CC3-E886271FE1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fld id="{80C3DD25-AD9B-4561-898B-C9317E2E1E73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031" name="Picture 8" descr="무제-2">
            <a:extLst>
              <a:ext uri="{FF2B5EF4-FFF2-40B4-BE49-F238E27FC236}">
                <a16:creationId xmlns:a16="http://schemas.microsoft.com/office/drawing/2014/main" xmlns="" id="{5C53702E-C735-426E-B3C8-C44FE87F3F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7" y="6075363"/>
            <a:ext cx="2124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pigs-1">
            <a:extLst>
              <a:ext uri="{FF2B5EF4-FFF2-40B4-BE49-F238E27FC236}">
                <a16:creationId xmlns:a16="http://schemas.microsoft.com/office/drawing/2014/main" xmlns="" id="{9FBA85B2-28D8-4E42-A8A2-7888962F9B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4" y="293691"/>
            <a:ext cx="133191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75" r:id="rId1"/>
    <p:sldLayoutId id="2147485753" r:id="rId2"/>
    <p:sldLayoutId id="2147485754" r:id="rId3"/>
    <p:sldLayoutId id="2147485755" r:id="rId4"/>
    <p:sldLayoutId id="2147485756" r:id="rId5"/>
    <p:sldLayoutId id="2147485757" r:id="rId6"/>
    <p:sldLayoutId id="2147485758" r:id="rId7"/>
    <p:sldLayoutId id="2147485759" r:id="rId8"/>
    <p:sldLayoutId id="2147485760" r:id="rId9"/>
    <p:sldLayoutId id="2147485761" r:id="rId10"/>
    <p:sldLayoutId id="2147485762" r:id="rId11"/>
    <p:sldLayoutId id="2147485763" r:id="rId12"/>
    <p:sldLayoutId id="2147485776" r:id="rId13"/>
  </p:sldLayoutIdLst>
  <p:transition>
    <p:fade thruBlk="1"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C3EE11A7-C47F-4DDC-A6BE-28C7A5D8B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F2E140BA-6430-414E-8EDE-1AA42B50C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xmlns="" id="{21A70672-C37F-4C69-BE9E-48B6947761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xmlns="" id="{CABA5BC7-EA2A-4A65-8F15-0F5437301D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xmlns="" id="{766D0142-D14B-4C4F-BB66-9BCCC62EC2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anose="020B0600000101010101" pitchFamily="50" charset="-127"/>
              </a:defRPr>
            </a:lvl1pPr>
          </a:lstStyle>
          <a:p>
            <a:fld id="{26AC2A2E-B013-42AD-BF65-CE9BBABFA42B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2055" name="Picture 7" descr="pigs-1">
            <a:extLst>
              <a:ext uri="{FF2B5EF4-FFF2-40B4-BE49-F238E27FC236}">
                <a16:creationId xmlns:a16="http://schemas.microsoft.com/office/drawing/2014/main" xmlns="" id="{39D10F31-B516-4A04-9842-02CAB5459F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34938"/>
            <a:ext cx="15843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KU-Basic">
            <a:extLst>
              <a:ext uri="{FF2B5EF4-FFF2-40B4-BE49-F238E27FC236}">
                <a16:creationId xmlns:a16="http://schemas.microsoft.com/office/drawing/2014/main" xmlns="" id="{3B56D1FB-35EA-4692-8943-E0BCA8B06A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1" y="6611938"/>
            <a:ext cx="704851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64" r:id="rId1"/>
    <p:sldLayoutId id="2147485765" r:id="rId2"/>
    <p:sldLayoutId id="2147485766" r:id="rId3"/>
    <p:sldLayoutId id="2147485767" r:id="rId4"/>
    <p:sldLayoutId id="2147485768" r:id="rId5"/>
    <p:sldLayoutId id="2147485769" r:id="rId6"/>
    <p:sldLayoutId id="2147485770" r:id="rId7"/>
    <p:sldLayoutId id="2147485771" r:id="rId8"/>
    <p:sldLayoutId id="2147485772" r:id="rId9"/>
    <p:sldLayoutId id="2147485773" r:id="rId10"/>
    <p:sldLayoutId id="2147485774" r:id="rId11"/>
  </p:sldLayoutIdLst>
  <p:transition>
    <p:fade thruBlk="1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C:\Users\user\Desktop\asf%20&#49324;&#51652;\www.cfsph.iastate.edu" TargetMode="Externa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1\Desktop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" y="12700"/>
            <a:ext cx="9148015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xmlns="" id="{5212BD65-FCA5-483B-B109-C77228997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1628"/>
            <a:ext cx="9144000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endParaRPr kumimoji="0" lang="en-US" altLang="ko-KR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defRPr/>
            </a:pP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altLang="ko-KR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kumimoji="0"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(ASF</a:t>
            </a:r>
            <a:r>
              <a:rPr kumimoji="0" lang="en-US" altLang="ko-K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algn="ctr">
              <a:defRPr/>
            </a:pPr>
            <a:endParaRPr kumimoji="0" lang="en-US" altLang="ko-K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844" y="6208571"/>
            <a:ext cx="24123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Hiệp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2800" y="6170471"/>
            <a:ext cx="1828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bác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sỹ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thú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y </a:t>
            </a:r>
            <a:endParaRPr lang="en-US" altLang="ko-KR" sz="12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12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754" y="6542404"/>
            <a:ext cx="1493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843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HY견고딕" panose="02030600000101010101" pitchFamily="18" charset="-127"/>
                <a:cs typeface="Segoe UI" panose="020B0502040204020203" pitchFamily="34" charset="0"/>
              </a:rPr>
              <a:t> 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Mục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lục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85664" y="1461094"/>
            <a:ext cx="8558335" cy="3172084"/>
            <a:chOff x="585661" y="1346794"/>
            <a:chExt cx="8558334" cy="3172084"/>
          </a:xfrm>
        </p:grpSpPr>
        <p:sp>
          <p:nvSpPr>
            <p:cNvPr id="4" name="직사각형 3"/>
            <p:cNvSpPr/>
            <p:nvPr/>
          </p:nvSpPr>
          <p:spPr>
            <a:xfrm>
              <a:off x="585662" y="1346794"/>
              <a:ext cx="8018787" cy="49667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1.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Hiểu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về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sốt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châu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Phi (ASF)</a:t>
              </a:r>
              <a:endParaRPr lang="en-US" altLang="ko-KR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85661" y="2238597"/>
              <a:ext cx="8558334" cy="49667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2.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Yếu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tố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phát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sinh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con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đường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endParaRPr lang="en-US" altLang="ko-KR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85662" y="3130400"/>
              <a:ext cx="8018787" cy="49667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3.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Những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việc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làm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sz="20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endParaRPr lang="en-US" altLang="ko-KR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11561" y="4022204"/>
              <a:ext cx="8018787" cy="49667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spc="-15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4.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Hoạt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động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vùng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biên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giới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chính</a:t>
              </a:r>
              <a:r>
                <a:rPr lang="en-US" altLang="ko-KR" sz="2000" b="1" spc="-1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2000" b="1" spc="-1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phủ</a:t>
              </a:r>
              <a:endParaRPr lang="en-US" altLang="ko-KR" sz="2000" b="1" spc="-15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11561" y="4942527"/>
            <a:ext cx="8018788" cy="4966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5.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viên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en-US" altLang="ko-KR" sz="2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25630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6988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1.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Hiểu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(ASF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93447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4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2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1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(African </a:t>
            </a:r>
            <a:r>
              <a:rPr lang="en-US" altLang="ko-KR" sz="1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Swine Fever)</a:t>
            </a:r>
            <a:endParaRPr lang="ko-KR" altLang="en-US" sz="14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51520" y="3407795"/>
            <a:ext cx="8919595" cy="2893100"/>
            <a:chOff x="-2604" y="3645024"/>
            <a:chExt cx="9144001" cy="2893100"/>
          </a:xfrm>
        </p:grpSpPr>
        <p:sp>
          <p:nvSpPr>
            <p:cNvPr id="2" name="직사각형 1"/>
            <p:cNvSpPr/>
            <p:nvPr/>
          </p:nvSpPr>
          <p:spPr>
            <a:xfrm>
              <a:off x="-2604" y="3645024"/>
              <a:ext cx="9144001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b="1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 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sốt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huyết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 vi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rút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chỉ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hiệu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bao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gồm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rừng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hoang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dã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endPara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576000" indent="-457200">
                <a:lnSpc>
                  <a:spcPct val="150000"/>
                </a:lnSpc>
                <a:tabLst>
                  <a:tab pos="444500" algn="l"/>
                </a:tabLst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	-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Tại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này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được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quy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định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truyền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nhiễm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pháp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định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loại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 </a:t>
              </a:r>
              <a:b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được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theo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Luật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phòng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chống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súc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altLang="ko-KR" sz="1200" b="1" dirty="0" smtClean="0">
                <a:solidFill>
                  <a:schemeClr val="accent1">
                    <a:lumMod val="1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   Vi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rút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DNA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thuộc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chủng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Asfivirus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22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kiểu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gen</a:t>
              </a:r>
              <a:endParaRPr lang="ko-KR" altLang="en-US" sz="1400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  <a:p>
              <a:pPr marL="576000" indent="-457200">
                <a:lnSpc>
                  <a:spcPct val="150000"/>
                </a:lnSpc>
                <a:tabLst>
                  <a:tab pos="444500" algn="l"/>
                </a:tabLst>
                <a:defRPr/>
              </a:pP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	 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- 170~190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kbp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Large DNA Virus (</a:t>
              </a:r>
              <a:r>
                <a:rPr lang="en-US" altLang="ko-KR" sz="1200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200nm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b="1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 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Gây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thiệt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hại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về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xã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hội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kinh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tế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cao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tỷ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lệ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nhiễm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vong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cao</a:t>
              </a:r>
              <a:r>
                <a:rPr lang="en-US" altLang="ko-KR" b="1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tabLst>
                  <a:tab pos="444500" algn="l"/>
                </a:tabLst>
                <a:defRPr/>
              </a:pP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   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	 - 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Cực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100%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vong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1~4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(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bán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30~70%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vong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20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(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mãn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dưới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20% </a:t>
              </a:r>
            </a:p>
            <a:p>
              <a:pPr marL="576000" indent="-457200">
                <a:lnSpc>
                  <a:spcPct val="150000"/>
                </a:lnSpc>
                <a:tabLst>
                  <a:tab pos="444500" algn="l"/>
                </a:tabLst>
                <a:defRPr/>
              </a:pP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  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	 -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nay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phương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pháp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điều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trị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cũng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như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vắc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xin</a:t>
              </a:r>
              <a:r>
                <a:rPr lang="en-US" altLang="ko-KR" sz="1200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nên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đại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đa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hần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chính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phủ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thực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chính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sách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giết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tiêu</a:t>
              </a:r>
              <a:r>
                <a:rPr lang="en-US" altLang="ko-KR" sz="12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hủy</a:t>
              </a:r>
              <a:endParaRPr lang="en-US" altLang="ko-KR" sz="18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30395" y="3809816"/>
              <a:ext cx="180976" cy="1772524"/>
              <a:chOff x="7354" y="5050214"/>
              <a:chExt cx="216024" cy="2079144"/>
            </a:xfrm>
          </p:grpSpPr>
          <p:sp>
            <p:nvSpPr>
              <p:cNvPr id="5" name="타원 4"/>
              <p:cNvSpPr/>
              <p:nvPr/>
            </p:nvSpPr>
            <p:spPr>
              <a:xfrm>
                <a:off x="7354" y="5050214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7354" y="6110449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7354" y="6913334"/>
                <a:ext cx="216024" cy="21602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9" name="그룹 8"/>
          <p:cNvGrpSpPr/>
          <p:nvPr/>
        </p:nvGrpSpPr>
        <p:grpSpPr>
          <a:xfrm>
            <a:off x="1082866" y="1006131"/>
            <a:ext cx="6652626" cy="2566456"/>
            <a:chOff x="1082861" y="1006129"/>
            <a:chExt cx="6652626" cy="2566456"/>
          </a:xfrm>
        </p:grpSpPr>
        <p:pic>
          <p:nvPicPr>
            <p:cNvPr id="34818" name="Picture 2" descr="C:\Users\user1\Desktop\11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006129"/>
              <a:ext cx="6331839" cy="2566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082861" y="3158873"/>
              <a:ext cx="2460434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lang="en-US" altLang="ko-KR" sz="900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</a:t>
              </a:r>
              <a:r>
                <a:rPr lang="en-US" altLang="ko-KR" sz="90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ấu</a:t>
              </a:r>
              <a:r>
                <a:rPr lang="en-US" altLang="ko-KR" sz="9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90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trúc</a:t>
              </a:r>
              <a:r>
                <a:rPr lang="en-US" altLang="ko-KR" sz="9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90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sz="9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vi </a:t>
              </a:r>
              <a:r>
                <a:rPr lang="en-US" altLang="ko-KR" sz="90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rút</a:t>
              </a:r>
              <a:r>
                <a:rPr lang="en-US" altLang="ko-KR" sz="9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(ASF </a:t>
              </a:r>
              <a:r>
                <a:rPr lang="en-US" altLang="ko-KR" sz="9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FAO Manual)</a:t>
              </a:r>
              <a:endParaRPr lang="ko-KR" alt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851926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" y="1090675"/>
            <a:ext cx="7515225" cy="519112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3"/>
            <a:ext cx="6840760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1950" indent="-361950" eaLnBrk="1" latinLnBrk="0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r>
              <a:rPr lang="en-US" altLang="ko-KR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(2016.1~2019.2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ko-KR" altLang="en-US" b="1" dirty="0">
                <a:solidFill>
                  <a:srgbClr val="FFFFFF"/>
                </a:solidFill>
                <a:latin typeface="Segoe UI" panose="020B0502040204020203" pitchFamily="34" charset="0"/>
                <a:ea typeface="HY견고딕" panose="02030600000101010101" pitchFamily="18" charset="-127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1001" y="1210610"/>
            <a:ext cx="8361363" cy="70622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vượt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qua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Âu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3.8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sang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9598" y="3747821"/>
            <a:ext cx="540060" cy="123111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ctr"/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Mali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002" y="4474218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Bờ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0365" y="2033371"/>
            <a:ext cx="5750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Estonia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98541" y="2563514"/>
            <a:ext cx="1745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vùng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06175" y="3783690"/>
            <a:ext cx="9877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7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1671" y="4682913"/>
            <a:ext cx="1202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Kenya</a:t>
            </a:r>
          </a:p>
          <a:p>
            <a:endParaRPr lang="en-US" altLang="ko-KR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Burundi</a:t>
            </a:r>
          </a:p>
          <a:p>
            <a:endParaRPr lang="en-US" altLang="ko-KR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Zambia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54539" y="4935163"/>
            <a:ext cx="9877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5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85783" y="3405873"/>
            <a:ext cx="1213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nhà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làm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lĩnh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vực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vui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lòng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hạn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chế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lịch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tới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Phi”</a:t>
            </a:r>
            <a:endParaRPr lang="ko-KR" altLang="en-US" sz="7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82766" y="2298575"/>
            <a:ext cx="569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82766" y="2576301"/>
            <a:ext cx="569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Latvia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82766" y="2832255"/>
            <a:ext cx="569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Séc</a:t>
            </a:r>
            <a:endParaRPr lang="en-US" altLang="ko-KR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82766" y="3104926"/>
            <a:ext cx="569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Hungary</a:t>
            </a:r>
            <a:endParaRPr lang="en-US" altLang="ko-KR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88986" y="4060122"/>
            <a:ext cx="641284" cy="123111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ctr"/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Cape 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Verde</a:t>
            </a:r>
            <a:endParaRPr lang="en-US" altLang="ko-KR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81774" y="4855956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Nigeria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99013" y="5415021"/>
            <a:ext cx="12020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Công</a:t>
            </a:r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hòa</a:t>
            </a:r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Nam </a:t>
            </a:r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Phi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82181" y="2350605"/>
            <a:ext cx="5462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Nga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86821" y="2711381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Lithuania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923397" y="3006555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Ukraine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99013" y="3317132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Modova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99013" y="364389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Rumania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3211" y="5888400"/>
            <a:ext cx="942975" cy="257175"/>
          </a:xfrm>
          <a:prstGeom prst="rect">
            <a:avLst/>
          </a:prstGeom>
        </p:spPr>
      </p:pic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730340"/>
              </p:ext>
            </p:extLst>
          </p:nvPr>
        </p:nvGraphicFramePr>
        <p:xfrm>
          <a:off x="4905869" y="4646168"/>
          <a:ext cx="3261730" cy="1209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3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23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23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2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23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4621"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vi-VN" altLang="ko-KR" sz="600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 Phi (8 nước)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vi-VN" altLang="ko-KR" sz="600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 Âu (10 nước)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600" dirty="0" err="1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600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á</a:t>
                      </a:r>
                      <a:r>
                        <a:rPr lang="vi-VN" altLang="ko-KR" sz="600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 nước)</a:t>
                      </a:r>
                      <a:endParaRPr lang="en-US" altLang="ko-KR" sz="600" dirty="0" smtClean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44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Cộng</a:t>
                      </a:r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hòa</a:t>
                      </a:r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 Phi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Mali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Hungary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5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Trung</a:t>
                      </a:r>
                      <a:r>
                        <a:rPr lang="en-US" altLang="ko-KR" sz="5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5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Quốc</a:t>
                      </a:r>
                      <a:endParaRPr lang="en-US" altLang="ko-KR" sz="500" dirty="0" smtClean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Zambia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Bờ</a:t>
                      </a:r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biển</a:t>
                      </a:r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Ngà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Ukraine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err="1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Séc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50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Việt</a:t>
                      </a:r>
                      <a:r>
                        <a:rPr lang="en-US" altLang="ko-KR" sz="5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Nam</a:t>
                      </a:r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Burundi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Cape Verde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Moldova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Latvia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50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Mông</a:t>
                      </a:r>
                      <a:r>
                        <a:rPr lang="en-US" altLang="ko-KR" sz="5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500" baseline="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Cổ</a:t>
                      </a:r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Kenya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Nigeria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Rumania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Estonia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kern="120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 Lan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kern="1200" dirty="0" smtClean="0">
                          <a:solidFill>
                            <a:schemeClr val="dk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Lithuania</a:t>
                      </a:r>
                      <a:endParaRPr lang="ko-KR" altLang="en-US" sz="500" kern="120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ko-KR" altLang="en-US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884500" y="6050964"/>
            <a:ext cx="202512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bởi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Quỹ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triển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endParaRPr lang="en-US" altLang="ko-KR" sz="5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5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5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5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37771" y="5933018"/>
            <a:ext cx="98238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Hiệp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7734" y="5913968"/>
            <a:ext cx="8878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Quỹ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triển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56727" y="5929069"/>
            <a:ext cx="927667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Bộ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Nông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lâm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nghiệp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thực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52475" y="2974411"/>
            <a:ext cx="585936" cy="180425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endParaRPr lang="ko-KR" altLang="en-US" sz="7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24208" y="4242829"/>
            <a:ext cx="585936" cy="180425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</a:t>
            </a:r>
            <a:endParaRPr lang="ko-KR" altLang="en-US" sz="7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06251" y="4446277"/>
            <a:ext cx="1567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(1.1.2016 ~ 27.2.2019)</a:t>
            </a:r>
            <a:endParaRPr lang="ko-KR" altLang="en-US" sz="900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7769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6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63563"/>
            <a:ext cx="6624736" cy="5539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tháng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2.2019)</a:t>
            </a:r>
            <a:r>
              <a:rPr lang="ko-KR" altLang="en-US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04933" y="2055205"/>
            <a:ext cx="8919595" cy="461665"/>
            <a:chOff x="404933" y="2679932"/>
            <a:chExt cx="8919595" cy="461665"/>
          </a:xfrm>
        </p:grpSpPr>
        <p:sp>
          <p:nvSpPr>
            <p:cNvPr id="18" name="직사각형 17"/>
            <p:cNvSpPr/>
            <p:nvPr/>
          </p:nvSpPr>
          <p:spPr>
            <a:xfrm>
              <a:off x="404933" y="2679932"/>
              <a:ext cx="89195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Tình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hình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tại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đến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11.3.2019)</a:t>
              </a:r>
              <a:endParaRPr lang="en-US" altLang="ko-KR" sz="12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413825" y="2820424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404933" y="2636912"/>
            <a:ext cx="89195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>
                <a:solidFill>
                  <a:schemeClr val="accent1">
                    <a:lumMod val="10000"/>
                  </a:schemeClr>
                </a:solidFill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       </a:t>
            </a:r>
            <a:endParaRPr lang="en-US" altLang="ko-KR" sz="240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20954" y="2514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0661" y="1098907"/>
            <a:ext cx="8479815" cy="97940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b="1" kern="0" dirty="0">
                <a:solidFill>
                  <a:srgbClr val="000000"/>
                </a:solidFill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3.8.29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18,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spc="-15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ổng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cộng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106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lượt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giết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tiêu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hủy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hơn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b="1" spc="-15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en-US" altLang="ko-KR" b="1" spc="-150" dirty="0" smtClean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4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thành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phố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23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4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thành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phố</a:t>
            </a:r>
            <a:r>
              <a:rPr lang="en-US" altLang="ko-KR" b="1" spc="-15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28 </a:t>
            </a:r>
            <a:r>
              <a:rPr lang="en-US" altLang="ko-KR" b="1" spc="-15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endParaRPr lang="ko-KR" altLang="en-US" b="1" kern="0" spc="-150" dirty="0">
              <a:solidFill>
                <a:srgbClr val="FF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067949" y="4974502"/>
            <a:ext cx="288031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3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160" y="3268836"/>
            <a:ext cx="4611953" cy="332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43" y="2545703"/>
            <a:ext cx="3942000" cy="33516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35417" y="4021150"/>
            <a:ext cx="569276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901853"/>
              </p:ext>
            </p:extLst>
          </p:nvPr>
        </p:nvGraphicFramePr>
        <p:xfrm>
          <a:off x="4416160" y="2580507"/>
          <a:ext cx="4611952" cy="399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318"/>
                <a:gridCol w="1060746"/>
                <a:gridCol w="2361526"/>
                <a:gridCol w="868362"/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STT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Ba2ng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hiện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vùng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đầu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chăn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nuôi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chết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giết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tiêu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hủy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lũy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kế</a:t>
                      </a:r>
                      <a:r>
                        <a:rPr lang="en-US" altLang="ko-KR" sz="4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Liaoning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Linh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Cự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An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Kim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Văn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Kim 5,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Triết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Linh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42,358 / 2,065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Hà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Chính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408 /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94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Thiệu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Vô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Thạch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Thục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69,681 / 1,466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Triết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Lạc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Thanh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2,710 / 396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Hắc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Long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(Gia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Mộc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Xá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Hợp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Nhĩ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Phúc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Giới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Thủy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Hoa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74,649 / 4,158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Vũ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Thiệu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Lăng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Địa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11,018 / 408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Khu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tự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trị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nội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Mông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Thạch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Mạnh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Mạnh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Hoa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Đặc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Bảo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Đầu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Hưng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839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/ 299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Lâm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Khổng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Linh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Tống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Vện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Bạch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1: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rừng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1,458 / 203,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gồm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Tân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Chấn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1,000 / 256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Đồng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Nhâm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8,379 / 100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Tiểu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Thống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Bảo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Nhị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Côn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Minh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Lão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1,842 / 549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12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Ích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Đức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Lũ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Thiệu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Hoa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Linh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13, 443 / 400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Quý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Tất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Triết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Kiểm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241 / 80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Trùng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Khánh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Trùng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Khánh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332 / 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15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Bắc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Hoàng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Võ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Huyệt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Hoàng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Thạch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1,667 / 46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Yếu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Khẩu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463 / 63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Phúc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Kiến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Triển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Tam Minh 1, Nam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Bình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22,247 / 123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Tứ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Xuyên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Nghĩa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Bân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Lão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Trung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Miễn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642 / 136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(Kim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314 / 11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Bắc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Kinh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Bắc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4)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14,050 / 129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Thiểm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 2, Du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11,657 / 224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22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Thanh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Ninh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69 / 14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6,167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/ 31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Cam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Túc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Kính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Nam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299 / 46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Khu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tự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trị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người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Ninh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Hạ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(Linh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Ninh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57 / 13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26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Khu</a:t>
                      </a: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tự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trị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người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Choang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Quảng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Bắc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1,629 / 924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Giới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4,504 /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3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28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Hà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Bắc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Bảo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Chính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5000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/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Không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có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thông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tin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Tổng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cộng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>
                        <a:lnSpc>
                          <a:spcPct val="80000"/>
                        </a:lnSpc>
                      </a:pPr>
                      <a:r>
                        <a:rPr lang="en-US" altLang="ko-KR" sz="4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106 </a:t>
                      </a:r>
                      <a:r>
                        <a:rPr lang="en-US" altLang="ko-KR" sz="4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bao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gồm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4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rừng</a:t>
                      </a:r>
                      <a:r>
                        <a:rPr lang="en-US" altLang="ko-KR" sz="4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sz="400" kern="1200" baseline="0" dirty="0">
                        <a:solidFill>
                          <a:schemeClr val="dk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1226" marR="81226" marT="40613" marB="4061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759267" y="3623351"/>
            <a:ext cx="569276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Cam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TúcHải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16032" y="3803087"/>
            <a:ext cx="8833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tự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trị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Hồi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Hạ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6615" y="4025913"/>
            <a:ext cx="573407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Thiểm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TâyHải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9672" y="4561976"/>
            <a:ext cx="748660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XuyênHải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(5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3386" y="5264072"/>
            <a:ext cx="701038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Vân</a:t>
            </a:r>
            <a:r>
              <a:rPr lang="en-US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Nam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(6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94424" y="5233294"/>
            <a:ext cx="56927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 tự trị người Choang Quảng </a:t>
            </a:r>
            <a:r>
              <a:rPr lang="vi-VN" altLang="ko-KR" sz="500" b="1" dirty="0" smtClean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Tây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74019" y="5445209"/>
            <a:ext cx="674056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vi-VN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Quảng </a:t>
            </a:r>
            <a:r>
              <a:rPr lang="vi-VN" altLang="ko-KR" sz="500" b="1" dirty="0" smtClean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Đông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44985" y="4893896"/>
            <a:ext cx="5692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Quý Châu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76254" y="4797283"/>
            <a:ext cx="5692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ln w="1270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Hồ Nam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(8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4261" y="4962820"/>
            <a:ext cx="5692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Giang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Tây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77565" y="5147275"/>
            <a:ext cx="79038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Phúc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Kiến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04732" y="4580994"/>
            <a:ext cx="748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Khánh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9931" y="4415264"/>
            <a:ext cx="748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Hồ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Bắc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49687" y="4202913"/>
            <a:ext cx="748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30878" y="4368450"/>
            <a:ext cx="748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An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Huy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(8vụ)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05208" y="4733308"/>
            <a:ext cx="93936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Triết</a:t>
            </a:r>
            <a:r>
              <a:rPr lang="en-US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Giang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(2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46709" y="4495840"/>
            <a:ext cx="93936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Thượng </a:t>
            </a:r>
            <a:r>
              <a:rPr lang="vi-VN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(1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58527" y="4171488"/>
            <a:ext cx="93936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Giang </a:t>
            </a:r>
            <a:r>
              <a:rPr lang="vi-VN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Thiệu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(3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40174" y="3943543"/>
            <a:ext cx="93936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Sơn </a:t>
            </a:r>
            <a:r>
              <a:rPr lang="vi-VN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Đông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(1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27057" y="3847058"/>
            <a:ext cx="5734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Sơn Tây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(5vụ)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76996" y="3618801"/>
            <a:ext cx="5734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Hà Bắc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66688" y="3371101"/>
            <a:ext cx="5734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Bắc Kinh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83258" y="3104461"/>
            <a:ext cx="70533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 tự trị nội Mông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(6vụ)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40095" y="3340218"/>
            <a:ext cx="5734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Giao</a:t>
            </a: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500" b="1" dirty="0" err="1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Ninh</a:t>
            </a:r>
            <a:endParaRPr lang="vi-VN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56333" y="3049272"/>
            <a:ext cx="57340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Cát Lâm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(4vụ)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90207" y="2651105"/>
            <a:ext cx="707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vi-VN" altLang="ko-KR" sz="500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Tỉnh Hắc Long Giang</a:t>
            </a:r>
          </a:p>
          <a:p>
            <a:pPr algn="ctr">
              <a:lnSpc>
                <a:spcPct val="80000"/>
              </a:lnSpc>
            </a:pPr>
            <a:r>
              <a:rPr lang="en-US" altLang="ko-KR" sz="5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(6vụ)</a:t>
            </a:r>
            <a:endParaRPr lang="en-US" altLang="ko-KR" sz="5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036094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7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1" y="363562"/>
            <a:ext cx="7408441" cy="5539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lang="en-US" altLang="ko-KR" sz="2000" b="1" dirty="0" err="1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 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tháng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2.2019)</a:t>
            </a:r>
            <a:r>
              <a:rPr lang="ko-KR" altLang="en-US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04933" y="2298938"/>
            <a:ext cx="6408627" cy="415819"/>
            <a:chOff x="404933" y="2616432"/>
            <a:chExt cx="6408627" cy="415819"/>
          </a:xfrm>
        </p:grpSpPr>
        <p:sp>
          <p:nvSpPr>
            <p:cNvPr id="18" name="직사각형 17"/>
            <p:cNvSpPr/>
            <p:nvPr/>
          </p:nvSpPr>
          <p:spPr>
            <a:xfrm>
              <a:off x="404933" y="2616432"/>
              <a:ext cx="6408627" cy="415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Tình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hình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ko-KR" altLang="en-US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ASF</a:t>
              </a: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tại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Mông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Cổ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đến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200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11.3.2019)</a:t>
              </a:r>
              <a:endParaRPr lang="en-US" altLang="ko-KR" sz="12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413825" y="2820424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20954" y="2514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0661" y="1267078"/>
            <a:ext cx="8479815" cy="69337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Kể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b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rộng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sang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</a:t>
            </a:r>
            <a:endParaRPr lang="ko-KR" altLang="en-US" sz="1800" b="1" kern="0" dirty="0">
              <a:solidFill>
                <a:srgbClr val="00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067949" y="4974502"/>
            <a:ext cx="288031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ko-KR" altLang="en-US" sz="3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32" y="2934032"/>
            <a:ext cx="4514056" cy="318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67420"/>
              </p:ext>
            </p:extLst>
          </p:nvPr>
        </p:nvGraphicFramePr>
        <p:xfrm>
          <a:off x="4547007" y="2953088"/>
          <a:ext cx="4514056" cy="3181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18"/>
                <a:gridCol w="942975"/>
                <a:gridCol w="2075349"/>
                <a:gridCol w="1128514"/>
              </a:tblGrid>
              <a:tr h="7038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STT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Bang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hiện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vùng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đầu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chăn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nuôi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chết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giết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tiêu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hủy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lũy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kế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Bulgan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Bulgan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299 / 85 / 214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Orkhon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Jargalan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Bayanunduru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268 / 263 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Tov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Selenge</a:t>
                      </a:r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</a:t>
                      </a:r>
                      <a:b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Songinokhaikhan</a:t>
                      </a:r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926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/ 329 / 597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Dundgovi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Seintsagan</a:t>
                      </a:r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46 / 9 /37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Selenge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Orkhon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Mandal 1, </a:t>
                      </a:r>
                      <a:b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Saganuo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432 / 160 / 272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Darkhan-Uul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Huyện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Dagan 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73 / 24 / 49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Tổng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cộng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2044 / 870 / 1174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946224"/>
            <a:ext cx="4464164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254824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3" y="2684390"/>
            <a:ext cx="4371975" cy="3048000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8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1" y="378951"/>
            <a:ext cx="7408441" cy="5232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288000" indent="-457200" eaLnBrk="1" hangingPunct="1"/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 </a:t>
            </a:r>
            <a:br>
              <a:rPr lang="en-US" altLang="ko-KR" sz="18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tháng</a:t>
            </a:r>
            <a:r>
              <a:rPr lang="en-US" altLang="ko-KR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2.2019)</a:t>
            </a:r>
            <a:r>
              <a:rPr lang="ko-KR" altLang="en-US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04933" y="2116058"/>
            <a:ext cx="7335419" cy="415819"/>
            <a:chOff x="404933" y="2616432"/>
            <a:chExt cx="6355658" cy="415819"/>
          </a:xfrm>
        </p:grpSpPr>
        <p:sp>
          <p:nvSpPr>
            <p:cNvPr id="18" name="직사각형 17"/>
            <p:cNvSpPr/>
            <p:nvPr/>
          </p:nvSpPr>
          <p:spPr>
            <a:xfrm>
              <a:off x="404933" y="2616432"/>
              <a:ext cx="6355658" cy="415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Tình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hình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ASF</a:t>
              </a:r>
              <a:r>
                <a:rPr lang="ko-KR" altLang="en-US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tại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Việt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Nam (</a:t>
              </a:r>
              <a:r>
                <a:rPr lang="en-US" altLang="ko-KR" dirty="0" err="1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dirty="0" smtClean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đến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dirty="0" err="1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dirty="0">
                  <a:solidFill>
                    <a:schemeClr val="accent1">
                      <a:lumMod val="1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11.3.2019)</a:t>
              </a:r>
              <a:endParaRPr lang="en-US" altLang="ko-KR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413825" y="2771656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20954" y="2514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0661" y="1217232"/>
            <a:ext cx="8479815" cy="79306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kern="0" dirty="0">
                <a:solidFill>
                  <a:srgbClr val="000000"/>
                </a:solidFill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Kể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rộng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sang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Mông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Cổ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kern="0" dirty="0" err="1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kern="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</a:t>
            </a:r>
            <a:endParaRPr lang="ko-KR" altLang="en-US" kern="0" dirty="0">
              <a:solidFill>
                <a:srgbClr val="00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4944"/>
            <a:ext cx="4104462" cy="311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220922"/>
              </p:ext>
            </p:extLst>
          </p:nvPr>
        </p:nvGraphicFramePr>
        <p:xfrm>
          <a:off x="4793009" y="2712728"/>
          <a:ext cx="4062901" cy="354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91"/>
                <a:gridCol w="1011936"/>
                <a:gridCol w="1633728"/>
                <a:gridCol w="1028646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STT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Tỉnh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phố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hiện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vùng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đầu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chăn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nuôi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chết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giết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tiêu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hủy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lũy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kế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Hưng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Yên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Mỹ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Hảo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phố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Hưng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Mỹ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Ân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2, </a:t>
                      </a:r>
                      <a:b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Kim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Đồng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4,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Văn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2,487 / 156 /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2,331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Bình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38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Hồng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Hà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15,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Hưng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Quỳnh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Phú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10,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Vũ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b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Thủy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2,095 / 235 / 1,860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Phòng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15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Ngô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Quyền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Thủy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10,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Lãng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3, </a:t>
                      </a:r>
                      <a:b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An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1,407 /44 /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1,363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Thanh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Hóa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Yên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Định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Thiệu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Hóa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230 / 20 /210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Hà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Nội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(Long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Biên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</a:t>
                      </a:r>
                      <a:b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Hoang Mai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Anh 1)</a:t>
                      </a:r>
                      <a:endParaRPr lang="ko-KR" altLang="en-US" sz="800" dirty="0" smtClean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80 / 5 /75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Hà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(Kim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Bảng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Thanh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Liêm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313 / 5 /308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Hải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Dương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Kỳ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1,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Mỗ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56 / 0 /56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Hòa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Bình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Lương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Sơn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 / 0 /15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Điện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Biên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Tuần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Giáo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 / 0 /15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Thái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</a:t>
                      </a:r>
                      <a:r>
                        <a:rPr lang="en-US" altLang="ko-KR" sz="80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Phú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Bình</a:t>
                      </a:r>
                      <a:r>
                        <a:rPr lang="en-US" altLang="ko-KR" sz="80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2)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72 / 0 / 72</a:t>
                      </a:r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18000" marT="18000" marB="1800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Tổng</a:t>
                      </a:r>
                      <a:r>
                        <a:rPr lang="en-US" altLang="ko-KR" sz="800" b="1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800" b="1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cộng</a:t>
                      </a:r>
                      <a:endParaRPr lang="ko-KR" altLang="en-US" sz="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79 </a:t>
                      </a:r>
                      <a:r>
                        <a:rPr lang="en-US" altLang="ko-KR" sz="800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endParaRPr lang="ko-KR" altLang="en-US" sz="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6,770 / 465 / 6,305</a:t>
                      </a:r>
                      <a:endParaRPr lang="ko-KR" altLang="en-US" sz="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12232" y="2700608"/>
            <a:ext cx="1045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11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11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9352" y="4669702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Lào</a:t>
            </a:r>
            <a:endParaRPr lang="ko-KR" altLang="en-US" sz="11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9250" y="5028848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Biển</a:t>
            </a:r>
            <a:r>
              <a:rPr lang="en-US" altLang="ko-KR" sz="11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Đông</a:t>
            </a:r>
            <a:endParaRPr lang="ko-KR" altLang="en-US" sz="11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10454" y="4973328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Thanh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Hóa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39511" y="4784639"/>
            <a:ext cx="683691" cy="147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Nam </a:t>
            </a:r>
          </a:p>
          <a:p>
            <a:pPr algn="ctr">
              <a:lnSpc>
                <a:spcPct val="80000"/>
              </a:lnSpc>
            </a:pP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Định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55152" y="4448335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Hòa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Bình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3923" y="4325682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Nội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27910" y="4528558"/>
            <a:ext cx="683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</a:t>
            </a:r>
            <a:r>
              <a:rPr lang="en-US" altLang="ko-KR" sz="6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6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6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Nam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5343" y="4569872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Thái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Bình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51065" y="4336187"/>
            <a:ext cx="392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Hưng </a:t>
            </a:r>
            <a:endParaRPr lang="en-US" altLang="ko-KR" sz="600" dirty="0" smtClean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vi-VN" altLang="ko-KR" sz="6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Yên</a:t>
            </a:r>
            <a:endParaRPr lang="vi-VN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50689" y="4240314"/>
            <a:ext cx="480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 Dương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81733" y="4397775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Hải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6273" y="4174980"/>
            <a:ext cx="3745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Bắc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Ninh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24346" y="4036720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Bắc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43636" y="4207811"/>
            <a:ext cx="52178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Quảng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Ninh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18672" y="3706282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Lạng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Sơn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04592" y="3015938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Cao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Bằng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49836" y="3452524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Bắc</a:t>
            </a:r>
            <a:r>
              <a:rPr lang="en-US" altLang="ko-KR" sz="600" dirty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Kạn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05685" y="3465375"/>
            <a:ext cx="3745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Tuyên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Quang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62234" y="4036095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Phú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Yên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60428" y="4042416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Phú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Thọ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56248" y="3832332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Yên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Bái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66766" y="4110995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Sơn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La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18123" y="3317209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Lào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Cai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88539" y="3063317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</a:t>
            </a:r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Giang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91688" y="3312759"/>
            <a:ext cx="37451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Lai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17639" y="3748828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Thái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Nguyên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67193" y="3710115"/>
            <a:ext cx="68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Điện</a:t>
            </a:r>
            <a:r>
              <a:rPr lang="en-US" altLang="ko-KR" sz="6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endParaRPr lang="en-US" altLang="ko-KR" sz="600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84945" y="4781125"/>
            <a:ext cx="68369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Ninh</a:t>
            </a:r>
            <a:endParaRPr lang="en-US" altLang="ko-KR" sz="600" dirty="0" smtClean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600" dirty="0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dirty="0" err="1" smtClean="0">
                <a:solidFill>
                  <a:srgbClr val="3ED1E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Bình</a:t>
            </a:r>
            <a:endParaRPr lang="en-US" altLang="ko-KR" sz="600" dirty="0">
              <a:solidFill>
                <a:srgbClr val="3ED1E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110418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9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Thời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tồn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66688"/>
              </p:ext>
            </p:extLst>
          </p:nvPr>
        </p:nvGraphicFramePr>
        <p:xfrm>
          <a:off x="446881" y="1948321"/>
          <a:ext cx="8229600" cy="3805284"/>
        </p:xfrm>
        <a:graphic>
          <a:graphicData uri="http://schemas.openxmlformats.org/drawingml/2006/table">
            <a:tbl>
              <a:tblPr/>
              <a:tblGrid>
                <a:gridCol w="2530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05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62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Phân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loại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Thời</a:t>
                      </a:r>
                      <a:r>
                        <a:rPr 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</a:t>
                      </a:r>
                      <a:r>
                        <a:rPr 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tồn</a:t>
                      </a:r>
                      <a:r>
                        <a:rPr 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tại</a:t>
                      </a:r>
                      <a:r>
                        <a:rPr 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ASFV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Phân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loại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Thời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tồn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tại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ASFV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ở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trạng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thái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có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xương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hoặc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rút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xương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băm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150</a:t>
                      </a:r>
                      <a:r>
                        <a:rPr lang="ko-KR" altLang="en-US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Nội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tạng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105</a:t>
                      </a:r>
                      <a:r>
                        <a:rPr lang="en-US" altLang="ko-KR" sz="1400" b="1" kern="0" spc="0" baseline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muối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182</a:t>
                      </a:r>
                      <a:r>
                        <a:rPr lang="ko-KR" altLang="en-US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Da / </a:t>
                      </a: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Mỡ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</a:t>
                      </a: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khô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300ngày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được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đun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nấu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/>
                      </a:r>
                      <a:b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(70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℃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trong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30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phút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bảo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quản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ở 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r>
                        <a:rPr lang="ko-KR" altLang="en-US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℃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 </a:t>
                      </a: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sấy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khô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300ngày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Chất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bài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ở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nhiệt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độ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thường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11ngày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xông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khói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rút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xương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30ngày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Tiết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ôi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15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tuần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đông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lạnh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1,000ngày</a:t>
                      </a:r>
                      <a:endParaRPr lang="ko-KR" altLang="en-US" sz="1400" b="1" kern="0" spc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Chuồng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bẩn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r>
                        <a:rPr lang="ko-KR" alt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&lt;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lạnh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110ngày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Bùn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(4℃, 17℃, 37℃)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 </a:t>
                      </a: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b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</a:t>
                      </a: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3ngày 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Phân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5-6</a:t>
                      </a:r>
                      <a:r>
                        <a:rPr lang="ko-KR" altLang="en-US" sz="1400" b="1" kern="0" spc="0" baseline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Đất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dính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tiết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3-4</a:t>
                      </a:r>
                      <a:r>
                        <a:rPr lang="ko-KR" altLang="en-US" sz="1400" b="1" kern="0" spc="0" dirty="0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err="1" smtClean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70C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3.9-11.5</a:t>
                      </a:r>
                      <a:endParaRPr lang="ko-KR" altLang="en-US" sz="1400" b="1" kern="0" spc="0" dirty="0">
                        <a:solidFill>
                          <a:srgbClr val="0070C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360041" y="5744686"/>
            <a:ext cx="84410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marL="108000" indent="-457200"/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 </a:t>
            </a:r>
            <a:r>
              <a:rPr lang="vi-VN" altLang="ko-KR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Khoảng thời gian đã nêu thể hiện khoảng thời gian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biết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hoặc ước </a:t>
            </a:r>
            <a:r>
              <a:rPr lang="vi-VN" altLang="ko-KR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tối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 </a:t>
            </a:r>
            <a:r>
              <a:rPr lang="vi-VN" altLang="ko-KR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 thể thay đổi tùy thuộc vào nhiệt độ và độ ẩm môi trường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</a:t>
            </a:r>
          </a:p>
          <a:p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Tham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khảo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</a:t>
            </a:r>
            <a:r>
              <a:rPr lang="ko-KR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FAO 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Manual (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khả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năng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tồn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tùy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46881" y="1189055"/>
            <a:ext cx="8581232" cy="62526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b">
            <a:spAutoFit/>
          </a:bodyPr>
          <a:lstStyle/>
          <a:p>
            <a:pPr algn="ctr"/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ASFV có khả năng kháng môi trường cao và có thể tồn tại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1.000 </a:t>
            </a: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 đông lạnh</a:t>
            </a:r>
          </a:p>
        </p:txBody>
      </p:sp>
    </p:spTree>
    <p:extLst>
      <p:ext uri="{BB962C8B-B14F-4D97-AF65-F5344CB8AC3E}">
        <p14:creationId xmlns:p14="http://schemas.microsoft.com/office/powerpoint/2010/main" val="1222784671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10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Thời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phục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hồi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81001" y="1136136"/>
            <a:ext cx="8361363" cy="5048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đặc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điểm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mà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thời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phục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hồi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mất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trên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năm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đó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ngừa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biện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pháp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tốt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nhất</a:t>
            </a:r>
            <a:endParaRPr lang="ko-KR" altLang="en-US" b="1" kern="0" dirty="0">
              <a:solidFill>
                <a:srgbClr val="00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22834" y="1719765"/>
            <a:ext cx="9064387" cy="2068259"/>
            <a:chOff x="222834" y="1836170"/>
            <a:chExt cx="9064387" cy="2068259"/>
          </a:xfrm>
        </p:grpSpPr>
        <p:sp>
          <p:nvSpPr>
            <p:cNvPr id="13" name="타원 12"/>
            <p:cNvSpPr/>
            <p:nvPr/>
          </p:nvSpPr>
          <p:spPr>
            <a:xfrm>
              <a:off x="222834" y="1880110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76858" y="1836170"/>
              <a:ext cx="8710363" cy="20682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tabLst>
                  <a:tab pos="2243138" algn="l"/>
                </a:tabLst>
              </a:pP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Thời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thiết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để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phục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hồi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đã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bị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mắc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khoảng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7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theo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tiêu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chuẩn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SOP </a:t>
              </a:r>
              <a:b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40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kể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gỡ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bỏ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hạn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di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chuyển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tiến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hành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thử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nghiệm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nuôi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trở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lại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60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b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nếu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bất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gì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),</a:t>
              </a:r>
              <a:r>
                <a:rPr lang="ko-KR" altLang="en-US" sz="1400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tuy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nhiên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endPara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80000" indent="-180000">
                <a:lnSpc>
                  <a:spcPct val="120000"/>
                </a:lnSpc>
                <a:buFont typeface="Segoe UI" panose="020B0502040204020203" pitchFamily="34" charset="0"/>
                <a:buChar char="–"/>
                <a:tabLst>
                  <a:tab pos="2243138" algn="l"/>
                </a:tabLst>
              </a:pP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Gần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đây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chưa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báo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cáo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về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việc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nuôi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trở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lại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châu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Âu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/>
              </a:r>
              <a:b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bị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phát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</a:t>
              </a:r>
              <a:endParaRPr lang="en-US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80000" indent="-180000">
                <a:lnSpc>
                  <a:spcPct val="120000"/>
                </a:lnSpc>
                <a:buFont typeface="Segoe UI" panose="020B0502040204020203" pitchFamily="34" charset="0"/>
                <a:buChar char="–"/>
                <a:tabLst>
                  <a:tab pos="2243138" algn="l"/>
                </a:tabLst>
              </a:pP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Sức </a:t>
              </a:r>
              <a:r>
                <a:rPr lang="vi-VN" altLang="ko-KR" sz="1400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đề kháng môi trường mạnh mẽ </a:t>
              </a:r>
              <a:r>
                <a:rPr lang="vi-VN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 ASFV khiến </a:t>
              </a: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việc </a:t>
              </a:r>
              <a:r>
                <a:rPr lang="vi-VN" altLang="ko-KR" sz="1400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loại bỏ virus trong các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/>
              </a:r>
              <a:b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trang </a:t>
              </a:r>
              <a:r>
                <a:rPr lang="vi-VN" altLang="ko-KR" sz="1400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 rất </a:t>
              </a: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khó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khăn</a:t>
              </a:r>
              <a:endParaRPr lang="en-US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80000" indent="-180000">
                <a:lnSpc>
                  <a:spcPct val="120000"/>
                </a:lnSpc>
                <a:buFont typeface="Segoe UI" panose="020B0502040204020203" pitchFamily="34" charset="0"/>
                <a:buChar char="–"/>
                <a:tabLst>
                  <a:tab pos="2243138" algn="l"/>
                </a:tabLst>
              </a:pPr>
              <a:r>
                <a:rPr lang="vi-VN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 đó, </a:t>
              </a: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dự kiến </a:t>
              </a:r>
              <a:r>
                <a:rPr lang="vi-VN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sẽ </a:t>
              </a:r>
              <a:r>
                <a:rPr lang="vi-VN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mất 1-3 năm </a:t>
              </a:r>
              <a:r>
                <a:rPr lang="vi-VN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phát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đến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nhập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chuồng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trở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lại</a:t>
              </a:r>
              <a:endParaRPr lang="ko-KR" altLang="en-US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471630"/>
              </p:ext>
            </p:extLst>
          </p:nvPr>
        </p:nvGraphicFramePr>
        <p:xfrm>
          <a:off x="330201" y="3795817"/>
          <a:ext cx="8495946" cy="246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56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  <a:gridCol w="209346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2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6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7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Rửa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khử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trùng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lần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Tháo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các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thiết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trong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ngoài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chuồng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Rửa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khử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trùng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lần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2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Quét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vôi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trong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trại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Rửa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khử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trùng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lần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Dọn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dẹp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xung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quanh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chuồng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Kiểm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tra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nuôi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thử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nghiệm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Phòng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sửa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chữa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thêm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chuồng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trại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Cho </a:t>
                      </a:r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mới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vào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chuồng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8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028050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-48398"/>
            <a:ext cx="1847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sz="3000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3000" b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11</a:t>
            </a:fld>
            <a:endParaRPr lang="en-US" altLang="ko-KR" sz="3000" b="1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548628"/>
            <a:ext cx="1847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3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1299010"/>
          </a:xfrm>
          <a:prstGeom prst="rect">
            <a:avLst/>
          </a:prstGeom>
          <a:ln>
            <a:noFill/>
          </a:ln>
        </p:spPr>
        <p:txBody>
          <a:bodyPr wrap="square" lIns="90000" tIns="0" rIns="0" bIns="0">
            <a:spAutoFit/>
          </a:bodyPr>
          <a:lstStyle/>
          <a:p>
            <a:pPr marL="432000" indent="-457200">
              <a:lnSpc>
                <a:spcPct val="15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2.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Yếu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b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con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70871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12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Yếu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38387" y="2041527"/>
            <a:ext cx="8689726" cy="4541781"/>
            <a:chOff x="457200" y="1686349"/>
            <a:chExt cx="8406083" cy="4541781"/>
          </a:xfrm>
        </p:grpSpPr>
        <p:sp>
          <p:nvSpPr>
            <p:cNvPr id="8" name="내용 개체 틀 2"/>
            <p:cNvSpPr txBox="1">
              <a:spLocks/>
            </p:cNvSpPr>
            <p:nvPr/>
          </p:nvSpPr>
          <p:spPr>
            <a:xfrm>
              <a:off x="457200" y="1768843"/>
              <a:ext cx="8406083" cy="4459287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 latinLnBrk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endParaRPr lang="en-US" altLang="ko-KR" sz="16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16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6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bị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ô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nhiễm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tàu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thuyền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máy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</a:t>
              </a:r>
              <a:endParaRPr lang="en-US" altLang="ko-KR" sz="1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rừng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tiếp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xúc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trực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tiếp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hoặc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gián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tiếp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sự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di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chuyển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rừng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bị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nhiễm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endParaRPr lang="en-US" altLang="ko-KR" sz="1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Vật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chủng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gian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qua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vật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chủng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gian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(vector)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như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con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…</a:t>
              </a:r>
              <a:endParaRPr lang="en-US" altLang="ko-KR" sz="1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Ngoài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ra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Du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nhập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vi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rút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qua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khách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du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lịch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nước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sz="16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6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endParaRPr lang="en-US" altLang="ko-KR" sz="1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1200"/>
                </a:spcAft>
                <a:defRPr/>
              </a:pPr>
              <a:endParaRPr lang="en-US" altLang="ko-KR" sz="1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18596" y="1686349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518596" y="2497634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518596" y="3057445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530027" y="4004405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530027" y="4550704"/>
              <a:ext cx="176535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92075" y="1911299"/>
            <a:ext cx="8090099" cy="65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(Sản phẩm </a:t>
            </a:r>
            <a:r>
              <a:rPr lang="en-US" altLang="ko-KR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khẩu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trái phép thịt lợn và các sản phẩm thịt lợn chế biến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bởi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khách du lịch đến thăm nước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dân của nước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endParaRPr lang="vi-VN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441336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13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419897"/>
              </p:ext>
            </p:extLst>
          </p:nvPr>
        </p:nvGraphicFramePr>
        <p:xfrm>
          <a:off x="461419" y="1916832"/>
          <a:ext cx="8229600" cy="3994450"/>
        </p:xfrm>
        <a:graphic>
          <a:graphicData uri="http://schemas.openxmlformats.org/drawingml/2006/table">
            <a:tbl>
              <a:tblPr/>
              <a:tblGrid>
                <a:gridCol w="28101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9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Con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đường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lây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lan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Nước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xảy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năm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xảy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56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Thức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ăn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thừa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từ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600" b="1" kern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tại</a:t>
                      </a: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sân</a:t>
                      </a: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bay, 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cầu</a:t>
                      </a: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cảng</a:t>
                      </a: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b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chưa</a:t>
                      </a:r>
                      <a:r>
                        <a:rPr lang="en-US" altLang="ko-KR" sz="1600" b="1" kern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được</a:t>
                      </a:r>
                      <a:r>
                        <a:rPr lang="en-US" altLang="ko-KR" sz="1600" b="1" kern="0" baseline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baseline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đun</a:t>
                      </a:r>
                      <a:r>
                        <a:rPr lang="en-US" altLang="ko-KR" sz="1600" b="1" kern="0" baseline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baseline="0" dirty="0" err="1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nấu</a:t>
                      </a:r>
                      <a:r>
                        <a:rPr lang="en-US" altLang="ko-KR" sz="1600" b="1" kern="0" baseline="0" dirty="0" smtClean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Lisbon (1957),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Molta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(1978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Georgia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(2007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56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Thịt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các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sản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phẩm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từ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Bồ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Đào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(1960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Tây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Ban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(1960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Ý (1983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Bỉ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(1985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rừng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(2007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Lithuania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(2014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Ba Lan (2014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),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Estonia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(2014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Ve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Bồ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Đào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Nha</a:t>
                      </a:r>
                      <a:r>
                        <a:rPr lang="en-US" altLang="ko-KR" sz="16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(1999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3223" marR="63223" marT="17479" marB="174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3" y="2521536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95537" y="1111359"/>
            <a:ext cx="8361363" cy="73423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b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nay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thừa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bay,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cầu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cảng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kern="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endParaRPr lang="ko-KR" altLang="en-US" b="1" kern="0" dirty="0">
              <a:solidFill>
                <a:srgbClr val="FF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987583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14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Con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500812"/>
              </p:ext>
            </p:extLst>
          </p:nvPr>
        </p:nvGraphicFramePr>
        <p:xfrm>
          <a:off x="646403" y="2513228"/>
          <a:ext cx="7873927" cy="3446928"/>
        </p:xfrm>
        <a:graphic>
          <a:graphicData uri="http://schemas.openxmlformats.org/drawingml/2006/table">
            <a:tbl>
              <a:tblPr/>
              <a:tblGrid>
                <a:gridCol w="40305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1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18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nhân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phát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sinh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vụ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Tỷ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lệ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Lây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do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sự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di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chuyển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38.03%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Thức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ăn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gia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súc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thừa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35.21%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Không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rõ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nguyên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nhân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22.89%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Lây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thêm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xung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quanh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trại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en-US" altLang="ko-KR" sz="1300" b="1" kern="0" spc="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1.76%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rừng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ASFV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1.41%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Bán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bị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nhiễm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0.35%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Tiếp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xúc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trực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tiếp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với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người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0.35%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Tổng</a:t>
                      </a:r>
                      <a:r>
                        <a:rPr lang="en-US" altLang="ko-KR" sz="13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3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cộng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284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615776" y="1104296"/>
            <a:ext cx="82767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50000"/>
              </a:lnSpc>
              <a:tabLst>
                <a:tab pos="5397500" algn="r"/>
                <a:tab pos="5588000" algn="l"/>
                <a:tab pos="6096000" algn="l"/>
              </a:tabLst>
            </a:pPr>
            <a:r>
              <a:rPr kumimoji="1" lang="en-US" altLang="ko-K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kumimoji="1" lang="en-US" altLang="ko-K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 </a:t>
            </a:r>
            <a:r>
              <a:rPr kumimoji="1" lang="en-US" altLang="ko-K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kết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phân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tích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năm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2008</a:t>
            </a:r>
            <a:r>
              <a:rPr kumimoji="1" lang="ko-KR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năm</a:t>
            </a:r>
            <a:r>
              <a:rPr lang="en-US" altLang="ko-KR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2012, </a:t>
            </a:r>
            <a:endParaRPr kumimoji="1" lang="en-US" altLang="ko-KR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24000" lvl="0" indent="-180000" algn="just">
              <a:lnSpc>
                <a:spcPct val="150000"/>
              </a:lnSpc>
              <a:buFont typeface="Segoe UI" panose="020B0502040204020203" pitchFamily="34" charset="0"/>
              <a:buChar char="–"/>
              <a:tabLst>
                <a:tab pos="5397500" algn="r"/>
                <a:tab pos="5588000" algn="l"/>
                <a:tab pos="6096000" algn="l"/>
              </a:tabLst>
            </a:pPr>
            <a:r>
              <a:rPr kumimoji="1" lang="en-US" altLang="ko-K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ko-KR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① </a:t>
            </a:r>
            <a:r>
              <a:rPr kumimoji="1" lang="en-US" altLang="ko-K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thừa</a:t>
            </a:r>
            <a:r>
              <a:rPr kumimoji="1" lang="en-US" altLang="ko-K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kumimoji="1" lang="ko-KR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 </a:t>
            </a:r>
            <a:r>
              <a:rPr kumimoji="1" lang="ko-KR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②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rõ</a:t>
            </a:r>
            <a:r>
              <a:rPr lang="en-US" altLang="ko-KR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nguyên</a:t>
            </a:r>
            <a:r>
              <a:rPr lang="en-US" altLang="ko-KR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endParaRPr lang="en-US" altLang="ko-KR" b="1" dirty="0" smtClean="0">
              <a:solidFill>
                <a:srgbClr val="0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24000" lvl="0" indent="-180000" algn="just">
              <a:lnSpc>
                <a:spcPct val="150000"/>
              </a:lnSpc>
              <a:buFont typeface="Segoe UI" panose="020B0502040204020203" pitchFamily="34" charset="0"/>
              <a:buChar char="–"/>
              <a:tabLst>
                <a:tab pos="5397500" algn="r"/>
                <a:tab pos="5588000" algn="l"/>
                <a:tab pos="6096000" algn="l"/>
              </a:tabLst>
            </a:pP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rộng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kumimoji="1" lang="ko-KR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kumimoji="1" lang="ko-KR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① </a:t>
            </a:r>
            <a:r>
              <a:rPr kumimoji="1" lang="en-US" altLang="ko-K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Sự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di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chuyển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kumimoji="1" lang="en-US" altLang="ko-K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 </a:t>
            </a:r>
            <a:r>
              <a:rPr kumimoji="1" lang="en-US" altLang="ko-K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② </a:t>
            </a:r>
            <a:r>
              <a:rPr kumimoji="1" lang="en-US" altLang="ko-K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bị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nhiễm</a:t>
            </a:r>
            <a:r>
              <a:rPr kumimoji="1" lang="en-US" altLang="ko-K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1" lang="en-US" altLang="ko-KR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endParaRPr kumimoji="1" lang="ko-KR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436240" y="6207780"/>
            <a:ext cx="91439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*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Nguồn</a:t>
            </a:r>
            <a:r>
              <a:rPr lang="ko-KR" alt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EFSA(European Food Safety Authority ),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trích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dẫn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biểu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giám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đốc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Kim Hyun Il (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Optipharm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38735" y="1297336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10673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15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584156" y="1196754"/>
            <a:ext cx="7992888" cy="4976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242388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-48398"/>
            <a:ext cx="1847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 sz="3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16</a:t>
            </a:fld>
            <a:endParaRPr lang="en-US" altLang="ko-KR" sz="30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548628"/>
            <a:ext cx="1847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6988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3.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Những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việc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làm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40023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09" y="2159100"/>
            <a:ext cx="3238500" cy="185737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17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038" y="486674"/>
            <a:ext cx="6613275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Phỏng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vấn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ở Lithuania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923929" y="2089471"/>
            <a:ext cx="4832971" cy="3170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"Mọi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 hoạt động tốt cho đến sáng khi một số lợn nái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bỏ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ăn",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một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nói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Tôi nhìn quanh trang trại và thấy rằng khoảng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năm con lợn nái đã chết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b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con l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ợn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nái khác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cao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Tôi nghĩ có gì đó không ổn. Ngày hôm sau tôi đến gặp giám đốc điều hành và kết luận rằng có điều gì đó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ổn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Chúng tôi đã thông báo cho bác sĩ thú y địa phương về điều này và yêu cầu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bác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sĩ thú y Đan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Mạch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khám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Bác sĩ thú y người Đan Mạch đến trực tiếp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bằng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máy bay và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chúng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tôi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đón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ông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 bay vào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khoảng 11 giờ tối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Tôi trở lại trang trại và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khoảng 40 con lợn nái đã chết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Thời gian trôi qua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tích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tắc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."</a:t>
            </a:r>
            <a:endParaRPr lang="ko-KR" altLang="en-US" sz="1400" b="1" dirty="0">
              <a:latin typeface="Segoe UI" panose="020B0502040204020203" pitchFamily="34" charset="0"/>
              <a:ea typeface="HY엽서M" pitchFamily="18" charset="-127"/>
              <a:cs typeface="Segoe UI" panose="020B0502040204020203" pitchFamily="34" charset="0"/>
            </a:endParaRPr>
          </a:p>
        </p:txBody>
      </p:sp>
      <p:pic>
        <p:nvPicPr>
          <p:cNvPr id="13" name="Picture 2" descr="ê´ë ¨ ì´ë¯¸ì§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9" y="4116674"/>
            <a:ext cx="3240360" cy="215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Chia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sẻ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kinh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nghiệm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Đan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Mạch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Lithuania</a:t>
            </a:r>
            <a:endParaRPr lang="ko-KR" altLang="en-US" b="1" kern="0" dirty="0">
              <a:solidFill>
                <a:schemeClr val="tx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508" y="2223730"/>
            <a:ext cx="27224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 </a:t>
            </a:r>
            <a:r>
              <a:rPr lang="en-US" altLang="ko-KR" sz="1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nơi</a:t>
            </a:r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xảy</a:t>
            </a:r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</a:t>
            </a:r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ở Lithuania</a:t>
            </a:r>
            <a:endParaRPr lang="ko-KR" alt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369933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18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8" y="3081534"/>
            <a:ext cx="8424937" cy="2136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tả những gì xảy ra trong trang trại vào thời điểm đó là "điều tồi tệ nhất tôi thấy". Virus để lại ấn tượng sâu sắc với anh.</a:t>
            </a:r>
            <a:b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"Tôi chưa bao giờ thấy bất cứ điều gì như thế này trước đây. Trong tình huống đó, bạn không thể làm gì khác hơn là thông báo cho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đó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Hơi thở của lợn nái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khỏe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mạnh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bỗng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nên khó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khăn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đau đớn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chết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dần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Chúng tôi 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tin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chắc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rằng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chúng tôi đã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mắc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phải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"sốt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lợn"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Lợn nái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chắc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hẳn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bị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huyết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nội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tạng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Nếu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huyết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tim, nó sẽ chết ngay lập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còn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nếu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huyết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cơ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nó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sẽ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chết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vi-VN" altLang="ko-KR" sz="14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ko-KR" altLang="en-US" sz="1400" b="1" dirty="0">
              <a:latin typeface="Segoe UI" panose="020B0502040204020203" pitchFamily="34" charset="0"/>
              <a:ea typeface="HY엽서M" pitchFamily="18" charset="-127"/>
              <a:cs typeface="Segoe UI" panose="020B0502040204020203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6090" y="4937353"/>
            <a:ext cx="8209123" cy="1619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Suy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ngẫm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thì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nguyên nhân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chết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đàn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ằm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rải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rác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khắp nơi. Tuy nhiên,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 ai tại thời điểm đó thực sự nghĩ rằng đây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 Phi</a:t>
            </a:r>
            <a:r>
              <a:rPr lang="en-US" altLang="ko-KR" sz="1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”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 đây, các bác sĩ thú y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công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 phủ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Lit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huani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 sử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dụng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 trại của chúng tôi như một ví dụ điển hình về việc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tốt.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Vì vậy, tôi đã 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tin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chắc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rằng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cơn sốt lợn châu Phi sẽ không bao giờ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thể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xâm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vi-VN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 trang trại.</a:t>
            </a:r>
          </a:p>
          <a:p>
            <a:pPr>
              <a:lnSpc>
                <a:spcPct val="120000"/>
              </a:lnSpc>
            </a:pPr>
            <a:endParaRPr lang="ko-KR" altLang="en-US" sz="1400" b="1" dirty="0">
              <a:latin typeface="Segoe UI" panose="020B0502040204020203" pitchFamily="34" charset="0"/>
              <a:ea typeface="HY엽서M" pitchFamily="18" charset="-127"/>
              <a:cs typeface="Segoe UI" panose="020B0502040204020203" pitchFamily="34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536" y="486674"/>
            <a:ext cx="8136909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Phỏng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vấn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ở Lithuania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pic>
        <p:nvPicPr>
          <p:cNvPr id="2050" name="Picture 2" descr="C:\Users\user1\Desktop\1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04" y="1146737"/>
            <a:ext cx="8020261" cy="187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467548" y="6327675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Nguồn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ko-KR" alt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Bác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sỹ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thú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y Lee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Seung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Yoon (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Hanbyeol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Farmtech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588112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19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104" y="332786"/>
            <a:ext cx="7882404" cy="6155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24000" indent="-457200"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Lập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lượng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thể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cao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chết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tăng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lên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57468" y="1900533"/>
            <a:ext cx="9144000" cy="1754326"/>
            <a:chOff x="257468" y="1824330"/>
            <a:chExt cx="9144000" cy="1754326"/>
          </a:xfrm>
        </p:grpSpPr>
        <p:sp>
          <p:nvSpPr>
            <p:cNvPr id="26" name="직사각형 25"/>
            <p:cNvSpPr/>
            <p:nvPr/>
          </p:nvSpPr>
          <p:spPr>
            <a:xfrm>
              <a:off x="257468" y="1824330"/>
              <a:ext cx="9144000" cy="17543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b="1" dirty="0">
                  <a:solidFill>
                    <a:srgbClr val="0070C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Lập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tức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thông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báo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lượng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thể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sốt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cao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chết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rõ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nguyên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nhân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tăng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lên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!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Điện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thoại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khai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báo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ngờ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về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thú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y (Ban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dirty="0" smtClean="0">
                  <a:latin typeface="Segoe UI" panose="020B0502040204020203" pitchFamily="34" charset="0"/>
                  <a:ea typeface="HY견고딕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1588-9060/4060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-</a:t>
              </a:r>
              <a:endParaRPr lang="ko-KR" altLang="en-US" b="1" dirty="0">
                <a:latin typeface="Segoe UI" panose="020B0502040204020203" pitchFamily="34" charset="0"/>
                <a:ea typeface="HY견고딕" pitchFamily="18" charset="-127"/>
                <a:cs typeface="Segoe UI" panose="020B0502040204020203" pitchFamily="34" charset="0"/>
              </a:endParaRPr>
            </a:p>
            <a:p>
              <a:endParaRPr lang="en-US" altLang="ko-KR" sz="1800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60000" indent="-457200">
                <a:lnSpc>
                  <a:spcPct val="150000"/>
                </a:lnSpc>
              </a:pPr>
              <a:r>
                <a:rPr lang="ko-KR" altLang="en-US" b="1" dirty="0">
                  <a:solidFill>
                    <a:srgbClr val="0070C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Chủ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người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lao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động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nằm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vững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triệu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chứng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chính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</a:t>
              </a:r>
              <a:b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thực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sàng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định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kỳ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!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타원 26"/>
            <p:cNvSpPr/>
            <p:nvPr/>
          </p:nvSpPr>
          <p:spPr>
            <a:xfrm>
              <a:off x="293812" y="2065161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293812" y="2933573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pic>
        <p:nvPicPr>
          <p:cNvPr id="29" name="Picture 10" descr="http://www.cfsph.iastate.edu/DiseaseInfo/ImageDB/ASF/ASF_003.jpg">
            <a:extLst>
              <a:ext uri="{FF2B5EF4-FFF2-40B4-BE49-F238E27FC236}">
                <a16:creationId xmlns:a16="http://schemas.microsoft.com/office/drawing/2014/main" xmlns="" id="{3C915D91-39B8-4F17-861C-6EAA798E5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739538" y="4590654"/>
            <a:ext cx="2452095" cy="165314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8AD45197-04A1-4B9F-B179-8EABE7521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37" y="4598667"/>
            <a:ext cx="2452095" cy="165314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425" y="4598668"/>
            <a:ext cx="2452095" cy="1645136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Vai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trò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trọng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nhất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sớm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cáo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nhanh</a:t>
            </a:r>
            <a:r>
              <a: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chóng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b="1" kern="0" dirty="0">
              <a:solidFill>
                <a:schemeClr val="tx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78266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20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933" y="486674"/>
            <a:ext cx="8843379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24000" indent="-457200"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sớm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97703" y="3063501"/>
            <a:ext cx="10404324" cy="1877437"/>
            <a:chOff x="641276" y="501395"/>
            <a:chExt cx="10404324" cy="187743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41276" y="501395"/>
              <a:ext cx="10404324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&lt;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Cực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&gt; 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42900" indent="-342900">
                <a:lnSpc>
                  <a:spcPct val="150000"/>
                </a:lnSpc>
                <a:spcAft>
                  <a:spcPts val="1200"/>
                </a:spcAft>
                <a:buFontTx/>
                <a:buChar char="-"/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thể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đột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ngột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1-4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mà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triệu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chứng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gì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biệt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42900" indent="-342900">
                <a:lnSpc>
                  <a:spcPct val="150000"/>
                </a:lnSpc>
                <a:spcAft>
                  <a:spcPts val="1200"/>
                </a:spcAft>
                <a:buFontTx/>
                <a:buChar char="-"/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lượng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thể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mà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rõ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nguyên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nhân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tăng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trước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thông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báo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686256" y="1214047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395537" y="1739281"/>
            <a:ext cx="8361363" cy="10194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Tùy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thuộc vào khả năng gây bệnh của virus bị nhiễm, các </a:t>
            </a: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 chứng lâm sàng </a:t>
            </a:r>
            <a: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rất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</a:t>
            </a:r>
            <a: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dạng</a:t>
            </a:r>
            <a: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 thường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biểu hiện </a:t>
            </a:r>
            <a:r>
              <a:rPr lang="en-US" altLang="ko-KR" b="1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cực</a:t>
            </a:r>
            <a:r>
              <a:rPr lang="en-US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 </a:t>
            </a: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hoặc </a:t>
            </a:r>
            <a:r>
              <a:rPr lang="vi-VN" altLang="ko-KR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 </a:t>
            </a:r>
            <a:r>
              <a:rPr lang="vi-VN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vi-VN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42683" y="4266462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943622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21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23531" y="1105759"/>
            <a:ext cx="10404324" cy="3785652"/>
            <a:chOff x="323528" y="1120139"/>
            <a:chExt cx="10404324" cy="3785652"/>
          </a:xfrm>
        </p:grpSpPr>
        <p:grpSp>
          <p:nvGrpSpPr>
            <p:cNvPr id="2" name="그룹 1"/>
            <p:cNvGrpSpPr/>
            <p:nvPr/>
          </p:nvGrpSpPr>
          <p:grpSpPr>
            <a:xfrm>
              <a:off x="323528" y="1120139"/>
              <a:ext cx="10404324" cy="3785652"/>
              <a:chOff x="641276" y="1031239"/>
              <a:chExt cx="10404324" cy="378565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1276" y="1031239"/>
                <a:ext cx="10404324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altLang="ko-KR" sz="2000" b="1" dirty="0" smtClean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&lt;</a:t>
                </a:r>
                <a:r>
                  <a:rPr lang="en-US" altLang="ko-KR" sz="2000" b="1" dirty="0" err="1" smtClean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Cấp</a:t>
                </a:r>
                <a:r>
                  <a:rPr lang="en-US" altLang="ko-KR" sz="2000" b="1" dirty="0" smtClean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2000" b="1" dirty="0" err="1" smtClean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tính</a:t>
                </a:r>
                <a:r>
                  <a:rPr lang="en-US" altLang="ko-KR" sz="2000" b="1" dirty="0" smtClean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&gt; </a:t>
                </a:r>
                <a:endParaRPr lang="en-US" altLang="ko-KR" sz="2000" b="1" dirty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1200"/>
                  </a:spcAft>
                  <a:buFontTx/>
                  <a:buChar char="-"/>
                </a:pP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(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Triệu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chứng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chính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)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Sốt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cao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kém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hoạt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bát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nổi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ban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đỏ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tím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tái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b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ngoài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ra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máu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sảy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thai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chết</a:t>
                </a:r>
                <a:endPara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1200"/>
                  </a:spcAft>
                  <a:buFontTx/>
                  <a:buChar char="-"/>
                </a:pP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(</a:t>
                </a:r>
                <a:r>
                  <a:rPr lang="en-US" altLang="ko-KR" sz="18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Sốt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cao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) </a:t>
                </a:r>
                <a:r>
                  <a:rPr lang="en-US" altLang="ko-KR" sz="18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Sốt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cao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trên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41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℃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tăng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nhịp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thở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b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*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Lợn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con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xuất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hiện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triệu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chứng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sốt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cao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nhanh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hơn</a:t>
                </a:r>
                <a:r>
                  <a:rPr lang="ko-KR" altLang="en-US" b="1" dirty="0" smtClean="0">
                    <a:latin typeface="Segoe UI" panose="020B0502040204020203" pitchFamily="34" charset="0"/>
                    <a:ea typeface="HY특견명조" panose="02030600000101010101" pitchFamily="18" charset="-127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(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khoảng</a:t>
                </a:r>
                <a:r>
                  <a:rPr lang="ko-KR" altLang="en-US" b="1" dirty="0" smtClean="0">
                    <a:latin typeface="Segoe UI" panose="020B0502040204020203" pitchFamily="34" charset="0"/>
                    <a:ea typeface="HY특견명조" panose="02030600000101010101" pitchFamily="18" charset="-127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2~3ngày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sau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khi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mắc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bệnh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)</a:t>
                </a:r>
                <a:endParaRPr lang="en-US" altLang="ko-KR" sz="8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360000" indent="-457200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ko-KR" altLang="en-US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  </a:t>
                </a:r>
                <a:r>
                  <a:rPr lang="ko-KR" altLang="en-US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 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(</a:t>
                </a:r>
                <a:r>
                  <a:rPr lang="en-US" altLang="ko-KR" sz="1800" b="1" dirty="0" err="1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Kém</a:t>
                </a:r>
                <a:r>
                  <a: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hoạt</a:t>
                </a:r>
                <a:r>
                  <a: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bát</a:t>
                </a:r>
                <a:r>
                  <a: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) </a:t>
                </a:r>
                <a: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/>
                </a:r>
                <a:br>
                  <a:rPr lang="en-US" altLang="ko-KR" sz="18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Giảm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vận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động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b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lợn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nằm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chồng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lên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nhau</a:t>
                </a:r>
                <a:endParaRPr lang="en-US" altLang="ko-KR" sz="18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729800" y="179801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6" name="타원 15"/>
            <p:cNvSpPr/>
            <p:nvPr/>
          </p:nvSpPr>
          <p:spPr>
            <a:xfrm>
              <a:off x="420936" y="2757609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429068" y="3739617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FECB1322-31E8-4D24-B53E-71EE1DA3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645" y="3625977"/>
            <a:ext cx="3588175" cy="2598737"/>
          </a:xfrm>
          <a:prstGeom prst="rect">
            <a:avLst/>
          </a:prstGeom>
        </p:spPr>
      </p:pic>
      <p:sp>
        <p:nvSpPr>
          <p:cNvPr id="18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933" y="486674"/>
            <a:ext cx="8843379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24000" indent="-457200"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sớm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9581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22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29071" y="1424968"/>
            <a:ext cx="10623652" cy="4493538"/>
            <a:chOff x="429068" y="1124744"/>
            <a:chExt cx="10623652" cy="449353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648396" y="1124744"/>
              <a:ext cx="10404324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Nổi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ban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đỏ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tím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tái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]</a:t>
              </a:r>
              <a:r>
                <a:rPr lang="ko-KR" altLang="en-US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Vùng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tai,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đầu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bụng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mông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chân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endPara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ngoài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máu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Chủ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yếu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đoạn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trước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chết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vong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vong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khoảng</a:t>
              </a:r>
              <a:r>
                <a:rPr lang="ko-KR" altLang="en-US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6~10ngày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mắc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“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tăng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lượng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chết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sau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cao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”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429068" y="1297195"/>
              <a:ext cx="182492" cy="3816897"/>
              <a:chOff x="429068" y="4315289"/>
              <a:chExt cx="182492" cy="3816897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429068" y="4315289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429068" y="7439424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429068" y="7948020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7" name="그룹 26"/>
            <p:cNvGrpSpPr/>
            <p:nvPr/>
          </p:nvGrpSpPr>
          <p:grpSpPr>
            <a:xfrm>
              <a:off x="755576" y="1743226"/>
              <a:ext cx="7437859" cy="2454895"/>
              <a:chOff x="648396" y="1371748"/>
              <a:chExt cx="8348066" cy="2731297"/>
            </a:xfrm>
          </p:grpSpPr>
          <p:pic>
            <p:nvPicPr>
              <p:cNvPr id="28" name="Picture 10" descr="http://www.cfsph.iastate.edu/DiseaseInfo/ImageDB/ASF/ASF_003.jpg">
                <a:extLst>
                  <a:ext uri="{FF2B5EF4-FFF2-40B4-BE49-F238E27FC236}">
                    <a16:creationId xmlns:a16="http://schemas.microsoft.com/office/drawing/2014/main" xmlns="" id="{3C915D91-39B8-4F17-861C-6EAA798E55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72"/>
              <a:stretch/>
            </p:blipFill>
            <p:spPr bwMode="auto">
              <a:xfrm>
                <a:off x="648396" y="1371748"/>
                <a:ext cx="4051300" cy="273129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xmlns="" id="{8AD45197-04A1-4B9F-B179-8EABE7521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162" y="1371748"/>
                <a:ext cx="4051300" cy="2731297"/>
              </a:xfrm>
              <a:prstGeom prst="rect">
                <a:avLst/>
              </a:prstGeom>
            </p:spPr>
          </p:pic>
        </p:grpSp>
      </p:grpSp>
      <p:sp>
        <p:nvSpPr>
          <p:cNvPr id="16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933" y="486674"/>
            <a:ext cx="8843379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24000" indent="-457200"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sớm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54662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23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sớm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Tóm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tắt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6" name="그룹 5"/>
          <p:cNvGrpSpPr>
            <a:grpSpLocks/>
          </p:cNvGrpSpPr>
          <p:nvPr/>
        </p:nvGrpSpPr>
        <p:grpSpPr bwMode="auto">
          <a:xfrm>
            <a:off x="499250" y="1039007"/>
            <a:ext cx="8569326" cy="5663088"/>
            <a:chOff x="571089" y="536434"/>
            <a:chExt cx="8424937" cy="5727804"/>
          </a:xfrm>
        </p:grpSpPr>
        <p:pic>
          <p:nvPicPr>
            <p:cNvPr id="17" name="_x207153400" descr="DRW000024d834c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808" y="536434"/>
              <a:ext cx="8045830" cy="4484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71089" y="5770513"/>
              <a:ext cx="8424936" cy="4937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0">
                <a:lnSpc>
                  <a:spcPct val="30000"/>
                </a:lnSpc>
                <a:defRPr/>
              </a:pPr>
              <a:endParaRPr lang="en-US" altLang="ko-KR" sz="1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0"/>
                </a:lnSpc>
                <a:defRPr/>
              </a:pPr>
              <a:endParaRPr lang="en-US" altLang="ko-KR" sz="1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defRPr/>
              </a:pPr>
              <a:r>
                <a:rPr lang="en-US" altLang="ko-KR" sz="11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*  </a:t>
              </a:r>
              <a:r>
                <a:rPr lang="en-US" altLang="ko-KR" sz="1100" b="1" spc="-5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Nguồn</a:t>
              </a:r>
              <a:r>
                <a:rPr lang="en-US" altLang="ko-KR" sz="1100" b="1" spc="-5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US" altLang="ko-KR" sz="1100" b="1" spc="-5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hlinkClick r:id="rId5"/>
                </a:rPr>
                <a:t>www.cfsph.iastate.edu</a:t>
              </a:r>
              <a:r>
                <a:rPr lang="en-US" altLang="ko-KR" sz="1100" b="1" spc="-5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Center for Food Security and Public Health, Iowa  State University,   CVM</a:t>
              </a:r>
              <a:r>
                <a:rPr lang="en-US" altLang="ko-KR" sz="1100" b="1" spc="-50" dirty="0">
                  <a:solidFill>
                    <a:schemeClr val="accent3">
                      <a:lumMod val="5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ko-KR" sz="1100" b="1" spc="-50" dirty="0" smtClean="0">
                  <a:solidFill>
                    <a:schemeClr val="accent3">
                      <a:lumMod val="5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                               </a:t>
              </a:r>
              <a:endParaRPr lang="en-US" altLang="ko-KR" sz="1100" b="1" spc="-5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defRPr/>
              </a:pPr>
              <a:r>
                <a:rPr lang="en-US" altLang="ko-KR" sz="1100" b="1" spc="-50" dirty="0">
                  <a:solidFill>
                    <a:schemeClr val="accent3">
                      <a:lumMod val="5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</a:t>
              </a:r>
              <a:endParaRPr lang="ko-KR" altLang="en-US" sz="1100" b="1" spc="-5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644123" y="589699"/>
              <a:ext cx="287178" cy="306677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1347" y="573835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3314455" y="613592"/>
              <a:ext cx="288739" cy="306677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03492" y="583333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6077325" y="578073"/>
              <a:ext cx="288739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66362" y="560528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6102260" y="2867872"/>
              <a:ext cx="288739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80334" y="2850327"/>
              <a:ext cx="216945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6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3358420" y="2864467"/>
              <a:ext cx="287178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47457" y="2845315"/>
              <a:ext cx="215383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5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644123" y="2822758"/>
              <a:ext cx="287178" cy="30828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22197" y="2793935"/>
              <a:ext cx="215383" cy="3424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1090" y="5028729"/>
              <a:ext cx="8424936" cy="7657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180000" indent="-180000" latinLnBrk="0">
                <a:lnSpc>
                  <a:spcPct val="120000"/>
                </a:lnSpc>
                <a:buFontTx/>
                <a:buAutoNum type="arabicPeriod"/>
                <a:defRPr/>
              </a:pP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nằm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chồng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chéo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lên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nhau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Nguồn:EURL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INIA-CISA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en-US" altLang="ko-KR" sz="1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3. 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nứt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huyết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phần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phía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dưới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tứ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chi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bụng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           </a:t>
              </a:r>
            </a:p>
            <a:p>
              <a:pPr latinLnBrk="0">
                <a:lnSpc>
                  <a:spcPct val="120000"/>
                </a:lnSpc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5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Sùi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bọt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nhầy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dính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máu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mũi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lang="en-US" altLang="ko-KR" sz="1100" b="1" spc="-50" dirty="0" smtClean="0">
                  <a:solidFill>
                    <a:schemeClr val="accent3">
                      <a:lumMod val="5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</a:t>
              </a:r>
              <a:endParaRPr lang="ko-KR" altLang="en-US" sz="1100" b="1" spc="-5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44697" y="5028729"/>
              <a:ext cx="3783006" cy="765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atinLnBrk="0">
                <a:lnSpc>
                  <a:spcPct val="120000"/>
                </a:lnSpc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</a:t>
              </a:r>
              <a:r>
                <a:rPr lang="ko-KR" altLang="en-US" sz="12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uất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huyết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tai (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Ảnh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Linda Mur.), </a:t>
              </a:r>
            </a:p>
            <a:p>
              <a:pPr latinLnBrk="0">
                <a:lnSpc>
                  <a:spcPct val="120000"/>
                </a:lnSpc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huyết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mũi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Nguồn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Nga</a:t>
              </a:r>
              <a:r>
                <a:rPr lang="ko-KR" altLang="en-US" sz="1200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VNIIVVIM)          </a:t>
              </a:r>
              <a:endParaRPr lang="en-US" altLang="ko-KR" sz="1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defRPr/>
              </a:pP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6</a:t>
              </a:r>
              <a:r>
                <a:rPr lang="en-US" altLang="ko-KR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Bầm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huyết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da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hoại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lang="en-US" altLang="ko-KR" sz="1100" b="1" spc="-50" dirty="0" smtClean="0">
                  <a:solidFill>
                    <a:schemeClr val="accent3">
                      <a:lumMod val="50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   </a:t>
              </a:r>
              <a:endParaRPr lang="ko-KR" altLang="en-US" sz="1100" b="1" spc="-5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85112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24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729" y="486674"/>
            <a:ext cx="8704585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Đun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nóng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thừa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-46036" y="1024502"/>
            <a:ext cx="10923126" cy="5497722"/>
            <a:chOff x="-46037" y="1095873"/>
            <a:chExt cx="10923126" cy="5497722"/>
          </a:xfrm>
        </p:grpSpPr>
        <p:grpSp>
          <p:nvGrpSpPr>
            <p:cNvPr id="8" name="그룹 7"/>
            <p:cNvGrpSpPr/>
            <p:nvPr/>
          </p:nvGrpSpPr>
          <p:grpSpPr>
            <a:xfrm>
              <a:off x="-46037" y="1243303"/>
              <a:ext cx="10923126" cy="5350292"/>
              <a:chOff x="-46037" y="1243303"/>
              <a:chExt cx="10923126" cy="5350292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-46037" y="3224566"/>
                <a:ext cx="10923126" cy="3369029"/>
                <a:chOff x="-46037" y="1529077"/>
                <a:chExt cx="10923126" cy="3369029"/>
              </a:xfrm>
            </p:grpSpPr>
            <p:grpSp>
              <p:nvGrpSpPr>
                <p:cNvPr id="6" name="그룹 5"/>
                <p:cNvGrpSpPr/>
                <p:nvPr/>
              </p:nvGrpSpPr>
              <p:grpSpPr>
                <a:xfrm>
                  <a:off x="218266" y="1529077"/>
                  <a:ext cx="10658823" cy="2981597"/>
                  <a:chOff x="218266" y="1529077"/>
                  <a:chExt cx="10658823" cy="2981597"/>
                </a:xfrm>
              </p:grpSpPr>
              <p:grpSp>
                <p:nvGrpSpPr>
                  <p:cNvPr id="5" name="그룹 4"/>
                  <p:cNvGrpSpPr/>
                  <p:nvPr/>
                </p:nvGrpSpPr>
                <p:grpSpPr>
                  <a:xfrm>
                    <a:off x="218266" y="1529077"/>
                    <a:ext cx="10658823" cy="785151"/>
                    <a:chOff x="218266" y="1369097"/>
                    <a:chExt cx="10658823" cy="785151"/>
                  </a:xfrm>
                </p:grpSpPr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xmlns="" id="{2C66138E-74D7-41B5-A2E9-AC04A9508C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2765" y="1369097"/>
                      <a:ext cx="10404324" cy="7851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Ở Anh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và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các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nước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Âu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đã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cảnh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báo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về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sự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nguy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hiểm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việc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cho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ăn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thực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phẩm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thừa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có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thể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làm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lây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lan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b="1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dịch</a:t>
                      </a:r>
                      <a:r>
                        <a:rPr lang="en-US" altLang="ko-KR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ASF</a:t>
                      </a:r>
                      <a:endParaRPr lang="en-US" altLang="ko-KR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2" name="타원 21"/>
                    <p:cNvSpPr/>
                    <p:nvPr/>
                  </p:nvSpPr>
                  <p:spPr>
                    <a:xfrm>
                      <a:off x="218266" y="1504222"/>
                      <a:ext cx="182492" cy="184166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endParaRPr lang="ko-KR" altLang="en-US" sz="2000" b="1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휴먼엑스포" pitchFamily="18" charset="-127"/>
                        <a:cs typeface="Segoe UI" panose="020B0502040204020203" pitchFamily="34" charset="0"/>
                      </a:endParaRPr>
                    </a:p>
                  </p:txBody>
                </p:sp>
              </p:grpSp>
              <p:pic>
                <p:nvPicPr>
                  <p:cNvPr id="44033" name="_x206000184" descr="EMB00000338351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09007" y="2384778"/>
                    <a:ext cx="4433911" cy="212589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4" name="직사각형 3"/>
                <p:cNvSpPr/>
                <p:nvPr/>
              </p:nvSpPr>
              <p:spPr>
                <a:xfrm>
                  <a:off x="-46037" y="4621107"/>
                  <a:ext cx="9144000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latinLnBrk="0"/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Ảnh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.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Tài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liệu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trong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chiến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dịch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ASF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của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Anh</a:t>
                  </a:r>
                  <a:r>
                    <a:rPr lang="ko-KR" altLang="en-US" sz="1200" b="1" dirty="0" smtClea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“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Cảnh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báo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nguy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hiểm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khi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cho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lợn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ăn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thực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phẩm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2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thừa</a:t>
                  </a:r>
                  <a:r>
                    <a:rPr lang="en-US" altLang="ko-KR" sz="12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”</a:t>
                  </a:r>
                  <a:endParaRPr lang="ko-KR" altLang="en-US" sz="1200" b="1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33" name="타원 32"/>
              <p:cNvSpPr/>
              <p:nvPr/>
            </p:nvSpPr>
            <p:spPr>
              <a:xfrm>
                <a:off x="218266" y="1243303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184733" y="2250617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2C66138E-74D7-41B5-A2E9-AC04A9508CAA}"/>
                </a:ext>
              </a:extLst>
            </p:cNvPr>
            <p:cNvSpPr txBox="1"/>
            <p:nvPr/>
          </p:nvSpPr>
          <p:spPr>
            <a:xfrm>
              <a:off x="472765" y="1095873"/>
              <a:ext cx="981280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bằng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</a:t>
              </a:r>
              <a:r>
                <a:rPr lang="ko-KR" altLang="en-US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384</a:t>
              </a:r>
              <a:r>
                <a:rPr lang="ko-KR" altLang="en-US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hộ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(93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đầu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), 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cho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mà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đun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nóng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96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hộ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kết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thống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kê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Ban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hỗ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trợ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vệ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sinh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phòng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súc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–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Bộ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Nông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thực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2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sz="12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4~5.2018)</a:t>
              </a:r>
              <a:endParaRPr lang="en-US" altLang="ko-KR" sz="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sử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dụng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làm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nuôi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đun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nóng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30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phút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80℃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tính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nhiệt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độ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vùng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tâm</a:t>
              </a:r>
              <a: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br>
                <a:rPr lang="en-US" altLang="ko-KR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theo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tiêu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chuẩn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Luật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nuôi</a:t>
              </a:r>
              <a:endParaRPr lang="en-US" altLang="ko-KR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3727647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25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8131" y="486674"/>
            <a:ext cx="8704585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Quy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định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tuân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thủ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67833"/>
              </p:ext>
            </p:extLst>
          </p:nvPr>
        </p:nvGraphicFramePr>
        <p:xfrm>
          <a:off x="590335" y="3517308"/>
          <a:ext cx="7959144" cy="1404000"/>
        </p:xfrm>
        <a:graphic>
          <a:graphicData uri="http://schemas.openxmlformats.org/drawingml/2006/table">
            <a:tbl>
              <a:tblPr/>
              <a:tblGrid>
                <a:gridCol w="2653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3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30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Phi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(8</a:t>
                      </a:r>
                      <a:r>
                        <a:rPr lang="ko-KR" altLang="en-US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nước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Âu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(10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nước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1480" marR="0" indent="-3060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9410" algn="l"/>
                        </a:tabLs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Châu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Á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(1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nước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Công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hòa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Nam Phi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Zambia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Burundi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Kenya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Mali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Bờ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biển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ngà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Capo Verde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Nigeria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Nga, </a:t>
                      </a: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Ukcraine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Moldova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Rumania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Ba La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Hungary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Séc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Latvia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Estonia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Lithuania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Trung</a:t>
                      </a:r>
                      <a:r>
                        <a:rPr lang="en-US" altLang="ko-KR" sz="14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4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Quốc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4771" marR="64771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-23812" y="282612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ASF)</a:t>
            </a:r>
            <a:r>
              <a:rPr lang="ko-KR" altLang="en-US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19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thuộc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Phi, </a:t>
            </a:r>
            <a:b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Âu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Á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tính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1.1.2016 (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OIE)</a:t>
            </a:r>
            <a:endParaRPr lang="ko-KR" altLang="en-US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15160" y="1209453"/>
            <a:ext cx="10656613" cy="4894641"/>
            <a:chOff x="415157" y="1184052"/>
            <a:chExt cx="10656613" cy="4894641"/>
          </a:xfrm>
        </p:grpSpPr>
        <p:grpSp>
          <p:nvGrpSpPr>
            <p:cNvPr id="12" name="그룹 11"/>
            <p:cNvGrpSpPr/>
            <p:nvPr/>
          </p:nvGrpSpPr>
          <p:grpSpPr>
            <a:xfrm>
              <a:off x="429068" y="1184052"/>
              <a:ext cx="10642702" cy="4894641"/>
              <a:chOff x="429068" y="1367175"/>
              <a:chExt cx="10642702" cy="4894641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429068" y="1367175"/>
                <a:ext cx="10623652" cy="1754326"/>
                <a:chOff x="429068" y="1175544"/>
                <a:chExt cx="10623652" cy="1754326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xmlns="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48396" y="1175544"/>
                  <a:ext cx="10404324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Nghiêm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cấm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đến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các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nước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có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dịch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ASF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như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Trung</a:t>
                  </a:r>
                  <a:r>
                    <a:rPr lang="en-US" altLang="ko-KR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Quốc</a:t>
                  </a:r>
                  <a:endParaRPr lang="en-US" altLang="ko-KR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bắt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buộc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phải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đến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không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được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tới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các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trang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trại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chăn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nuôi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</a:t>
                  </a:r>
                  <a:r>
                    <a:rPr lang="ko-KR" altLang="en-US" sz="1400" b="1" dirty="0" smtClean="0"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chợ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gia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súc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…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marL="342900" indent="-342900">
                    <a:lnSpc>
                      <a:spcPct val="150000"/>
                    </a:lnSpc>
                    <a:buFontTx/>
                    <a:buChar char="-"/>
                  </a:pP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Các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nước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được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đến</a:t>
                  </a:r>
                  <a:r>
                    <a:rPr lang="ko-KR" altLang="en-US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: 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(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nước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không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có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dịch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ASF</a:t>
                  </a:r>
                  <a:r>
                    <a:rPr lang="en-US" altLang="ko-KR" sz="1400" b="1" dirty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AI,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lở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mồm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long </a:t>
                  </a:r>
                  <a:r>
                    <a:rPr lang="en-US" altLang="ko-KR" sz="14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móng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)</a:t>
                  </a:r>
                  <a:r>
                    <a:rPr lang="ko-KR" altLang="en-US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/>
                  </a:r>
                  <a:br>
                    <a:rPr lang="en-US" altLang="ko-KR" sz="14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</a:b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Singapore,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Nhật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Bản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Tây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Âu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Bắc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Âu</a:t>
                  </a:r>
                  <a:r>
                    <a:rPr lang="en-US" altLang="ko-KR" sz="1400" b="1" dirty="0" smtClean="0">
                      <a:solidFill>
                        <a:srgbClr val="0070C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…</a:t>
                  </a:r>
                  <a:endParaRPr lang="en-US" altLang="ko-KR" sz="1400" b="1" dirty="0">
                    <a:solidFill>
                      <a:srgbClr val="0070C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400" b="1" dirty="0">
                      <a:solidFill>
                        <a:schemeClr val="tx2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endParaRPr lang="en-US" altLang="ko-KR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2" name="타원 21"/>
                <p:cNvSpPr/>
                <p:nvPr/>
              </p:nvSpPr>
              <p:spPr>
                <a:xfrm>
                  <a:off x="429068" y="1369219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Segoe UI" panose="020B0502040204020203" pitchFamily="34" charset="0"/>
                    <a:ea typeface="휴먼엑스포" pitchFamily="18" charset="-127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6" name="타원 15"/>
              <p:cNvSpPr/>
              <p:nvPr/>
            </p:nvSpPr>
            <p:spPr>
              <a:xfrm>
                <a:off x="438969" y="561202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67447" y="5430819"/>
                <a:ext cx="1040432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Không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được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mang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theo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các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sản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phẩm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chăn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nuôi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như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thịt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giăm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bông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xúc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xích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b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bán</a:t>
                </a:r>
                <a:r>
                  <a:rPr lang="en-US" altLang="ko-KR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ở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địa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điểm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du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lịch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vào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Hàn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Quốc</a:t>
                </a:r>
                <a:endParaRPr lang="en-US" altLang="ko-KR" b="1" dirty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415157" y="2721620"/>
              <a:ext cx="8309495" cy="23391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068475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26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10613" y="1628800"/>
            <a:ext cx="10661159" cy="6115900"/>
            <a:chOff x="410612" y="1256060"/>
            <a:chExt cx="10661158" cy="6115900"/>
          </a:xfrm>
        </p:grpSpPr>
        <p:grpSp>
          <p:nvGrpSpPr>
            <p:cNvPr id="8" name="그룹 7"/>
            <p:cNvGrpSpPr/>
            <p:nvPr/>
          </p:nvGrpSpPr>
          <p:grpSpPr>
            <a:xfrm>
              <a:off x="410612" y="1256060"/>
              <a:ext cx="10661158" cy="6115900"/>
              <a:chOff x="410612" y="1239044"/>
              <a:chExt cx="10661158" cy="6115900"/>
            </a:xfrm>
          </p:grpSpPr>
          <p:sp>
            <p:nvSpPr>
              <p:cNvPr id="21" name="내용 개체 틀 2"/>
              <p:cNvSpPr txBox="1">
                <a:spLocks/>
              </p:cNvSpPr>
              <p:nvPr/>
            </p:nvSpPr>
            <p:spPr>
              <a:xfrm>
                <a:off x="410612" y="3003606"/>
                <a:ext cx="8441630" cy="435133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 latinLnBrk="1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288000" indent="-457200">
                  <a:lnSpc>
                    <a:spcPct val="150000"/>
                  </a:lnSpc>
                  <a:buNone/>
                </a:pPr>
                <a:r>
                  <a:rPr lang="ko-KR" altLang="en-US" sz="1800" b="1" dirty="0">
                    <a:latin typeface="Segoe UI" panose="020B0502040204020203" pitchFamily="34" charset="0"/>
                    <a:ea typeface="HY헤드라인M" pitchFamily="18" charset="-127"/>
                    <a:cs typeface="Segoe UI" panose="020B0502040204020203" pitchFamily="34" charset="0"/>
                  </a:rPr>
                  <a:t>    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Khai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báo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và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khử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trùng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khi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xuất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nhập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cảnh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(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bao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gồm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cả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quá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cảnh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)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b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nước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đang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có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bệnh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gia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súc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truyền</a:t>
                </a:r>
                <a:r>
                  <a:rPr lang="en-US" altLang="ko-KR" sz="18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8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nhiễm</a:t>
                </a:r>
                <a:endParaRPr lang="en-US" altLang="ko-KR" sz="18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648000">
                  <a:lnSpc>
                    <a:spcPct val="150000"/>
                  </a:lnSpc>
                  <a:buFont typeface="Segoe UI" panose="020B0502040204020203" pitchFamily="34" charset="0"/>
                  <a:buChar char="–"/>
                </a:pP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Nếu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vi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phạm</a:t>
                </a:r>
                <a:r>
                  <a:rPr lang="en-US" altLang="ko-KR" sz="16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sẽ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bị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xử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phạt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tiền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từ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5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triệu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won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trở</a:t>
                </a:r>
                <a:r>
                  <a:rPr lang="en-US" altLang="ko-KR" sz="16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6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xuống</a:t>
                </a:r>
                <a:endParaRPr lang="en-US" altLang="ko-KR" sz="16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488376" y="3164404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  <p:grpSp>
            <p:nvGrpSpPr>
              <p:cNvPr id="4" name="그룹 3"/>
              <p:cNvGrpSpPr/>
              <p:nvPr/>
            </p:nvGrpSpPr>
            <p:grpSpPr>
              <a:xfrm>
                <a:off x="465904" y="1239044"/>
                <a:ext cx="10605866" cy="1668085"/>
                <a:chOff x="465904" y="2359546"/>
                <a:chExt cx="10605866" cy="1668085"/>
              </a:xfrm>
            </p:grpSpPr>
            <p:sp>
              <p:nvSpPr>
                <p:cNvPr id="29" name="타원 28"/>
                <p:cNvSpPr/>
                <p:nvPr/>
              </p:nvSpPr>
              <p:spPr>
                <a:xfrm>
                  <a:off x="477069" y="2605414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20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Segoe UI" panose="020B0502040204020203" pitchFamily="34" charset="0"/>
                    <a:ea typeface="휴먼엑스포" pitchFamily="18" charset="-127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xmlns="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67447" y="2359546"/>
                  <a:ext cx="10404323" cy="16680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ko-KR" altLang="en-US" sz="1800" b="1" dirty="0">
                      <a:solidFill>
                        <a:srgbClr val="FF0000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Duy</a:t>
                  </a:r>
                  <a:r>
                    <a:rPr lang="en-US" altLang="ko-KR" sz="18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trì</a:t>
                  </a:r>
                  <a:r>
                    <a:rPr lang="en-US" altLang="ko-KR" sz="18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vệ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sinh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cá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nhân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sạch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sẽ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sau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khi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về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nước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(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tắm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…)</a:t>
                  </a:r>
                  <a:endParaRPr lang="en-US" altLang="ko-KR" sz="1800" b="1" dirty="0">
                    <a:solidFill>
                      <a:schemeClr val="tx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en-US" altLang="ko-KR" sz="1800" b="1" dirty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Không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được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ra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vào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cơ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sở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chăn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nuôi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gia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súc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trong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5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ngày</a:t>
                  </a:r>
                  <a:endPara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ko-KR" altLang="en-US" sz="1800" b="1" dirty="0">
                      <a:solidFill>
                        <a:schemeClr val="tx2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Giặt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ngay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quần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áo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giày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dép</a:t>
                  </a:r>
                  <a:r>
                    <a:rPr lang="en-US" altLang="ko-KR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đã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sử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dụng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trong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khi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đi</a:t>
                  </a:r>
                  <a:r>
                    <a:rPr lang="en-US" altLang="ko-KR" sz="1800" b="1" dirty="0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du </a:t>
                  </a:r>
                  <a:r>
                    <a:rPr lang="en-US" altLang="ko-KR" sz="1800" b="1" dirty="0" err="1" smtClean="0">
                      <a:solidFill>
                        <a:schemeClr val="tx2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lịch</a:t>
                  </a:r>
                  <a:r>
                    <a:rPr lang="ko-KR" altLang="en-US" sz="1800" b="1" dirty="0" smtClean="0">
                      <a:solidFill>
                        <a:srgbClr val="FF0000"/>
                      </a:solidFill>
                      <a:latin typeface="Segoe UI" panose="020B0502040204020203" pitchFamily="34" charset="0"/>
                      <a:ea typeface="HY헤드라인M" pitchFamily="18" charset="-127"/>
                      <a:cs typeface="Segoe UI" panose="020B0502040204020203" pitchFamily="34" charset="0"/>
                    </a:rPr>
                    <a:t> </a:t>
                  </a:r>
                  <a:endParaRPr lang="en-US" altLang="ko-KR" sz="1800" b="1" dirty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1" name="타원 30"/>
                <p:cNvSpPr/>
                <p:nvPr/>
              </p:nvSpPr>
              <p:spPr>
                <a:xfrm>
                  <a:off x="465904" y="3179074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20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Segoe UI" panose="020B0502040204020203" pitchFamily="34" charset="0"/>
                    <a:ea typeface="휴먼엑스포" pitchFamily="18" charset="-127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33" name="타원 32"/>
            <p:cNvSpPr/>
            <p:nvPr/>
          </p:nvSpPr>
          <p:spPr>
            <a:xfrm>
              <a:off x="480244" y="2590588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8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8131" y="486674"/>
            <a:ext cx="8704585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Quy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định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tuân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thủ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245405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27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6" y="332786"/>
            <a:ext cx="7920880" cy="6155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đối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rgbClr val="FFFFF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9068" y="1046171"/>
            <a:ext cx="8714932" cy="2916183"/>
            <a:chOff x="429065" y="1182831"/>
            <a:chExt cx="8714932" cy="2916183"/>
          </a:xfrm>
        </p:grpSpPr>
        <p:grpSp>
          <p:nvGrpSpPr>
            <p:cNvPr id="5" name="그룹 4"/>
            <p:cNvGrpSpPr/>
            <p:nvPr/>
          </p:nvGrpSpPr>
          <p:grpSpPr>
            <a:xfrm>
              <a:off x="429065" y="1182831"/>
              <a:ext cx="8714932" cy="2916183"/>
              <a:chOff x="429065" y="974829"/>
              <a:chExt cx="8714932" cy="291618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2C66138E-74D7-41B5-A2E9-AC04A9508CAA}"/>
                  </a:ext>
                </a:extLst>
              </p:cNvPr>
              <p:cNvSpPr txBox="1"/>
              <p:nvPr/>
            </p:nvSpPr>
            <p:spPr>
              <a:xfrm>
                <a:off x="648396" y="974829"/>
                <a:ext cx="8495601" cy="2916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Chủ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trang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trại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cần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truyền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đạt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nội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dung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về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giáo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dục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phòng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dịch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sốt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lợn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châu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Phi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người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lao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động</a:t>
                </a:r>
                <a:endParaRPr lang="en-US" altLang="ko-KR" sz="7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Giáo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dục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người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lao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động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nước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ngoài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về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việc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cấm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mang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theo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hoặc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gửi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bưu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điện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sản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phẩm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chăn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nuôi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của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nước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mình</a:t>
                </a:r>
                <a:endParaRPr lang="en-US" altLang="ko-KR" sz="1400" b="1" dirty="0" smtClean="0">
                  <a:solidFill>
                    <a:srgbClr val="FF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phát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hiện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sản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phẩm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chăn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nuôi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được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mang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vào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b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chủ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trang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trại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và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đồng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nghiệp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cần</a:t>
                </a:r>
                <a:r>
                  <a: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lập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tức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xử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lý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triệt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để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bao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gồm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cả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bao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bì</a:t>
                </a:r>
                <a:endPara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FontTx/>
                  <a:buChar char="-"/>
                </a:pPr>
                <a:endParaRPr lang="en-US" altLang="ko-KR" sz="7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 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 &lt;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phát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hiện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mang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theo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sản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phẩm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chăn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nuôi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trái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phép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tại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b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cơ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quan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kiểm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dịch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sân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bay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sẽ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bị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xử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phạt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hành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solidFill>
                      <a:srgbClr val="FF0000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chính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&gt;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   </a:t>
                </a:r>
                <a:r>
                  <a: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-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Phạt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hành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chính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khoảng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2000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vụ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mỗi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năm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trung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bình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mỗi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vụ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1 </a:t>
                </a:r>
                <a:r>
                  <a:rPr lang="en-US" altLang="ko-KR" sz="1400" b="1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triệu</a:t>
                </a:r>
                <a:r>
                  <a: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won</a:t>
                </a:r>
                <a:endPara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429065" y="115387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6" name="타원 25"/>
            <p:cNvSpPr/>
            <p:nvPr/>
          </p:nvSpPr>
          <p:spPr>
            <a:xfrm>
              <a:off x="429068" y="1736432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438973" y="2937645"/>
            <a:ext cx="8309495" cy="3600400"/>
            <a:chOff x="438969" y="2971552"/>
            <a:chExt cx="8309495" cy="3600400"/>
          </a:xfrm>
        </p:grpSpPr>
        <p:grpSp>
          <p:nvGrpSpPr>
            <p:cNvPr id="4" name="그룹 3"/>
            <p:cNvGrpSpPr/>
            <p:nvPr/>
          </p:nvGrpSpPr>
          <p:grpSpPr>
            <a:xfrm>
              <a:off x="1047800" y="4072880"/>
              <a:ext cx="7056784" cy="2376264"/>
              <a:chOff x="773039" y="3278056"/>
              <a:chExt cx="7387319" cy="2543815"/>
            </a:xfrm>
          </p:grpSpPr>
          <p:pic>
            <p:nvPicPr>
              <p:cNvPr id="49154" name="Picture 2" descr="X:\2018년 농가지원부 문서\350-1 방역대책위원회\ASF 교육자료 제작\탐지견 1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39" y="3278056"/>
                <a:ext cx="339175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155" name="Picture 3" descr="X:\2018년 농가지원부 문서\350-1 방역대책위원회\ASF 교육자료 제작\탐지견 3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4635" y="3278056"/>
                <a:ext cx="3815723" cy="2543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직사각형 22"/>
            <p:cNvSpPr/>
            <p:nvPr/>
          </p:nvSpPr>
          <p:spPr>
            <a:xfrm>
              <a:off x="438969" y="2971552"/>
              <a:ext cx="8309495" cy="36004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123590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/>
              <a:t>28</a:t>
            </a:fld>
            <a:endParaRPr lang="en-US" altLang="ko-KR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48399" y="1133255"/>
            <a:ext cx="10404324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chuyển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trái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phép</a:t>
            </a:r>
            <a:endParaRPr lang="en-US" altLang="ko-KR" sz="14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429071" y="1250063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24" y="1642606"/>
            <a:ext cx="3439627" cy="180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40026" y="3478507"/>
            <a:ext cx="3510000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Ảnh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(sandwich) </a:t>
            </a:r>
          </a:p>
          <a:p>
            <a:pPr algn="ctr"/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xứ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Việt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Nam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</a:p>
          <a:p>
            <a:pPr algn="ctr"/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Đài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Loan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</a:t>
            </a:r>
            <a:endParaRPr lang="ko-KR" altLang="en-US" sz="1300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9" y="4443261"/>
            <a:ext cx="4734579" cy="180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4558703" y="3478507"/>
            <a:ext cx="339767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Ảnh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màn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thầu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xứ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Nhật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Bản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</a:t>
            </a:r>
            <a:endParaRPr lang="ko-KR" altLang="en-US" sz="1300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10" y="1642607"/>
            <a:ext cx="3382366" cy="172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5374248" y="5616621"/>
            <a:ext cx="3724096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Ảnh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3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xúc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xích</a:t>
            </a:r>
            <a:r>
              <a:rPr lang="en-US" altLang="ko-KR" sz="13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endParaRPr lang="en-US" altLang="ko-KR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xứ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</a:p>
          <a:p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Nhật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</a:t>
            </a:r>
            <a:endParaRPr lang="ko-KR" altLang="en-US" sz="1300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6296" y="6587212"/>
            <a:ext cx="18722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err="1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Nguồn</a:t>
            </a:r>
            <a:r>
              <a:rPr lang="en-US" altLang="ko-KR" sz="1100" dirty="0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1100" dirty="0" err="1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ảnh</a:t>
            </a:r>
            <a:r>
              <a:rPr lang="en-US" altLang="ko-KR" sz="1100" dirty="0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: </a:t>
            </a:r>
            <a:r>
              <a:rPr lang="en-US" altLang="ko-KR" sz="1100" dirty="0" err="1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Người</a:t>
            </a:r>
            <a:r>
              <a:rPr lang="en-US" altLang="ko-KR" sz="1100" dirty="0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1100" dirty="0" err="1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và</a:t>
            </a:r>
            <a:r>
              <a:rPr lang="en-US" altLang="ko-KR" sz="1100" dirty="0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1100" dirty="0" err="1"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lợn</a:t>
            </a:r>
            <a:endParaRPr lang="ko-KR" altLang="en-US" sz="1100" dirty="0">
              <a:latin typeface="Times New Roman" panose="02020603050405020304" pitchFamily="18" charset="0"/>
              <a:ea typeface="HY헤드라인M" pitchFamily="18" charset="-127"/>
              <a:cs typeface="Times New Roman" panose="02020603050405020304" pitchFamily="18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6" y="332786"/>
            <a:ext cx="7920880" cy="6155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đối</a:t>
            </a:r>
            <a:r>
              <a:rPr lang="en-US" altLang="ko-KR" sz="2000" b="1" dirty="0" smtClean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rgbClr val="FFFFF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35443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29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395439" y="1158652"/>
            <a:ext cx="8748561" cy="491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Trình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tự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vừa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quê</a:t>
            </a:r>
            <a:r>
              <a:rPr lang="en-US" altLang="ko-KR" sz="18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hương</a:t>
            </a:r>
            <a:endParaRPr lang="en-US" altLang="ko-KR" sz="1800" b="1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trú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ko-KR" altLang="en-US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Tuyệt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nghiêm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b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chợ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mình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]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tự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 tra và vứt bỏ các sản phẩm chăn nuôi trước khi lên máy bay</a:t>
            </a:r>
          </a:p>
          <a:p>
            <a:pPr marL="180000" indent="-180000">
              <a:lnSpc>
                <a:spcPct val="120000"/>
              </a:lnSpc>
              <a:spcAft>
                <a:spcPts val="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(Sau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Khai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bay, </a:t>
            </a:r>
            <a:b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Chuẩn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bị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riêng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nằm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khuyến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nghị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tabLst>
                <a:tab pos="1698625" algn="l"/>
              </a:tabLst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ngay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lập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giặt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quần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áo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giày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dép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mặc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tabLst>
                <a:tab pos="1698625" algn="l"/>
              </a:tabLst>
            </a:pP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         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Giữ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vệ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triệt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bằng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cách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tắm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  <a:p>
            <a:pPr>
              <a:lnSpc>
                <a:spcPct val="120000"/>
              </a:lnSpc>
              <a:spcAft>
                <a:spcPts val="600"/>
              </a:spcAft>
              <a:tabLst>
                <a:tab pos="1698625" algn="l"/>
              </a:tabLst>
            </a:pP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          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Cấm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5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tabLst>
                <a:tab pos="1698625" algn="l"/>
              </a:tabLst>
            </a:pPr>
            <a:r>
              <a:rPr lang="ko-KR" alt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         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tái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vệ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</a:t>
            </a:r>
          </a:p>
        </p:txBody>
      </p:sp>
      <p:sp>
        <p:nvSpPr>
          <p:cNvPr id="21" name="타원 20"/>
          <p:cNvSpPr/>
          <p:nvPr/>
        </p:nvSpPr>
        <p:spPr>
          <a:xfrm>
            <a:off x="198433" y="1290972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6" y="332786"/>
            <a:ext cx="7920880" cy="6155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rgbClr val="FFFFF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711930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30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486685" y="1100420"/>
            <a:ext cx="8541428" cy="41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Nội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dung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tuân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thủ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20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endParaRPr lang="en-US" altLang="ko-KR" sz="2000" b="1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1600"/>
              </a:spcAft>
              <a:buFont typeface="Segoe UI" panose="020B0502040204020203" pitchFamily="34" charset="0"/>
              <a:buChar char="–"/>
            </a:pP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đặt hàng các sản phẩm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mình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(thịt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 phẩm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thịt, vv) bằng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bưu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điện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1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ua thịt ngoài trang trại, chẳng hạn như vào cuối tuần hoặc ngày lễ và mang chúng vào trang trại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1600"/>
              </a:spcAft>
              <a:buFont typeface="Segoe UI" panose="020B0502040204020203" pitchFamily="34" charset="0"/>
              <a:buChar char="–"/>
            </a:pP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 gặp người quản lý làm việc tại trang trại khác, chẳng hạn như cuối tuần và ngày lễ, bạn phải rửa tay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trở về trang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1600"/>
              </a:spcAft>
              <a:buFont typeface="Segoe UI" panose="020B0502040204020203" pitchFamily="34" charset="0"/>
              <a:buChar char="–"/>
            </a:pP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mời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 các trang trại khác đến trang trại nơi bạn làm việc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lnSpc>
                <a:spcPct val="120000"/>
              </a:lnSpc>
              <a:spcAft>
                <a:spcPts val="1600"/>
              </a:spcAft>
              <a:buFont typeface="Segoe UI" panose="020B0502040204020203" pitchFamily="34" charset="0"/>
              <a:buChar char="–"/>
            </a:pP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hông được phép đến thăm các trang trại khác.</a:t>
            </a:r>
          </a:p>
        </p:txBody>
      </p:sp>
      <p:sp>
        <p:nvSpPr>
          <p:cNvPr id="21" name="타원 20"/>
          <p:cNvSpPr/>
          <p:nvPr/>
        </p:nvSpPr>
        <p:spPr>
          <a:xfrm>
            <a:off x="304193" y="1243242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6" y="332786"/>
            <a:ext cx="7920880" cy="6155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marL="360000" indent="-457200" eaLnBrk="1" hangingPunct="1"/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5)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đối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endParaRPr lang="ko-KR" altLang="en-US" sz="2000" b="1" dirty="0">
              <a:solidFill>
                <a:srgbClr val="FFFFF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890876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31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tiếp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cận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9068" y="1152181"/>
            <a:ext cx="195192" cy="1004971"/>
            <a:chOff x="429068" y="1448266"/>
            <a:chExt cx="195192" cy="1004971"/>
          </a:xfrm>
        </p:grpSpPr>
        <p:sp>
          <p:nvSpPr>
            <p:cNvPr id="22" name="타원 21"/>
            <p:cNvSpPr/>
            <p:nvPr/>
          </p:nvSpPr>
          <p:spPr>
            <a:xfrm>
              <a:off x="429068" y="1448266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441768" y="2269071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_x197197960" descr="EMB000045d46a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734" y="1160310"/>
            <a:ext cx="3308063" cy="464992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830798" y="5884671"/>
            <a:ext cx="41931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đồ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phân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bố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48399" y="1059597"/>
            <a:ext cx="4504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 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ở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 diện tích phân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bố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rộng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lượng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đông, điều này bất lợi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endParaRPr lang="vi-VN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C66138E-74D7-41B5-A2E9-AC04A9508CAA}"/>
              </a:ext>
            </a:extLst>
          </p:cNvPr>
          <p:cNvSpPr txBox="1"/>
          <p:nvPr/>
        </p:nvSpPr>
        <p:spPr>
          <a:xfrm>
            <a:off x="611563" y="1871420"/>
            <a:ext cx="4531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 rất nhạy cảm với ASFV và có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kính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hoạt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 rộng, khiến chúng khó kiểm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soát</a:t>
            </a:r>
            <a:endParaRPr lang="en-US" altLang="ko-KR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vi-VN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9" t="7551" r="23140" b="57067"/>
          <a:stretch/>
        </p:blipFill>
        <p:spPr bwMode="auto">
          <a:xfrm>
            <a:off x="554412" y="2657103"/>
            <a:ext cx="4280509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60329" y="5810235"/>
            <a:ext cx="417459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Sự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ASF&gt;</a:t>
            </a:r>
            <a:r>
              <a:rPr lang="ko-KR" alt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(step</a:t>
            </a:r>
            <a:r>
              <a:rPr lang="ko-KR" alt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A)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Hình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ảnh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truyền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qua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(step b)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Sự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truyền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ASFV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liên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tục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đàn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sz="1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altLang="ko-KR" sz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18370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32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86674"/>
            <a:ext cx="662473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6)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tiếp</a:t>
            </a:r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cận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395537" y="1177702"/>
            <a:ext cx="8361363" cy="69048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sự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tiếp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cận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b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khai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cấm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tiếp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xúc</a:t>
            </a:r>
            <a:r>
              <a:rPr lang="en-US" altLang="ko-KR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rừng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kern="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kern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o-KR" altLang="en-US" b="1" kern="0" dirty="0">
              <a:solidFill>
                <a:srgbClr val="FF000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41103" y="4629427"/>
            <a:ext cx="182492" cy="18416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endParaRPr lang="ko-KR" altLang="en-US" sz="2000" b="1">
              <a:solidFill>
                <a:schemeClr val="tx1"/>
              </a:solidFill>
              <a:latin typeface="Segoe UI" panose="020B0502040204020203" pitchFamily="34" charset="0"/>
              <a:ea typeface="휴먼엑스포" pitchFamily="18" charset="-127"/>
              <a:cs typeface="Segoe UI" panose="020B0502040204020203" pitchFamily="34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29071" y="1988842"/>
            <a:ext cx="10623652" cy="4228850"/>
            <a:chOff x="429068" y="2176353"/>
            <a:chExt cx="10623652" cy="4228850"/>
          </a:xfrm>
        </p:grpSpPr>
        <p:grpSp>
          <p:nvGrpSpPr>
            <p:cNvPr id="29" name="그룹 28"/>
            <p:cNvGrpSpPr/>
            <p:nvPr/>
          </p:nvGrpSpPr>
          <p:grpSpPr>
            <a:xfrm>
              <a:off x="429068" y="2176353"/>
              <a:ext cx="10623652" cy="4228850"/>
              <a:chOff x="429068" y="1229191"/>
              <a:chExt cx="10623652" cy="4228850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29068" y="1229191"/>
                <a:ext cx="10623652" cy="4228850"/>
                <a:chOff x="429068" y="1086644"/>
                <a:chExt cx="10623652" cy="4228850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xmlns="" id="{2C66138E-74D7-41B5-A2E9-AC04A9508CAA}"/>
                    </a:ext>
                  </a:extLst>
                </p:cNvPr>
                <p:cNvSpPr txBox="1"/>
                <p:nvPr/>
              </p:nvSpPr>
              <p:spPr>
                <a:xfrm>
                  <a:off x="648396" y="1086644"/>
                  <a:ext cx="10404324" cy="42288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Loại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bỏ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thức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ăn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xung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quanh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trang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trại</a:t>
                  </a:r>
                  <a:endParaRPr lang="ko-KR" altLang="en-US" sz="1400" b="1" dirty="0">
                    <a:solidFill>
                      <a:srgbClr val="0070C0"/>
                    </a:solidFill>
                    <a:latin typeface="Segoe UI" panose="020B0502040204020203" pitchFamily="34" charset="0"/>
                    <a:ea typeface="HY헤드라인M" pitchFamily="18" charset="-127"/>
                    <a:cs typeface="Segoe UI" panose="020B0502040204020203" pitchFamily="34" charset="0"/>
                  </a:endParaRP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</a:pP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Không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để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hở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rác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thải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thức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ăn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và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thức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ăn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</a:p>
                <a:p>
                  <a:pPr indent="180000">
                    <a:lnSpc>
                      <a:spcPct val="120000"/>
                    </a:lnSpc>
                  </a:pP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gia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súc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trong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trang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trại</a:t>
                  </a:r>
                  <a:endPara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</a:pP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Loại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bỏ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trái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cây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rơi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trong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trang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trại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120000"/>
                    </a:lnSpc>
                  </a:pPr>
                  <a:endParaRPr lang="en-US" altLang="ko-KR" sz="14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Xây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hàng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rào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xung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quanh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trang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trại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</a:pP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Chiều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cao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1m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trở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lên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mắt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cáo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với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kích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thước</a:t>
                  </a:r>
                  <a:r>
                    <a:rPr lang="ko-KR" altLang="en-US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khoảng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10cm</a:t>
                  </a: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  <a:tabLst>
                      <a:tab pos="177800" algn="l"/>
                    </a:tabLst>
                  </a:pP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Sắt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đỉnh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hàng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rào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nghiêng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20~30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độ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về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hướng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/>
                  </a:r>
                  <a:b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</a:b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	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tiếp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cận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của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lợn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rừng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120000"/>
                    </a:lnSpc>
                  </a:pP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lợn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rừng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xuất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hiện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,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khai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báo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để</a:t>
                  </a: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b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</a:b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bắt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giữ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động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vật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hoang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dã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có</a:t>
                  </a:r>
                  <a:r>
                    <a:rPr lang="en-US" altLang="ko-KR" sz="1400" b="1" dirty="0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 smtClean="0">
                      <a:solidFill>
                        <a:srgbClr val="0070BF"/>
                      </a:solidFill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hại</a:t>
                  </a:r>
                  <a:endParaRPr lang="en-US" altLang="ko-KR" sz="1400" b="1" dirty="0">
                    <a:solidFill>
                      <a:srgbClr val="0070BF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  <a:tabLst>
                      <a:tab pos="177800" algn="l"/>
                    </a:tabLst>
                  </a:pP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[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Cơ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quan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khai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báo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]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Phòng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môi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trường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và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tài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nguyên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của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/>
                  </a:r>
                  <a:b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</a:b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	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chính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quyền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địa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phương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  <a:p>
                  <a:pPr indent="180000">
                    <a:lnSpc>
                      <a:spcPct val="120000"/>
                    </a:lnSpc>
                    <a:buFontTx/>
                    <a:buChar char="-"/>
                    <a:tabLst>
                      <a:tab pos="177800" algn="l"/>
                    </a:tabLst>
                  </a:pPr>
                  <a:r>
                    <a:rPr lang="en-US" altLang="ko-KR" sz="1400" b="1" dirty="0" smtClean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[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Đối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tượng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khai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báo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]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Lợn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rừng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gây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nguy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hại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hoặc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có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khả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b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</a:b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	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năng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gây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nguy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hại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cho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người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và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gia</a:t>
                  </a:r>
                  <a:r>
                    <a:rPr lang="en-US" altLang="ko-KR" sz="14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en-US" altLang="ko-KR" sz="1400" b="1" dirty="0" err="1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súc</a:t>
                  </a:r>
                  <a:endParaRPr lang="en-US" altLang="ko-KR" sz="14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5" name="타원 34"/>
                <p:cNvSpPr/>
                <p:nvPr/>
              </p:nvSpPr>
              <p:spPr>
                <a:xfrm>
                  <a:off x="429068" y="1165069"/>
                  <a:ext cx="182492" cy="18416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  <a:spcBef>
                      <a:spcPct val="50000"/>
                    </a:spcBef>
                  </a:pPr>
                  <a:endParaRPr lang="ko-KR" altLang="en-US" sz="2000" b="1">
                    <a:solidFill>
                      <a:schemeClr val="tx1"/>
                    </a:solidFill>
                    <a:latin typeface="Segoe UI" panose="020B0502040204020203" pitchFamily="34" charset="0"/>
                    <a:ea typeface="휴먼엑스포" pitchFamily="18" charset="-127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33" name="타원 32"/>
              <p:cNvSpPr/>
              <p:nvPr/>
            </p:nvSpPr>
            <p:spPr>
              <a:xfrm>
                <a:off x="441768" y="2588696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  <a:spcBef>
                    <a:spcPct val="50000"/>
                  </a:spcBef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휴먼엑스포" pitchFamily="18" charset="-127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xmlns="" id="{E7740CB2-8113-4FDE-88BC-D2019821F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30330" y="4372689"/>
              <a:ext cx="2922325" cy="184639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058" y="2047479"/>
            <a:ext cx="2514600" cy="19240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20000" y="2047479"/>
            <a:ext cx="7915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20~30 </a:t>
            </a:r>
            <a:r>
              <a:rPr lang="en-US" altLang="ko-KR" sz="9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</a:t>
            </a:r>
            <a:r>
              <a:rPr lang="en-US" altLang="ko-KR" sz="9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o-KR" altLang="en-US" sz="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341982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33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25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007" y="486675"/>
            <a:ext cx="7939928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7)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Thuốc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khuyến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nghị</a:t>
            </a:r>
            <a:r>
              <a:rPr lang="en-US" altLang="ko-KR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130968"/>
              </p:ext>
            </p:extLst>
          </p:nvPr>
        </p:nvGraphicFramePr>
        <p:xfrm>
          <a:off x="479675" y="3183378"/>
          <a:ext cx="8205539" cy="2810344"/>
        </p:xfrm>
        <a:graphic>
          <a:graphicData uri="http://schemas.openxmlformats.org/drawingml/2006/table">
            <a:tbl>
              <a:tblPr/>
              <a:tblGrid>
                <a:gridCol w="6658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36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3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052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STT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Tên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thành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phần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Công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ty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sản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xuất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sản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phẩm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Cách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sử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dụng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Natri hypochlorite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265430" marR="0" indent="-265430" algn="just" fontAlgn="base" latinLnBrk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○ </a:t>
                      </a:r>
                      <a:r>
                        <a:rPr lang="en-US" altLang="ko-KR" sz="1100" b="1" kern="0" spc="-1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Sử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dụng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với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nồng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độ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pha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loãng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khuyến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cáo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ở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mức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cao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nhất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bội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pha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loãng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thấp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trong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các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tiêu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chuẩn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cho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cúm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gà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sốt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lợn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new castle,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chó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dại</a:t>
                      </a:r>
                      <a:endParaRPr lang="en-US" altLang="ko-KR" sz="1100" b="1" kern="0" spc="-1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marL="265430" marR="0" indent="-26543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</a:t>
                      </a:r>
                      <a:r>
                        <a:rPr lang="en-US" altLang="ko-KR" sz="11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※</a:t>
                      </a:r>
                      <a:r>
                        <a:rPr lang="ko-KR" alt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vi-VN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Tùy thuộc vào bản chất của virut, </a:t>
                      </a:r>
                      <a:r>
                        <a:rPr lang="en-US" altLang="ko-KR" sz="1100" b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bệnh</a:t>
                      </a:r>
                      <a:r>
                        <a:rPr lang="vi-VN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có thể được phân loại thành loại A và B (dựa trên</a:t>
                      </a:r>
                      <a:r>
                        <a:rPr lang="en-US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tiê</a:t>
                      </a:r>
                      <a:r>
                        <a:rPr lang="en-US" altLang="ko-KR" sz="1100" b="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</a:t>
                      </a:r>
                      <a:r>
                        <a:rPr lang="en-US" altLang="ko-KR" sz="1100" b="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chuẩn</a:t>
                      </a:r>
                      <a:r>
                        <a:rPr lang="en-US" altLang="ko-KR" sz="1100" b="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0" baseline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vi-VN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FAO). ASF thuộc loại A </a:t>
                      </a:r>
                      <a:r>
                        <a:rPr lang="en-US" altLang="ko-KR" sz="1100" b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cùng</a:t>
                      </a:r>
                      <a:r>
                        <a:rPr lang="en-US" altLang="ko-KR" sz="1100" b="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vi-VN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với cúm gia cầm, sốt lợn, Newcastle và bệnh </a:t>
                      </a:r>
                      <a:r>
                        <a:rPr lang="en-US" altLang="ko-KR" sz="1100" b="0" dirty="0" err="1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chó</a:t>
                      </a:r>
                      <a:r>
                        <a:rPr lang="en-US" altLang="ko-KR" sz="1100" b="0" baseline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vi-VN" altLang="ko-KR" sz="1100" b="0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dại.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Axit xitric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57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Aldehyd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31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Ortho-phenylphenol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Hợp chất iốt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47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Vi</a:t>
                      </a:r>
                      <a:r>
                        <a:rPr lang="vi-VN" altLang="ko-KR" sz="1100" b="1" dirty="0" smtClean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rkon và các sản phẩm tương tự</a:t>
                      </a:r>
                      <a:endParaRPr lang="vi-VN" altLang="ko-KR" sz="11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4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NaDCC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22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77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Ngoài</a:t>
                      </a:r>
                      <a:r>
                        <a:rPr lang="en-US" altLang="ko-KR" sz="11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ra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*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457200"/>
                      <a:r>
                        <a:rPr lang="ko-KR" alt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○ </a:t>
                      </a:r>
                      <a:r>
                        <a:rPr lang="en-US" altLang="ko-KR" sz="1100" b="1" kern="0" spc="-1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Nồng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độ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pha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loãng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khuyến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cáo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10" baseline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của</a:t>
                      </a:r>
                      <a:r>
                        <a:rPr lang="en-US" altLang="ko-KR" sz="11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-4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FAO</a:t>
                      </a:r>
                      <a:r>
                        <a:rPr lang="en-US" altLang="ko-KR" sz="1100" b="1" kern="0" spc="-4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</a:t>
                      </a:r>
                      <a:r>
                        <a:rPr lang="en-US" altLang="ko-KR" sz="1100" b="1" kern="0" spc="-4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USDA</a:t>
                      </a:r>
                      <a:r>
                        <a:rPr lang="en-US" altLang="ko-KR" sz="1100" b="1" kern="0" spc="-2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:</a:t>
                      </a:r>
                      <a:r>
                        <a:rPr lang="ko-KR" altLang="en-US" sz="1100" b="1" kern="0" spc="-1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vi-VN" altLang="ko-KR" sz="1100" b="1" dirty="0" smtClean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Natri hydroxit (2%), glutaraldehyd (2%),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/>
                      </a:r>
                      <a:b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vi-VN" altLang="ko-KR" sz="1100" b="1" dirty="0" smtClean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axit citric (3%)</a:t>
                      </a:r>
                      <a:endParaRPr lang="vi-VN" altLang="ko-KR" sz="11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485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Tổng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altLang="ko-KR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HY헤드라인M" pitchFamily="18" charset="-127"/>
                          <a:cs typeface="Segoe UI" panose="020B0502040204020203" pitchFamily="34" charset="0"/>
                        </a:rPr>
                        <a:t>cộng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148</a:t>
                      </a:r>
                      <a:endParaRPr lang="en-US" sz="1100" b="1" kern="0" spc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HY헤드라인M" pitchFamily="18" charset="-127"/>
                        <a:cs typeface="Segoe UI" panose="020B0502040204020203" pitchFamily="34" charset="0"/>
                      </a:endParaRPr>
                    </a:p>
                  </a:txBody>
                  <a:tcPr marL="62111" marR="62111" marT="17171" marB="171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9859" y="5984712"/>
            <a:ext cx="82965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*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phép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lở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mồm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long </a:t>
            </a:r>
            <a:r>
              <a:rPr lang="en-US" altLang="ko-KR" sz="105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móng</a:t>
            </a:r>
            <a:r>
              <a:rPr lang="ko-KR" altLang="en-US" sz="1050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05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vi-VN" altLang="ko-KR" sz="105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Natri hydroxit 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(1</a:t>
            </a:r>
            <a:r>
              <a:rPr lang="vi-VN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), aldehyd (</a:t>
            </a:r>
            <a:r>
              <a:rPr lang="en-US" altLang="ko-KR" sz="105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vi-VN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), </a:t>
            </a:r>
            <a:r>
              <a:rPr lang="vi-VN" altLang="ko-KR" sz="105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axit citric </a:t>
            </a:r>
            <a:r>
              <a:rPr lang="vi-VN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vi-VN" altLang="ko-KR" sz="105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vi-VN" altLang="ko-KR" sz="105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4480" y="990254"/>
            <a:ext cx="829659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Tiêu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chuẩn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lựa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chọn</a:t>
            </a:r>
            <a:r>
              <a:rPr lang="ko-KR" altLang="en-US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</a:t>
            </a:r>
            <a:endParaRPr lang="ko-KR" altLang="en-US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  <a:p>
            <a:pPr marL="288000" indent="-457200">
              <a:lnSpc>
                <a:spcPct val="150000"/>
              </a:lnSpc>
            </a:pPr>
            <a:r>
              <a:rPr lang="ko-KR" altLang="en-US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 ○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phép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chứa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hoạt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chất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Tổ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chức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lương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thực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thế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(FAO)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hoặc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Tổ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chức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thú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thế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(OIE) </a:t>
            </a:r>
            <a:r>
              <a:rPr lang="en-US" altLang="ko-KR" sz="14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khuyến</a:t>
            </a:r>
            <a:r>
              <a: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nghị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1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endParaRPr lang="ko-KR" altLang="en-US" sz="1400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  <a:p>
            <a:pPr marL="288000" indent="-457200">
              <a:lnSpc>
                <a:spcPct val="150000"/>
              </a:lnSpc>
            </a:pPr>
            <a:r>
              <a:rPr lang="ko-KR" altLang="en-US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 ○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Sản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phẩm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được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cấp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phép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tại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Hàn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Quốc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chưa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các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thành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phần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chính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của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sản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phẩm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được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chính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phủ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Anh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hoặc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Mỹ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công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nhận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là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thuốc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khử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sz="1400" b="1" dirty="0" err="1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trùng</a:t>
            </a:r>
            <a:r>
              <a: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ASF</a:t>
            </a:r>
          </a:p>
          <a:p>
            <a:endParaRPr lang="en-US" altLang="ko-KR" sz="4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loại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thuốc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ko-KR" altLang="en-US" b="1" dirty="0" smtClean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 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ko-KR" altLang="en-US" b="1" dirty="0"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52104" y="6200739"/>
            <a:ext cx="82965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457200"/>
            <a:r>
              <a:rPr lang="en-US" altLang="ko-KR" sz="1100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#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Nguồn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‘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Chủng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loại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thuốc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khuyến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nghị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ASF’ </a:t>
            </a:r>
            <a:b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trên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web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Cơ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nông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lâm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ko-KR" sz="1100" b="1" dirty="0" err="1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r>
              <a:rPr lang="en-US" altLang="ko-KR" sz="1100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3/9)</a:t>
            </a:r>
            <a:endParaRPr lang="ko-KR" altLang="en-US" sz="1100" b="1" dirty="0">
              <a:solidFill>
                <a:srgbClr val="0070C0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11077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237" y="4762"/>
            <a:ext cx="5343525" cy="6848475"/>
          </a:xfrm>
          <a:prstGeom prst="rect">
            <a:avLst/>
          </a:prstGeom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34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2604" y="414697"/>
            <a:ext cx="52278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chống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2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1200" b="1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pháp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ngừa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nhà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8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ko-KR" altLang="en-US" sz="1800" b="1" u="sng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511" y="1505461"/>
            <a:ext cx="2103368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lây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khoảng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qua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phương</a:t>
            </a:r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tiện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tẩy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rửa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kỹ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ghi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chép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tỷ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mỷ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hoang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dã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cũng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một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truyền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Luôn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duy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trì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sạch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sẽ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phân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tiểu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hoang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dã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như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chuột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lẫn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nơi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2486" y="3349756"/>
            <a:ext cx="125727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vực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vệ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endParaRPr lang="ko-KR" altLang="en-US" sz="800" b="1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6607" y="4058328"/>
            <a:ext cx="12572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xe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cộ</a:t>
            </a:r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4343" y="3905047"/>
            <a:ext cx="892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Chuồng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1150" y="2946985"/>
            <a:ext cx="1454318" cy="288147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hoang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dã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xâm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lắp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lưới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58674" y="3816172"/>
            <a:ext cx="1342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7222" y="5095301"/>
            <a:ext cx="892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Rắc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vôi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sống</a:t>
            </a:r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23334" y="5543681"/>
            <a:ext cx="146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Bảo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xác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phù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sử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công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ten </a:t>
            </a:r>
            <a:r>
              <a:rPr lang="en-US" altLang="ko-KR" sz="7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nơ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…) </a:t>
            </a:r>
            <a:endParaRPr lang="ko-KR" altLang="en-US" sz="700" dirty="0">
              <a:latin typeface="Segoe UI" panose="020B0502040204020203" pitchFamily="34" charset="0"/>
              <a:ea typeface="한컴바탕" panose="02030600000101010101" pitchFamily="18" charset="2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48691" y="3870208"/>
            <a:ext cx="1137252" cy="288147"/>
          </a:xfrm>
          <a:prstGeom prst="rect">
            <a:avLst/>
          </a:prstGeom>
          <a:solidFill>
            <a:schemeClr val="bg1"/>
          </a:solidFill>
          <a:ln w="12700">
            <a:solidFill>
              <a:srgbClr val="003B5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Sửa tường và lưới </a:t>
            </a:r>
            <a:b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sắt bị hỏng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10550" y="3649383"/>
            <a:ext cx="1454318" cy="288147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Chống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hoang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dã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xâm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lắp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hàng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rào</a:t>
            </a:r>
            <a:r>
              <a:rPr lang="en-US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57525" y="4787647"/>
            <a:ext cx="752475" cy="288147"/>
          </a:xfrm>
          <a:prstGeom prst="rect">
            <a:avLst/>
          </a:prstGeom>
          <a:solidFill>
            <a:schemeClr val="bg1"/>
          </a:solidFill>
          <a:ln w="12700">
            <a:solidFill>
              <a:srgbClr val="003B5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 hành 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 trùng</a:t>
            </a:r>
            <a:endParaRPr lang="vi-VN" altLang="ko-KR" sz="7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61291" y="5245950"/>
            <a:ext cx="1332234" cy="288147"/>
          </a:xfrm>
          <a:prstGeom prst="rect">
            <a:avLst/>
          </a:prstGeom>
          <a:solidFill>
            <a:schemeClr val="bg1"/>
          </a:solidFill>
          <a:ln w="12700">
            <a:solidFill>
              <a:srgbClr val="003B5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Sử dụng quần áo, </a:t>
            </a:r>
            <a: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vi-VN" altLang="ko-KR" sz="7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giày </a:t>
            </a:r>
            <a:r>
              <a:rPr lang="vi-VN" altLang="ko-KR" sz="7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dép chuyên dùng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04278" y="32115"/>
            <a:ext cx="982380" cy="184666"/>
          </a:xfrm>
          <a:prstGeom prst="rect">
            <a:avLst/>
          </a:prstGeom>
          <a:solidFill>
            <a:srgbClr val="FEE3D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Hiệp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5507" y="54977"/>
            <a:ext cx="916564" cy="147733"/>
          </a:xfrm>
          <a:prstGeom prst="rect">
            <a:avLst/>
          </a:prstGeom>
          <a:solidFill>
            <a:srgbClr val="FEE3D8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Quỹ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triển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ko-KR" sz="6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42624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0"/>
            <a:ext cx="4876800" cy="6858000"/>
          </a:xfrm>
          <a:prstGeom prst="rect">
            <a:avLst/>
          </a:prstGeom>
        </p:spPr>
      </p:pic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35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99230" y="1380233"/>
            <a:ext cx="9926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Khử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trùng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chuồng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84824" y="3120711"/>
            <a:ext cx="127812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lập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hủy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gồm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bì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9671" y="1380233"/>
            <a:ext cx="100811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Rửa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94155" y="1344177"/>
            <a:ext cx="123026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mình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bằng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đường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bưu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điện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hoặc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chuyển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tế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0112" y="3120711"/>
            <a:ext cx="11443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thăm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000" y="1917415"/>
            <a:ext cx="1620000" cy="2700000"/>
          </a:xfrm>
          <a:prstGeom prst="rect">
            <a:avLst/>
          </a:prstGeom>
          <a:noFill/>
          <a:ln>
            <a:solidFill>
              <a:srgbClr val="DC7785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du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900" b="1" dirty="0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 smtClean="0">
                <a:solidFill>
                  <a:srgbClr val="DC778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900" b="1" dirty="0" smtClean="0">
              <a:solidFill>
                <a:srgbClr val="DC778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altLang="ko-KR" sz="800" b="1" dirty="0">
              <a:solidFill>
                <a:srgbClr val="DC778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altLang="ko-KR" sz="2000" b="1" dirty="0" err="1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Biện</a:t>
            </a:r>
            <a:r>
              <a:rPr lang="en-US" altLang="ko-KR" sz="2000" b="1" dirty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pháp</a:t>
            </a:r>
            <a:r>
              <a:rPr lang="en-US" altLang="ko-KR" sz="2000" b="1" dirty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quản</a:t>
            </a:r>
            <a:r>
              <a:rPr lang="en-US" altLang="ko-KR" sz="2000" b="1" dirty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lý</a:t>
            </a:r>
            <a:r>
              <a:rPr lang="en-US" altLang="ko-KR" sz="2000" b="1" dirty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2000" b="1" dirty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 smtClean="0">
                <a:solidFill>
                  <a:srgbClr val="DC778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2000" b="1" dirty="0" smtClean="0">
                <a:solidFill>
                  <a:srgbClr val="DE506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 người lao động nước ngoài</a:t>
            </a:r>
            <a:endParaRPr lang="ko-KR" altLang="en-US" sz="800" b="1" dirty="0">
              <a:solidFill>
                <a:srgbClr val="DC778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74993" y="4786645"/>
            <a:ext cx="1278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thân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cũng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96509" y="4786645"/>
            <a:ext cx="1278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mời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mình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việc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4862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0"/>
            <a:ext cx="4876800" cy="6858000"/>
          </a:xfrm>
          <a:prstGeom prst="rect">
            <a:avLst/>
          </a:prstGeom>
        </p:spPr>
      </p:pic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36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7" y="1640961"/>
            <a:ext cx="127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2339" y="1376628"/>
            <a:ext cx="127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lịch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như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0140" y="662661"/>
            <a:ext cx="1278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Điện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thoại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khai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ngờ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800" b="1" spc="-20" dirty="0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spc="-20" dirty="0" err="1" smtClean="0">
                <a:solidFill>
                  <a:srgbClr val="14323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endParaRPr lang="ko-KR" altLang="en-US" sz="800" b="1" spc="-20" dirty="0">
              <a:solidFill>
                <a:srgbClr val="14323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1140" y="1376628"/>
            <a:ext cx="1278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Nếu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bắt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buộc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phải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thì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vực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9550" y="3037506"/>
            <a:ext cx="14730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như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xúc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xích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giăm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điểm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lịch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phải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hủy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nếu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43332" y="3037506"/>
            <a:ext cx="127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Ngay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giặt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quần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áo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giày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dép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sử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lịch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8574" y="4726760"/>
            <a:ext cx="152933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tự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mình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vứt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bỏ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trước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lên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máy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5724" y="4726760"/>
            <a:ext cx="16518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vòng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5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ngày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trở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endParaRPr lang="ko-KR" alt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7145" y="1740127"/>
            <a:ext cx="1387739" cy="2693045"/>
          </a:xfrm>
          <a:prstGeom prst="rect">
            <a:avLst/>
          </a:prstGeom>
          <a:noFill/>
          <a:ln>
            <a:solidFill>
              <a:srgbClr val="81C8CE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Ngăn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chặn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du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900" b="1" dirty="0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900" b="1" dirty="0" err="1">
                <a:solidFill>
                  <a:srgbClr val="81C8C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900" b="1" dirty="0">
              <a:solidFill>
                <a:srgbClr val="81C8C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altLang="ko-KR" sz="800" b="1" dirty="0">
              <a:solidFill>
                <a:srgbClr val="81C8C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vi-VN" altLang="ko-KR" sz="2000" b="1" dirty="0" smtClean="0">
                <a:solidFill>
                  <a:srgbClr val="81C8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Nội dung cần tuân thủ khi đi nước ngoài</a:t>
            </a:r>
            <a:r>
              <a:rPr lang="en-US" altLang="ko-KR" sz="2000" b="1" dirty="0" smtClean="0">
                <a:solidFill>
                  <a:srgbClr val="81C8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sz="2000" b="1" dirty="0">
                <a:solidFill>
                  <a:srgbClr val="2E717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 người lao động nước ngoài</a:t>
            </a:r>
          </a:p>
        </p:txBody>
      </p:sp>
    </p:spTree>
    <p:extLst>
      <p:ext uri="{BB962C8B-B14F-4D97-AF65-F5344CB8AC3E}">
        <p14:creationId xmlns:p14="http://schemas.microsoft.com/office/powerpoint/2010/main" val="370506616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975" y="0"/>
            <a:ext cx="4972050" cy="6858000"/>
          </a:xfrm>
          <a:prstGeom prst="rect">
            <a:avLst/>
          </a:prstGeom>
        </p:spPr>
      </p:pic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latinLnBrk="0" hangingPunct="1"/>
              <a:t>37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76701" y="419251"/>
            <a:ext cx="2501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/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tuyên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truyền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toàn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dân</a:t>
            </a:r>
            <a:endParaRPr lang="en-US" altLang="ko-KR" sz="1000" dirty="0" smtClean="0">
              <a:solidFill>
                <a:srgbClr val="013F54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 latinLnBrk="0"/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ngừa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1000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</a:t>
            </a:r>
            <a:endParaRPr lang="ko-KR" altLang="en-US" sz="1000" dirty="0">
              <a:solidFill>
                <a:srgbClr val="013F5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76701" y="763798"/>
            <a:ext cx="2518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/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Vô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tình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những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thể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800" b="1" u="sng" dirty="0" err="1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1800" b="1" u="sng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</a:t>
            </a:r>
            <a:endParaRPr lang="ko-KR" altLang="en-US" sz="1800" b="1" u="sng" dirty="0">
              <a:solidFill>
                <a:srgbClr val="013F5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2970" y="2849535"/>
            <a:ext cx="1905204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gì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 latinLnBrk="0">
              <a:lnSpc>
                <a:spcPct val="120000"/>
              </a:lnSpc>
            </a:pPr>
            <a:r>
              <a:rPr lang="en-US" altLang="ko-KR" sz="800" b="1" dirty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•</a:t>
            </a:r>
            <a:endParaRPr lang="en-US" altLang="ko-KR" sz="800" b="1" dirty="0" smtClean="0">
              <a:solidFill>
                <a:srgbClr val="013F54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truyền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nhiễm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vi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súc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chỉ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nay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vẫn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chưa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ngừa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tỷ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lệ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tử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vọng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lên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100%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vì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này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vô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cùng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hiểm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en-US" altLang="ko-KR" sz="800" b="1" dirty="0" smtClean="0">
                <a:solidFill>
                  <a:srgbClr val="013F5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•</a:t>
            </a:r>
            <a:endParaRPr lang="en-US" altLang="ko-KR" sz="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Một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xâm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nó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thể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ảnh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hưởng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nghiêm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trọng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đến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xuất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gây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thiệt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hại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lớn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tế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xã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1953" y="2849535"/>
            <a:ext cx="19052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Gần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đây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Á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đồng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thời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màn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thầu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dồi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lịch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đã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thấy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rút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tiên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latinLnBrk="0">
              <a:lnSpc>
                <a:spcPct val="120000"/>
              </a:lnSpc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Để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ngừa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bùng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sự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tác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mọi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dân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vô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cùng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thiết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2736" y="5462678"/>
            <a:ext cx="4291965" cy="12105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 latinLnBrk="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được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bao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gồm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giăm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bông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xúc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xích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lạnh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đông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lạnh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7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nguyên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từ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thịt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mua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700" b="1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 latinLnBrk="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Tự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khai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với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cơ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cảng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biển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nhập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cảnh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mua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nước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ngoài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atinLnBrk="0"/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Incheon 032-740-2661|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Gimhae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051-971-4991|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Gimpo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02-2664-0601 |</a:t>
            </a:r>
            <a:b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Sân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bay 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Jeju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064-746-0761</a:t>
            </a:r>
            <a:endParaRPr lang="en-US" altLang="ko-KR" sz="15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 latinLnBrk="0"/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Khi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không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khai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vật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phẩm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Phạt</a:t>
            </a:r>
            <a:r>
              <a:rPr lang="en-US" altLang="ko-KR" sz="15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tiền</a:t>
            </a:r>
            <a:r>
              <a:rPr lang="en-US" altLang="ko-KR" sz="15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tối</a:t>
            </a:r>
            <a:r>
              <a:rPr lang="en-US" altLang="ko-KR" sz="15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đa</a:t>
            </a:r>
            <a:r>
              <a:rPr lang="en-US" altLang="ko-KR" sz="15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5 </a:t>
            </a:r>
            <a:r>
              <a:rPr lang="en-US" altLang="ko-KR" sz="1500" b="1" dirty="0" err="1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triệu</a:t>
            </a:r>
            <a:r>
              <a:rPr lang="en-US" altLang="ko-KR" sz="1500" b="1" dirty="0" smtClean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won</a:t>
            </a:r>
            <a:endParaRPr lang="ko-KR" altLang="en-US" sz="1500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85501" y="5252317"/>
            <a:ext cx="4543425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tabLst>
                <a:tab pos="266700" algn="l"/>
              </a:tabLst>
            </a:pP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altLang="ko-KR" sz="7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7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nghiêm</a:t>
            </a:r>
            <a:r>
              <a:rPr lang="en-US" altLang="ko-KR" sz="7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túc</a:t>
            </a:r>
            <a:r>
              <a:rPr lang="en-US" altLang="ko-KR" sz="7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tuân</a:t>
            </a:r>
            <a:r>
              <a:rPr lang="en-US" altLang="ko-KR" sz="7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700" b="1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thủ</a:t>
            </a:r>
            <a:r>
              <a:rPr lang="en-US" altLang="ko-KR" sz="7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46042624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latinLnBrk="0"/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0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latinLnBrk="0" hangingPunct="1"/>
              <a:t>38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763402"/>
            <a:ext cx="8442452" cy="11489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96000" indent="-457200" latinLnBrk="0">
              <a:lnSpc>
                <a:spcPct val="12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4.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Hoạt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động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ở </a:t>
            </a:r>
            <a:b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phủ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85665" y="4064299"/>
            <a:ext cx="7874771" cy="202899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(24.8.2018)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gen ASFV </a:t>
            </a:r>
            <a:b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tại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cơ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kern="0" dirty="0" err="1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2000" b="1" kern="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85750" indent="-285750" latinLnBrk="0">
              <a:lnSpc>
                <a:spcPct val="120000"/>
              </a:lnSpc>
              <a:buFont typeface="Segoe UI" panose="020B0502040204020203" pitchFamily="34" charset="0"/>
              <a:buChar char="–"/>
            </a:pP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Hai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trường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hợp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hiện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Virus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ASF 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trong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sản phẩm thịt lợn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mang</a:t>
            </a:r>
            <a:r>
              <a:rPr lang="en-US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theo</a:t>
            </a:r>
            <a:r>
              <a:rPr lang="vi-VN" altLang="ko-KR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vi-VN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(Sundae, Mandu) của khách du lịch đến từ Thẩm Dương, Trung Quốc.</a:t>
            </a:r>
          </a:p>
        </p:txBody>
      </p:sp>
    </p:spTree>
    <p:extLst>
      <p:ext uri="{BB962C8B-B14F-4D97-AF65-F5344CB8AC3E}">
        <p14:creationId xmlns:p14="http://schemas.microsoft.com/office/powerpoint/2010/main" val="1184703782"/>
      </p:ext>
    </p:extLst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34702"/>
            <a:ext cx="184731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endParaRPr lang="ko-KR" altLang="ko-KR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600"/>
              </a:spcAft>
            </a:pPr>
            <a:fld id="{1EA1612B-9C99-4950-91F8-22744ABB5C25}" type="slidenum">
              <a:rPr lang="en-US" altLang="ko-KR" sz="1400" b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>
                <a:lnSpc>
                  <a:spcPct val="120000"/>
                </a:lnSpc>
                <a:spcAft>
                  <a:spcPts val="600"/>
                </a:spcAft>
              </a:pPr>
              <a:t>39</a:t>
            </a:fld>
            <a:endParaRPr lang="en-US" altLang="ko-KR" sz="1400" b="1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1326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34701"/>
            <a:ext cx="184731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ko-KR" alt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45049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34701"/>
            <a:ext cx="184731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ko-KR" altLang="en-US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73017"/>
            <a:ext cx="6624736" cy="3350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67171" y="1268761"/>
            <a:ext cx="8785352" cy="4619726"/>
            <a:chOff x="467168" y="1153319"/>
            <a:chExt cx="8785352" cy="4619726"/>
          </a:xfrm>
        </p:grpSpPr>
        <p:sp>
          <p:nvSpPr>
            <p:cNvPr id="18" name="직사각형 17"/>
            <p:cNvSpPr/>
            <p:nvPr/>
          </p:nvSpPr>
          <p:spPr>
            <a:xfrm>
              <a:off x="683568" y="1153319"/>
              <a:ext cx="8568952" cy="46197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Phối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hợp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với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hải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quan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bằng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X-ray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đối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với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toàn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bộ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ko-KR" altLang="en-US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∼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ko-KR" altLang="en-US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lần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Bố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trí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nhân sự để giám sát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việc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nhập khẩu trái phép các sản phẩm chăn nuôi</a:t>
              </a:r>
              <a:b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ập trung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sử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dụng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chó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vụ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 dịch trên các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chặng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vùng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vi-VN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Trung Quốc</a:t>
              </a:r>
            </a:p>
            <a:p>
              <a:pPr marL="144000" indent="-457200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*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Trong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tổng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316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chuyến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sử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dụng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chó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vụ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thì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201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chuyến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/</a:t>
              </a:r>
              <a:b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tuần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(so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với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lúc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bình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lang="ko-KR" altLang="en-US" sz="1400" b="1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24%</a:t>
              </a:r>
              <a:r>
                <a:rPr lang="ko-KR" altLang="en-US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↑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ko-KR" altLang="en-US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Tiến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kỹ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doanh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xử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để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nắm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bắt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tình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hình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máy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xem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mang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Hàn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hay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không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80000" indent="-180000">
                <a:lnSpc>
                  <a:spcPct val="120000"/>
                </a:lnSpc>
                <a:spcAft>
                  <a:spcPts val="600"/>
                </a:spcAft>
                <a:buFont typeface="Arial" charset="0"/>
                <a:buChar char="•"/>
              </a:pP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định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kỳ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(1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lần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sz="14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trường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đột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xuất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(4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lần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năm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đối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với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doanh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xử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lý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(31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doanh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nghiệp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toàn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bộ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chuyến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bay,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chuyến</a:t>
              </a:r>
              <a:r>
                <a:rPr lang="en-US" altLang="ko-KR" sz="14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tàu</a:t>
              </a:r>
              <a:endParaRPr lang="en-US" altLang="ko-KR" sz="1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467168" y="1266964"/>
              <a:ext cx="206110" cy="2816729"/>
              <a:chOff x="467168" y="1266964"/>
              <a:chExt cx="206110" cy="2816729"/>
            </a:xfrm>
          </p:grpSpPr>
          <p:sp>
            <p:nvSpPr>
              <p:cNvPr id="24" name="타원 23"/>
              <p:cNvSpPr/>
              <p:nvPr/>
            </p:nvSpPr>
            <p:spPr>
              <a:xfrm>
                <a:off x="467168" y="1266964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ct val="50000"/>
                  </a:spcBef>
                  <a:spcAft>
                    <a:spcPts val="600"/>
                  </a:spcAft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490786" y="3899527"/>
                <a:ext cx="182492" cy="18416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ct val="50000"/>
                  </a:spcBef>
                  <a:spcAft>
                    <a:spcPts val="600"/>
                  </a:spcAft>
                </a:pPr>
                <a:endParaRPr lang="ko-KR" altLang="en-US" sz="2000" b="1">
                  <a:solidFill>
                    <a:schemeClr val="tx1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328360"/>
      </p:ext>
    </p:extLst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40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5766" y="197274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67544" y="1291985"/>
            <a:ext cx="8784976" cy="4524957"/>
            <a:chOff x="467544" y="1100361"/>
            <a:chExt cx="8784976" cy="4524957"/>
          </a:xfrm>
        </p:grpSpPr>
        <p:sp>
          <p:nvSpPr>
            <p:cNvPr id="18" name="타원 17"/>
            <p:cNvSpPr/>
            <p:nvPr/>
          </p:nvSpPr>
          <p:spPr>
            <a:xfrm>
              <a:off x="467544" y="1210014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83568" y="1100361"/>
              <a:ext cx="8568952" cy="4524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giám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sát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ASF)</a:t>
              </a:r>
              <a:r>
                <a:rPr lang="ko-KR" altLang="en-US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giám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sát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thịt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mang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phép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nước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(100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vụ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Kiểm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giám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sát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thức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thừa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tàu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b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máy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nước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có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(50</a:t>
              </a:r>
              <a:r>
                <a:rPr lang="en-US" altLang="ko-KR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vụ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năm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44000" indent="-457200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*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Tập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trung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tra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các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khu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vực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có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dịch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ở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Trung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Quốc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khi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tra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khối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lượng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còn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lại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trong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kế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hoạch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kiểm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tra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năm</a:t>
              </a:r>
              <a:endParaRPr lang="en-US" altLang="ko-KR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endParaRPr lang="en-US" altLang="ko-KR" sz="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Tuyên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truyền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 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Tuyên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truyền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về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sự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lây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dịch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ASF ở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Trung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Quốc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qua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màn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hình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quảng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(DID),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bảng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điện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tử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sân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bay,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cảng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biển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và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hướng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dẫn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các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nội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dung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cần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tuần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thủ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dành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khách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du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lịch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atinLnBrk="0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Hướng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dẫn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qua tin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nhắn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tổng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đài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lãnh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sự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phối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hợp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với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Bộ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Ngoại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giao</a:t>
              </a:r>
              <a:r>
                <a:rPr lang="en-US" altLang="ko-KR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endPara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44000" indent="-457200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*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Hướng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dẫn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những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điều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cần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chú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ý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dành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cho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khách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du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lịch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đến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các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nước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bùng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phát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dịch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ASF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gần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đây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như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Trung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sz="1400" b="1" dirty="0" err="1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Quốc</a:t>
              </a:r>
              <a:r>
                <a:rPr lang="en-US" altLang="ko-KR" sz="1400" b="1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, Ba Lan, Rumania, Ukraine, Nga, Latvia</a:t>
              </a:r>
              <a:endParaRPr lang="ko-KR" altLang="en-US" sz="1400" b="1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467544" y="3431288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6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73017"/>
            <a:ext cx="6624736" cy="3350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600"/>
              </a:spcAft>
            </a:pP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Kiểm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biên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giới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25072"/>
      </p:ext>
    </p:extLst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41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558339" cy="6988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5.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viên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trại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279039"/>
      </p:ext>
    </p:extLst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644" y="1078484"/>
            <a:ext cx="6962775" cy="5429250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pPr/>
              <a:t>42</a:t>
            </a:fld>
            <a:endParaRPr lang="en-US" altLang="ko-KR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506527"/>
            <a:ext cx="719241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Hãy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sử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dụng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làm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tài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liệu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giáo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dục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nhân</a:t>
            </a:r>
            <a:r>
              <a:rPr lang="en-US" altLang="ko-K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viên</a:t>
            </a:r>
            <a:endParaRPr lang="ko-KR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HY견고딕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&lt;10</a:t>
            </a:r>
            <a:r>
              <a:rPr lang="ko-KR" altLang="en-US" sz="2400">
                <a:solidFill>
                  <a:schemeClr val="bg1"/>
                </a:solidFill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&gt;</a:t>
            </a:r>
            <a:endParaRPr lang="ko-KR" altLang="en-US" sz="2400">
              <a:solidFill>
                <a:schemeClr val="bg1"/>
              </a:solidFill>
              <a:latin typeface="Times New Roman" panose="02020603050405020304" pitchFamily="18" charset="0"/>
              <a:ea typeface="HY헤드라인M" pitchFamily="18" charset="-127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69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&lt;50</a:t>
            </a:r>
            <a:r>
              <a:rPr lang="ko-KR" altLang="en-US" sz="2400">
                <a:solidFill>
                  <a:schemeClr val="bg1"/>
                </a:solidFill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&gt;</a:t>
            </a:r>
            <a:endParaRPr lang="ko-KR" altLang="en-US" sz="2400">
              <a:solidFill>
                <a:schemeClr val="bg1"/>
              </a:solidFill>
              <a:latin typeface="Times New Roman" panose="02020603050405020304" pitchFamily="18" charset="0"/>
              <a:ea typeface="HY헤드라인M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4896" y="1219352"/>
            <a:ext cx="236788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Tài</a:t>
            </a:r>
            <a:r>
              <a:rPr lang="en-US" altLang="ko-KR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liệu</a:t>
            </a:r>
            <a:r>
              <a:rPr lang="en-US" altLang="ko-KR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video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028" y="1573276"/>
            <a:ext cx="7029345" cy="702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Truy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cập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trang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web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của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Hiệp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hội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chăn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nuôi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lợn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Hàn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Quốc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(http”//www.koreapork.or.kr)</a:t>
            </a:r>
          </a:p>
          <a:p>
            <a:pPr marL="228600" indent="-22860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Nhấp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vào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‘</a:t>
            </a:r>
            <a:r>
              <a:rPr lang="en-US" altLang="ko-KR" sz="1300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Video </a:t>
            </a:r>
            <a:r>
              <a:rPr lang="en-US" altLang="ko-KR" sz="1300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tuyên</a:t>
            </a:r>
            <a:r>
              <a:rPr lang="en-US" altLang="ko-KR" sz="1300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truyền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’ ở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phía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dưới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trang</a:t>
            </a:r>
            <a:r>
              <a:rPr lang="en-US" altLang="ko-KR" sz="1300" dirty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13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web</a:t>
            </a:r>
          </a:p>
          <a:p>
            <a:pPr>
              <a:spcAft>
                <a:spcPts val="400"/>
              </a:spcAft>
            </a:pPr>
            <a:endParaRPr lang="ko-KR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2435" y="3735241"/>
            <a:ext cx="1523524" cy="530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altLang="ko-KR" sz="800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Video </a:t>
            </a:r>
            <a:r>
              <a:rPr lang="en-US" altLang="ko-KR" sz="800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tuyên</a:t>
            </a:r>
            <a:r>
              <a:rPr lang="en-US" altLang="ko-KR" sz="800" b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b="1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truyền</a:t>
            </a:r>
            <a:endParaRPr lang="en-US" altLang="ko-KR" sz="800" b="1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Nỗ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lực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đẻ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bảo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vệ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lợi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ích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của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nhà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chăn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nuôi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lợn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và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sự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phát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triển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của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ngành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chăn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nuôi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lợn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Hàn</a:t>
            </a:r>
            <a:r>
              <a:rPr lang="en-US" altLang="ko-KR" sz="8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ko-KR" sz="800" dirty="0" err="1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Quốc</a:t>
            </a:r>
            <a:endParaRPr lang="ko-KR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3446" y="6083941"/>
            <a:ext cx="13363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Phi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endParaRPr lang="ko-KR" altLang="en-US" sz="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1026" y="6074245"/>
            <a:ext cx="13363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Phi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Anh</a:t>
            </a:r>
            <a:endParaRPr lang="ko-KR" altLang="en-US" sz="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5169" y="6077122"/>
            <a:ext cx="13363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Phi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endParaRPr lang="ko-KR" altLang="en-US" sz="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4208" y="6067596"/>
            <a:ext cx="13363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Phi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Ukraine</a:t>
            </a:r>
            <a:endParaRPr lang="ko-KR" altLang="en-US" sz="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9988" y="4527454"/>
            <a:ext cx="7029345" cy="6924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30400" indent="-230400">
              <a:buFont typeface="+mj-ea"/>
              <a:buAutoNum type="circleNumDbPlain" startAt="3"/>
            </a:pPr>
            <a:r>
              <a:rPr lang="en-US" altLang="ko-KR" sz="13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Nhấp</a:t>
            </a:r>
            <a:r>
              <a:rPr lang="en-US" altLang="ko-KR" sz="13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‘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’</a:t>
            </a:r>
            <a:b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(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Ngôn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ngữ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Anh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tiếng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Ukraine</a:t>
            </a:r>
          </a:p>
          <a:p>
            <a:pPr marL="230400" indent="-230400">
              <a:buFont typeface="+mj-ea"/>
              <a:buAutoNum type="circleNumDbPlain" startAt="3"/>
            </a:pPr>
            <a:endParaRPr lang="en-US" altLang="ko-KR" sz="13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1480" y="2332532"/>
            <a:ext cx="206802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vụ</a:t>
            </a:r>
            <a:r>
              <a:rPr lang="en-US" altLang="ko-KR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nhiều</a:t>
            </a:r>
            <a:r>
              <a:rPr lang="en-US" altLang="ko-KR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người</a:t>
            </a:r>
            <a:r>
              <a:rPr lang="en-US" altLang="ko-KR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tìm</a:t>
            </a:r>
            <a:r>
              <a:rPr lang="en-US" altLang="ko-KR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1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kiếm</a:t>
            </a:r>
            <a:endParaRPr lang="ko-KR" altLang="en-US" sz="11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8935" y="3299966"/>
            <a:ext cx="15235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Video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r">
              <a:spcAft>
                <a:spcPts val="0"/>
              </a:spcAft>
            </a:pP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8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</a:t>
            </a:r>
            <a:endParaRPr lang="ko-KR" altLang="en-US" sz="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3544" y="3745186"/>
            <a:ext cx="1523524" cy="530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Nhật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báo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endParaRPr lang="en-US" altLang="ko-KR" sz="8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thiết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hữu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ích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1379" y="3745186"/>
            <a:ext cx="1523524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doanh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nghiệp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8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cấp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thiết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bị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thức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cần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thiết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nhà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0616" y="3745186"/>
            <a:ext cx="1523524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Tin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Quỹ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endParaRPr lang="en-US" altLang="ko-KR" sz="8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300"/>
              </a:spcAft>
            </a:pP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Bạn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có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thể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xem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Quỹ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phát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ngành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qua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tờ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 </a:t>
            </a:r>
            <a:r>
              <a:rPr lang="en-US" altLang="ko-KR" sz="800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tức</a:t>
            </a:r>
            <a:r>
              <a:rPr lang="en-US" altLang="ko-KR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48485"/>
      </p:ext>
    </p:extLst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9" y="1564010"/>
            <a:ext cx="8020050" cy="401002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/>
              <a:t>43</a:t>
            </a:fld>
            <a:endParaRPr lang="en-US" altLang="ko-KR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&lt;10</a:t>
            </a:r>
            <a:r>
              <a:rPr lang="ko-KR" altLang="en-US" sz="2400">
                <a:solidFill>
                  <a:schemeClr val="bg1"/>
                </a:solidFill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2400">
              <a:solidFill>
                <a:schemeClr val="bg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6900" y="17008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&lt;50</a:t>
            </a:r>
            <a:r>
              <a:rPr lang="ko-KR" altLang="en-US" sz="2400">
                <a:solidFill>
                  <a:schemeClr val="bg1"/>
                </a:solidFill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rPr>
              <a:t>두분</a:t>
            </a:r>
            <a:r>
              <a:rPr lang="en-US" altLang="ko-KR"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2400">
              <a:solidFill>
                <a:schemeClr val="bg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9806" y="3752464"/>
            <a:ext cx="119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1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tin/</a:t>
            </a:r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endParaRPr lang="ko-KR" altLang="en-US" sz="1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47614" y="4317480"/>
            <a:ext cx="12121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1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sách</a:t>
            </a:r>
            <a:endParaRPr lang="ko-KR" altLang="en-US" sz="1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663" y="2380459"/>
            <a:ext cx="7029345" cy="7950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Truy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cập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web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của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Hiệp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hội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chăn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nuôi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Hàn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Quốc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(http”//www.koreapork.or.kr)</a:t>
            </a:r>
          </a:p>
          <a:p>
            <a:pPr marL="228600" indent="-228600">
              <a:spcAft>
                <a:spcPts val="400"/>
              </a:spcAft>
              <a:buFont typeface="+mj-ea"/>
              <a:buAutoNum type="circleNumDbPlain"/>
            </a:pP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Nhấp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‘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Thông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tin/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’ 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-&gt; 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‘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chính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sách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’ 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ở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phía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trên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trang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web</a:t>
            </a:r>
          </a:p>
          <a:p>
            <a:pPr marL="228600" indent="-228600">
              <a:spcAft>
                <a:spcPts val="400"/>
              </a:spcAft>
              <a:buFont typeface="+mj-ea"/>
              <a:buAutoNum type="circleNumDbPlain"/>
            </a:pPr>
            <a:endParaRPr lang="en-US" altLang="ko-KR" sz="13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5712" y="1791404"/>
            <a:ext cx="236788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sách</a:t>
            </a:r>
            <a:endParaRPr lang="en-US" altLang="ko-KR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847" y="5005322"/>
            <a:ext cx="7821825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+mj-ea"/>
              <a:buAutoNum type="circleNumDbPlain" startAt="3"/>
            </a:pP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Nhấp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vào</a:t>
            </a:r>
            <a:r>
              <a:rPr lang="en-US" altLang="ko-KR" sz="1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‘[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]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phòng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chống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dịch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châu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Phi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và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tải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về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file </a:t>
            </a:r>
            <a:r>
              <a:rPr lang="en-US" altLang="ko-KR" sz="1300" b="1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đính</a:t>
            </a:r>
            <a:r>
              <a:rPr lang="en-US" altLang="ko-KR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3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kèm</a:t>
            </a:r>
            <a:endParaRPr lang="en-US" altLang="ko-KR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072" y="506527"/>
            <a:ext cx="7192416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Hãy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sử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dụng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làm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tài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liệu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giáo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dục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nhân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viên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8778"/>
      </p:ext>
    </p:extLst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44</a:t>
            </a:fld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71642" y="1644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0391" y="16595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143001" y="-9295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461" y="0"/>
            <a:ext cx="4877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06385"/>
      </p:ext>
    </p:extLst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4E011B8-6B67-4480-BA48-6838F5B5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313" y="441325"/>
            <a:ext cx="685800" cy="425450"/>
          </a:xfrm>
          <a:prstGeom prst="rect">
            <a:avLst/>
          </a:prstGeom>
          <a:noFill/>
          <a:ln w="34925" cap="rnd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23" name="Rectangle 80">
            <a:extLst>
              <a:ext uri="{FF2B5EF4-FFF2-40B4-BE49-F238E27FC236}">
                <a16:creationId xmlns:a16="http://schemas.microsoft.com/office/drawing/2014/main" xmlns="" id="{56CDD551-084F-4897-A762-FFB98A57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5932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endParaRPr lang="ko-KR" altLang="ko-K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A2DD9E88-4A80-4724-A0F2-8657DA4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1EA1612B-9C99-4950-91F8-22744ABB5C25}" type="slidenum">
              <a:rPr lang="en-US" altLang="ko-K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eaLnBrk="1" hangingPunct="1"/>
              <a:t>45</a:t>
            </a:fld>
            <a:endParaRPr lang="en-US" altLang="ko-KR" sz="14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29078" y="16409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0" algn="r"/>
                <a:tab pos="5588000" algn="l"/>
                <a:tab pos="6096000" algn="l"/>
              </a:tabLst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5661" y="2924944"/>
            <a:ext cx="8018787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36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5661" y="2924944"/>
            <a:ext cx="8018787" cy="6988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6.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Các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nội</a:t>
            </a:r>
            <a:r>
              <a:rPr lang="en-US" altLang="ko-KR" sz="3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dung </a:t>
            </a:r>
            <a:r>
              <a:rPr lang="en-US" altLang="ko-KR" sz="30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khác</a:t>
            </a:r>
            <a:endParaRPr lang="en-US" altLang="ko-KR" sz="3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58735"/>
      </p:ext>
    </p:extLst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24BC-EDB8-4DF7-9027-393BC788C072}" type="slidenum">
              <a:rPr lang="en-US" altLang="ko-KR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/>
              <a:t>46</a:t>
            </a:fld>
            <a:endParaRPr lang="en-US" altLang="ko-KR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67544" y="1053881"/>
            <a:ext cx="8856984" cy="5122684"/>
            <a:chOff x="467544" y="1173513"/>
            <a:chExt cx="8856984" cy="5122684"/>
          </a:xfrm>
        </p:grpSpPr>
        <p:sp>
          <p:nvSpPr>
            <p:cNvPr id="4" name="타원 3"/>
            <p:cNvSpPr/>
            <p:nvPr/>
          </p:nvSpPr>
          <p:spPr>
            <a:xfrm>
              <a:off x="467544" y="1283166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55576" y="1173513"/>
              <a:ext cx="8568952" cy="512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Cung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vắc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xin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đóng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dấu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lợn+bệnh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sốt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cho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50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đầu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7.2018)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</a:pPr>
              <a:endParaRPr lang="en-US" altLang="ko-KR" sz="600" b="1" kern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</a:pPr>
              <a:endParaRPr lang="ko-KR" altLang="en-US" sz="600" b="1" kern="0" dirty="0">
                <a:latin typeface="Segoe UI" panose="020B0502040204020203" pitchFamily="34" charset="0"/>
                <a:ea typeface="HY헤드라인M" pitchFamily="18" charset="-127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endParaRPr lang="en-US" altLang="ko-KR" b="1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Thay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đổi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vắc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xin</a:t>
              </a:r>
              <a:r>
                <a:rPr lang="en-US" altLang="ko-KR" b="1" dirty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O+A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hiện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đang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sử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dụng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cho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bệnh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lở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mồm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long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móng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ở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từ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dirty="0" err="1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b="1" dirty="0" smtClean="0">
                  <a:solidFill>
                    <a:srgbClr val="0070C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10.2018)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42900" indent="-342900"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Tx/>
                <a:buChar char="-"/>
              </a:pP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Thời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gian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cung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ko-KR" altLang="en-US" b="1" kern="0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Ngày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tháng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10</a:t>
              </a:r>
              <a:endParaRPr lang="en-US" altLang="ko-KR" b="1" kern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42900" indent="-342900"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Tx/>
                <a:buChar char="-"/>
              </a:pP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Phương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pháp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cung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b="1" kern="0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① 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Trang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quy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mô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nhỏ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(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dưới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1000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đầu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lợn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)</a:t>
              </a:r>
              <a:r>
                <a:rPr lang="ko-KR" altLang="en-US" b="1" kern="0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địa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phương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cung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endParaRPr lang="en-US" altLang="ko-KR" b="1" kern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ko-KR" altLang="en-US" b="1" kern="0" dirty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     ② 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Trang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trại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quy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mô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lớn</a:t>
              </a:r>
              <a:r>
                <a:rPr lang="ko-KR" altLang="en-US" b="1" kern="0" dirty="0" smtClean="0">
                  <a:latin typeface="Segoe UI" panose="020B0502040204020203" pitchFamily="34" charset="0"/>
                  <a:ea typeface="HY헤드라인M" pitchFamily="18" charset="-127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Nonghyup</a:t>
              </a:r>
              <a:r>
                <a:rPr lang="en-US" altLang="ko-KR" b="1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cung</a:t>
              </a:r>
              <a:r>
                <a:rPr lang="en-US" altLang="ko-KR" b="1" kern="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ko-KR" b="1" kern="0" dirty="0" err="1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cấp</a:t>
              </a:r>
              <a:endParaRPr lang="en-US" altLang="ko-KR" b="1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타원 5"/>
            <p:cNvSpPr/>
            <p:nvPr/>
          </p:nvSpPr>
          <p:spPr>
            <a:xfrm>
              <a:off x="467544" y="4196705"/>
              <a:ext cx="182492" cy="1841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  <a:spcBef>
                  <a:spcPct val="50000"/>
                </a:spcBef>
              </a:pPr>
              <a:endParaRPr lang="ko-KR" altLang="en-US" sz="2000" b="1">
                <a:solidFill>
                  <a:schemeClr val="tx1"/>
                </a:solidFill>
                <a:latin typeface="Segoe UI" panose="020B0502040204020203" pitchFamily="34" charset="0"/>
                <a:ea typeface="휴먼엑스포" pitchFamily="18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EE6E48D2-0322-4D0C-950C-ADC2929B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398" y="506527"/>
            <a:ext cx="7756138" cy="3077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휴먼둥근헤드라인" panose="02030504000101010101" pitchFamily="18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Bệnh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sốt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lợn·Bênh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lở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mồm</a:t>
            </a:r>
            <a:r>
              <a:rPr lang="en-US" altLang="ko-K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long </a:t>
            </a:r>
            <a:r>
              <a:rPr lang="en-US" altLang="ko-KR" sz="20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móng</a:t>
            </a:r>
            <a:r>
              <a:rPr lang="ko-KR" altLang="en-US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HY견고딕" panose="02030600000101010101" pitchFamily="18" charset="-127"/>
                <a:cs typeface="Segoe UI" panose="020B0502040204020203" pitchFamily="34" charset="0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Segoe UI" panose="020B0502040204020203" pitchFamily="34" charset="0"/>
              <a:ea typeface="HY견고딕" panose="02030600000101010101" pitchFamily="18" charset="-127"/>
              <a:cs typeface="Segoe UI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6552728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72744" y="1537483"/>
            <a:ext cx="29420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lượng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10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1500" b="1" dirty="0">
              <a:solidFill>
                <a:schemeClr val="bg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8441" y="1537483"/>
            <a:ext cx="30853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lượng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cho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50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đầu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500" b="1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lợn</a:t>
            </a:r>
            <a:r>
              <a:rPr lang="en-US" altLang="ko-KR" sz="15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ko-KR" altLang="en-US" sz="1500" b="1" dirty="0">
              <a:solidFill>
                <a:schemeClr val="bg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10" name="설명선 2 9"/>
          <p:cNvSpPr/>
          <p:nvPr/>
        </p:nvSpPr>
        <p:spPr>
          <a:xfrm flipH="1">
            <a:off x="7213483" y="3284985"/>
            <a:ext cx="1874292" cy="792088"/>
          </a:xfrm>
          <a:prstGeom prst="borderCallout2">
            <a:avLst>
              <a:gd name="adj1" fmla="val 52420"/>
              <a:gd name="adj2" fmla="val 101042"/>
              <a:gd name="adj3" fmla="val 54025"/>
              <a:gd name="adj4" fmla="val 190432"/>
              <a:gd name="adj5" fmla="val -25388"/>
              <a:gd name="adj6" fmla="val 21509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ko-KR" sz="1400" b="1" spc="-15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Hiển</a:t>
            </a:r>
            <a:r>
              <a:rPr lang="en-US" altLang="ko-KR" sz="1400" b="1" spc="-15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spc="-15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thị</a:t>
            </a:r>
            <a:r>
              <a:rPr lang="en-US" altLang="ko-KR" sz="1400" b="1" spc="-15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spc="-15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số</a:t>
            </a:r>
            <a:r>
              <a:rPr lang="en-US" altLang="ko-KR" sz="1400" b="1" spc="-15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50 in </a:t>
            </a:r>
            <a:r>
              <a:rPr lang="en-US" altLang="ko-KR" sz="1400" b="1" spc="-15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mờ</a:t>
            </a:r>
            <a:endParaRPr lang="ko-KR" altLang="en-US" sz="1400" b="1" spc="-150" dirty="0">
              <a:solidFill>
                <a:schemeClr val="tx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  <p:sp>
        <p:nvSpPr>
          <p:cNvPr id="13" name="설명선 2 12"/>
          <p:cNvSpPr/>
          <p:nvPr/>
        </p:nvSpPr>
        <p:spPr>
          <a:xfrm>
            <a:off x="7092283" y="1766430"/>
            <a:ext cx="1995495" cy="792088"/>
          </a:xfrm>
          <a:prstGeom prst="borderCallout2">
            <a:avLst>
              <a:gd name="adj1" fmla="val 55627"/>
              <a:gd name="adj2" fmla="val -1189"/>
              <a:gd name="adj3" fmla="val 57231"/>
              <a:gd name="adj4" fmla="val -16826"/>
              <a:gd name="adj5" fmla="val 93261"/>
              <a:gd name="adj6" fmla="val -3427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spcBef>
                <a:spcPct val="50000"/>
              </a:spcBef>
              <a:buAutoNum type="arabicPeriod"/>
            </a:pPr>
            <a:r>
              <a:rPr lang="en-US" altLang="ko-KR" sz="1400" b="1" spc="-1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Chái</a:t>
            </a:r>
            <a:r>
              <a:rPr lang="en-US" altLang="ko-KR" sz="1400" b="1" spc="-1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spc="-1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màu</a:t>
            </a:r>
            <a:r>
              <a:rPr lang="en-US" altLang="ko-KR" sz="1400" b="1" spc="-1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spc="-1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trắng</a:t>
            </a:r>
            <a:r>
              <a:rPr lang="en-US" altLang="ko-KR" sz="1400" b="1" spc="-1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spc="-1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đục</a:t>
            </a:r>
            <a:endParaRPr lang="en-US" altLang="ko-KR" sz="1400" b="1" spc="-1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spcBef>
                <a:spcPct val="50000"/>
              </a:spcBef>
              <a:buAutoNum type="arabicPeriod"/>
            </a:pPr>
            <a:r>
              <a:rPr lang="en-US" altLang="ko-KR" sz="1400" b="1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Kích</a:t>
            </a:r>
            <a:r>
              <a:rPr lang="en-US" altLang="ko-KR" sz="1400" b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cỡ</a:t>
            </a:r>
            <a:r>
              <a:rPr lang="en-US" altLang="ko-KR" sz="1400" b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lớn</a:t>
            </a:r>
            <a:endParaRPr lang="ko-KR" altLang="en-US" sz="1400" b="1" dirty="0">
              <a:solidFill>
                <a:schemeClr val="tx1"/>
              </a:solidFill>
              <a:latin typeface="Segoe UI" panose="020B0502040204020203" pitchFamily="34" charset="0"/>
              <a:ea typeface="HY헤드라인M" pitchFamily="18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0444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a:spPr>
      <a:bodyPr anchor="ctr"/>
      <a:lstStyle>
        <a:defPPr algn="ctr">
          <a:spcBef>
            <a:spcPct val="50000"/>
          </a:spcBef>
          <a:defRPr sz="2000" b="1" dirty="0">
            <a:solidFill>
              <a:schemeClr val="tx1"/>
            </a:solidFill>
            <a:latin typeface="휴먼엑스포" pitchFamily="18" charset="-127"/>
            <a:ea typeface="휴먼엑스포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24520</TotalTime>
  <Words>5451</Words>
  <Application>Microsoft Office PowerPoint</Application>
  <PresentationFormat>화면 슬라이드 쇼(4:3)</PresentationFormat>
  <Paragraphs>889</Paragraphs>
  <Slides>46</Slides>
  <Notes>41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46</vt:i4>
      </vt:variant>
    </vt:vector>
  </HeadingPairs>
  <TitlesOfParts>
    <vt:vector size="48" baseType="lpstr"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건국대학교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한호석</dc:creator>
  <cp:lastModifiedBy>Windows 사용자</cp:lastModifiedBy>
  <cp:revision>1629</cp:revision>
  <cp:lastPrinted>2018-09-11T05:01:07Z</cp:lastPrinted>
  <dcterms:created xsi:type="dcterms:W3CDTF">2006-08-29T06:23:05Z</dcterms:created>
  <dcterms:modified xsi:type="dcterms:W3CDTF">2019-03-19T08:07:13Z</dcterms:modified>
</cp:coreProperties>
</file>