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13.jpg" ContentType="image/jp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notesMasterIdLst>
    <p:notesMasterId r:id="rId47"/>
  </p:notesMasterIdLst>
  <p:handoutMasterIdLst>
    <p:handoutMasterId r:id="rId48"/>
  </p:handoutMasterIdLst>
  <p:sldIdLst>
    <p:sldId id="830" r:id="rId3"/>
    <p:sldId id="844" r:id="rId4"/>
    <p:sldId id="815" r:id="rId5"/>
    <p:sldId id="817" r:id="rId6"/>
    <p:sldId id="820" r:id="rId7"/>
    <p:sldId id="848" r:id="rId8"/>
    <p:sldId id="863" r:id="rId9"/>
    <p:sldId id="843" r:id="rId10"/>
    <p:sldId id="822" r:id="rId11"/>
    <p:sldId id="823" r:id="rId12"/>
    <p:sldId id="825" r:id="rId13"/>
    <p:sldId id="824" r:id="rId14"/>
    <p:sldId id="854" r:id="rId15"/>
    <p:sldId id="826" r:id="rId16"/>
    <p:sldId id="856" r:id="rId17"/>
    <p:sldId id="857" r:id="rId18"/>
    <p:sldId id="827" r:id="rId19"/>
    <p:sldId id="832" r:id="rId20"/>
    <p:sldId id="828" r:id="rId21"/>
    <p:sldId id="829" r:id="rId22"/>
    <p:sldId id="855" r:id="rId23"/>
    <p:sldId id="831" r:id="rId24"/>
    <p:sldId id="833" r:id="rId25"/>
    <p:sldId id="839" r:id="rId26"/>
    <p:sldId id="834" r:id="rId27"/>
    <p:sldId id="840" r:id="rId28"/>
    <p:sldId id="841" r:id="rId29"/>
    <p:sldId id="846" r:id="rId30"/>
    <p:sldId id="835" r:id="rId31"/>
    <p:sldId id="858" r:id="rId32"/>
    <p:sldId id="859" r:id="rId33"/>
    <p:sldId id="867" r:id="rId34"/>
    <p:sldId id="871" r:id="rId35"/>
    <p:sldId id="869" r:id="rId36"/>
    <p:sldId id="868" r:id="rId37"/>
    <p:sldId id="849" r:id="rId38"/>
    <p:sldId id="850" r:id="rId39"/>
    <p:sldId id="851" r:id="rId40"/>
    <p:sldId id="880" r:id="rId41"/>
    <p:sldId id="881" r:id="rId42"/>
    <p:sldId id="882" r:id="rId43"/>
    <p:sldId id="874" r:id="rId44"/>
    <p:sldId id="878" r:id="rId45"/>
    <p:sldId id="879" r:id="rId46"/>
  </p:sldIdLst>
  <p:sldSz cx="9144000" cy="6858000" type="screen4x3"/>
  <p:notesSz cx="6802438" cy="993616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9">
          <p15:clr>
            <a:srgbClr val="A4A3A4"/>
          </p15:clr>
        </p15:guide>
        <p15:guide id="2" pos="2124">
          <p15:clr>
            <a:srgbClr val="A4A3A4"/>
          </p15:clr>
        </p15:guide>
        <p15:guide id="3" orient="horz" pos="2121">
          <p15:clr>
            <a:srgbClr val="A4A3A4"/>
          </p15:clr>
        </p15:guide>
        <p15:guide id="4" pos="31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07D"/>
    <a:srgbClr val="008000"/>
    <a:srgbClr val="FF9900"/>
    <a:srgbClr val="FFFFCC"/>
    <a:srgbClr val="FF3300"/>
    <a:srgbClr val="CC9900"/>
    <a:srgbClr val="45734A"/>
    <a:srgbClr val="EE6CDB"/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74" autoAdjust="0"/>
    <p:restoredTop sz="93195" autoAdjust="0"/>
  </p:normalViewPr>
  <p:slideViewPr>
    <p:cSldViewPr>
      <p:cViewPr>
        <p:scale>
          <a:sx n="75" d="100"/>
          <a:sy n="75" d="100"/>
        </p:scale>
        <p:origin x="-1644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18"/>
    </p:cViewPr>
  </p:sorterViewPr>
  <p:notesViewPr>
    <p:cSldViewPr>
      <p:cViewPr varScale="1">
        <p:scale>
          <a:sx n="80" d="100"/>
          <a:sy n="80" d="100"/>
        </p:scale>
        <p:origin x="-3264" y="-96"/>
      </p:cViewPr>
      <p:guideLst>
        <p:guide orient="horz" pos="4586"/>
        <p:guide orient="horz" pos="3129"/>
        <p:guide pos="1464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10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="" xmlns:a16="http://schemas.microsoft.com/office/drawing/2014/main" id="{C6B18A44-60F3-4234-8FAB-F964FE51CDE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2"/>
            <a:ext cx="29487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9" tIns="45743" rIns="91489" bIns="4574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3059" name="Rectangle 3">
            <a:extLst>
              <a:ext uri="{FF2B5EF4-FFF2-40B4-BE49-F238E27FC236}">
                <a16:creationId xmlns="" xmlns:a16="http://schemas.microsoft.com/office/drawing/2014/main" id="{F3F68500-36F6-4C31-AC5D-5B93041155C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101" y="2"/>
            <a:ext cx="2948736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9" tIns="45743" rIns="91489" bIns="4574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3060" name="Rectangle 4">
            <a:extLst>
              <a:ext uri="{FF2B5EF4-FFF2-40B4-BE49-F238E27FC236}">
                <a16:creationId xmlns="" xmlns:a16="http://schemas.microsoft.com/office/drawing/2014/main" id="{83C1D2BD-C8B1-4A2B-9873-D740F1E33DE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437681"/>
            <a:ext cx="29487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9" tIns="45743" rIns="91489" bIns="4574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3061" name="Rectangle 5">
            <a:extLst>
              <a:ext uri="{FF2B5EF4-FFF2-40B4-BE49-F238E27FC236}">
                <a16:creationId xmlns="" xmlns:a16="http://schemas.microsoft.com/office/drawing/2014/main" id="{BE834AED-B01B-4A2E-8436-E7622519E3D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101" y="9437681"/>
            <a:ext cx="2948736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9" tIns="45743" rIns="91489" bIns="4574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anose="020B0600000101010101" pitchFamily="50" charset="-127"/>
              </a:defRPr>
            </a:lvl1pPr>
          </a:lstStyle>
          <a:p>
            <a:fld id="{63A8C6CD-F831-4956-98C9-AC2832E4977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6427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="" xmlns:a16="http://schemas.microsoft.com/office/drawing/2014/main" id="{39EBE9B9-EB7C-43B8-8604-6D62615369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8737" cy="496888"/>
          </a:xfrm>
          <a:prstGeom prst="rect">
            <a:avLst/>
          </a:prstGeom>
        </p:spPr>
        <p:txBody>
          <a:bodyPr vert="horz" lIns="91489" tIns="45743" rIns="91489" bIns="45743" rtlCol="0"/>
          <a:lstStyle>
            <a:lvl1pPr algn="l">
              <a:defRPr sz="1200">
                <a:ea typeface="휴먼둥근헤드라인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91981E3A-F12E-4C3A-A075-8DBB77F0206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2101" y="2"/>
            <a:ext cx="2948736" cy="496888"/>
          </a:xfrm>
          <a:prstGeom prst="rect">
            <a:avLst/>
          </a:prstGeom>
        </p:spPr>
        <p:txBody>
          <a:bodyPr vert="horz" lIns="91489" tIns="45743" rIns="91489" bIns="45743" rtlCol="0"/>
          <a:lstStyle>
            <a:lvl1pPr algn="r">
              <a:defRPr sz="1200">
                <a:ea typeface="휴먼둥근헤드라인" pitchFamily="18" charset="-127"/>
              </a:defRPr>
            </a:lvl1pPr>
          </a:lstStyle>
          <a:p>
            <a:pPr>
              <a:defRPr/>
            </a:pPr>
            <a:fld id="{F7CBD123-37BE-4AF7-BCF6-3E81D0CF0675}" type="datetimeFigureOut">
              <a:rPr lang="ko-KR" altLang="en-US"/>
              <a:pPr>
                <a:defRPr/>
              </a:pPr>
              <a:t>2018-10-15</a:t>
            </a:fld>
            <a:endParaRPr lang="ko-KR" altLang="en-US"/>
          </a:p>
        </p:txBody>
      </p:sp>
      <p:sp>
        <p:nvSpPr>
          <p:cNvPr id="4" name="슬라이드 이미지 개체 틀 3">
            <a:extLst>
              <a:ext uri="{FF2B5EF4-FFF2-40B4-BE49-F238E27FC236}">
                <a16:creationId xmlns="" xmlns:a16="http://schemas.microsoft.com/office/drawing/2014/main" id="{F49FB02D-98CA-4B71-A47E-8268718DD4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9" tIns="45743" rIns="91489" bIns="45743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>
            <a:extLst>
              <a:ext uri="{FF2B5EF4-FFF2-40B4-BE49-F238E27FC236}">
                <a16:creationId xmlns="" xmlns:a16="http://schemas.microsoft.com/office/drawing/2014/main" id="{D6BB8C1F-E4F4-4033-B33F-4637884E0C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727" y="4721239"/>
            <a:ext cx="5442590" cy="4468796"/>
          </a:xfrm>
          <a:prstGeom prst="rect">
            <a:avLst/>
          </a:prstGeom>
        </p:spPr>
        <p:txBody>
          <a:bodyPr vert="horz" wrap="square" lIns="91489" tIns="45743" rIns="91489" bIns="4574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66E5D2AC-BB71-408E-9B03-67CCDBD272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5" y="9437681"/>
            <a:ext cx="2948737" cy="496888"/>
          </a:xfrm>
          <a:prstGeom prst="rect">
            <a:avLst/>
          </a:prstGeom>
        </p:spPr>
        <p:txBody>
          <a:bodyPr vert="horz" lIns="91489" tIns="45743" rIns="91489" bIns="45743" rtlCol="0" anchor="b"/>
          <a:lstStyle>
            <a:lvl1pPr algn="l">
              <a:defRPr sz="1200">
                <a:ea typeface="휴먼둥근헤드라인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798F57DC-AB87-4464-9C65-CAC912EB4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2101" y="9437681"/>
            <a:ext cx="2948736" cy="496888"/>
          </a:xfrm>
          <a:prstGeom prst="rect">
            <a:avLst/>
          </a:prstGeom>
        </p:spPr>
        <p:txBody>
          <a:bodyPr vert="horz" wrap="square" lIns="91489" tIns="45743" rIns="91489" bIns="4574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휴먼둥근헤드라인" panose="02030504000101010101" pitchFamily="18" charset="-127"/>
              </a:defRPr>
            </a:lvl1pPr>
          </a:lstStyle>
          <a:p>
            <a:fld id="{277031A7-52C6-4759-BFDE-3FA09746423C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262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4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5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6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7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8621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8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9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10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11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12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13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14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15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16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17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18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19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20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21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22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23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2830" indent="-172830">
              <a:buFontTx/>
              <a:buChar char="-"/>
            </a:pP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24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25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26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27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28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mtClean="0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29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mtClean="0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30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mtClean="0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31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mtClean="0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32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mtClean="0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33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mtClean="0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34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mtClean="0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35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36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37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38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39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mtClean="0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42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="" xmlns:a16="http://schemas.microsoft.com/office/drawing/2014/main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="" xmlns:a16="http://schemas.microsoft.com/office/drawing/2014/main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="" xmlns:a16="http://schemas.microsoft.com/office/drawing/2014/main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43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="" xmlns:a16="http://schemas.microsoft.com/office/drawing/2014/main" id="{41EEB9F7-B8C4-48B6-8B14-4EB696AE9B2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713538"/>
            <a:ext cx="9144000" cy="144462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endParaRPr lang="ko-KR" altLang="en-US">
              <a:ea typeface="휴먼둥근헤드라인" pitchFamily="18" charset="-127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="" xmlns:a16="http://schemas.microsoft.com/office/drawing/2014/main" id="{1148F52A-43DB-4906-9997-875D6DCE30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97652"/>
            <a:ext cx="9144000" cy="71438"/>
          </a:xfrm>
          <a:prstGeom prst="rect">
            <a:avLst/>
          </a:prstGeom>
          <a:solidFill>
            <a:srgbClr val="3366FF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endParaRPr lang="ko-KR" altLang="en-US">
              <a:ea typeface="휴먼둥근헤드라인" pitchFamily="18" charset="-127"/>
            </a:endParaRPr>
          </a:p>
        </p:txBody>
      </p:sp>
      <p:pic>
        <p:nvPicPr>
          <p:cNvPr id="6" name="Picture 9" descr="무제-1">
            <a:extLst>
              <a:ext uri="{FF2B5EF4-FFF2-40B4-BE49-F238E27FC236}">
                <a16:creationId xmlns="" xmlns:a16="http://schemas.microsoft.com/office/drawing/2014/main" id="{813316FD-4923-49A5-9765-5CA7992F42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8" y="-4763"/>
            <a:ext cx="7450137" cy="253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1">
            <a:extLst>
              <a:ext uri="{FF2B5EF4-FFF2-40B4-BE49-F238E27FC236}">
                <a16:creationId xmlns="" xmlns:a16="http://schemas.microsoft.com/office/drawing/2014/main" id="{8C9CFE68-BEBF-4CDF-A5EA-1B4FB14308B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 algn="ctr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endParaRPr lang="ko-KR" altLang="en-US">
              <a:ea typeface="휴먼둥근헤드라인" pitchFamily="18" charset="-127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="" xmlns:a16="http://schemas.microsoft.com/office/drawing/2014/main" id="{5BC4DE47-7363-40D7-9AB5-1F6B5E4FD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214326D7-F804-4016-91C0-5FCFE1FCE6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" name="Rectangle 6">
            <a:extLst>
              <a:ext uri="{FF2B5EF4-FFF2-40B4-BE49-F238E27FC236}">
                <a16:creationId xmlns="" xmlns:a16="http://schemas.microsoft.com/office/drawing/2014/main" id="{69AE6B5E-F4B3-429C-9853-8BBA254607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C1FCB-FDA5-4A1A-BA68-D97C31A3A0D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1070869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A7FC036-D11B-4D8B-941C-686A04DC89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7B825757-600B-4D96-B3D7-FA3AE57CE1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06A24FEE-EF07-419C-88D5-FABB6B9798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75A0AA-0369-439E-8BA3-07711A8E566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96601698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721733F-D81C-45B7-99D1-DD5EA3AA3C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28EAE11C-508B-4F09-BEE4-B35879A8A6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75501AEC-EAE2-4C41-9362-DF4E01B11C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FC3734-5BFD-4AA8-9B8C-C1B0C155790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4272371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1215CFF-DF2A-44C6-A18F-991D578D53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3C87A62-32C4-4A00-9957-F97EFCEF62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25B2E10-2771-45B4-A237-4467B9453E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A7A23-5B19-4962-ADB1-D2E7053468A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48656784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D6E53E61-6820-48F0-A072-C055E54E0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80DA050C-87DB-4C8E-890D-8EC758AAD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E7ADFE93-0111-4B0A-88F9-C7D8597691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E3281F-B014-4852-8157-87E6368A2FD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85671030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33171362-39DD-4723-ADC8-8C8B6B440D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04A1C2A-9648-4BBE-B4C3-362D1DF53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2BDE752C-DF32-4F8C-9D78-D681D563FD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698BF-9C5C-4F3E-A79F-28732F3F691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64206763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DE241AED-D9E3-40C4-A19D-6BE189F4C5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87D5C887-9F87-47C2-88A8-20BE759BE8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1B83BE64-D4CD-4485-9EF3-A48CDA94C7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9C24BC-EDB8-4DF7-9027-393BC788C07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8015149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0A8009CC-A77D-4630-818A-A326CD3394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4C33E057-AA87-4A5C-8C88-7470CC1688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7E57E52F-1415-4734-BFAF-496E0F5E59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58D3E9-5175-455C-81D1-157B1AD2D2C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900890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9C64001-04F1-4786-98FE-7D32747587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C4E9E63-6CA5-4E6E-95C5-68838D7189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E02C9C7-3804-41CD-8295-6E4234C7A6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9E5AD2-3BDD-4C9A-8346-548185F2ED8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85336220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28513BD-5976-448C-9F28-1FEDE9F03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EB56457-6516-4306-BB67-441564B12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1F36C15-061F-495E-B559-563852FFF1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2B0F39-5512-409D-8B26-B54027BE9B5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6107008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0861D77B-CCC7-4303-BAEE-AE45F02481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33763742-D62B-4759-8AFF-6DE4506E0C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8DF2F8EB-3700-4BFA-A0B0-88971AE455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1F679-8945-48D0-B0E6-6D6CA377902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96334812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AF70F60B-B48B-45AF-B14F-E470D7C51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981506F-7354-4957-9BAB-C382FF3BF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B3CBCE4-5C79-4893-833A-880088C8C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F5EC3-6781-4C9D-A8EF-9D0EBAC2743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74388620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20293" y="897470"/>
            <a:ext cx="8303423" cy="5164323"/>
          </a:xfrm>
        </p:spPr>
        <p:txBody>
          <a:bodyPr anchor="t"/>
          <a:lstStyle>
            <a:lvl1pPr marL="29234" indent="0" algn="l">
              <a:lnSpc>
                <a:spcPct val="150000"/>
              </a:lnSpc>
              <a:buNone/>
              <a:defRPr sz="2400"/>
            </a:lvl1pPr>
          </a:lstStyle>
          <a:p>
            <a:pPr marL="39688" algn="l"/>
            <a:r>
              <a:rPr lang="ko-KR" altLang="en-US" sz="3200" dirty="0" smtClean="0">
                <a:solidFill>
                  <a:schemeClr val="bg2">
                    <a:lumMod val="25000"/>
                  </a:schemeClr>
                </a:solidFill>
                <a:latin typeface="바탕" panose="02030600000101010101" pitchFamily="18" charset="-127"/>
                <a:ea typeface="바탕" panose="02030600000101010101" pitchFamily="18" charset="-127"/>
                <a:sym typeface="HY???" charset="0"/>
              </a:rPr>
              <a:t>■ </a:t>
            </a:r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제목</a:t>
            </a:r>
            <a:r>
              <a:rPr lang="en-US" altLang="ko-KR" sz="32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?</a:t>
            </a:r>
            <a:endParaRPr lang="ko-KR" altLang="en-US" sz="32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</a:t>
            </a: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 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 smtClean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 </a:t>
            </a:r>
            <a:endParaRPr lang="en-US" altLang="ko-KR" sz="2100" dirty="0" smtClean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1" y="6356355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300">
                <a:latin typeface="+mn-ea"/>
                <a:ea typeface="+mn-ea"/>
              </a:defRPr>
            </a:lvl1pPr>
          </a:lstStyle>
          <a:p>
            <a:fld id="{73909CBE-2183-44CC-A089-CFE821C67804}" type="datetime1">
              <a:rPr lang="ko-KR" altLang="en-US" smtClean="0"/>
              <a:pPr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1" y="6356355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+mn-ea"/>
                <a:ea typeface="+mn-ea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1" y="6356355"/>
            <a:ext cx="2057400" cy="365125"/>
          </a:xfrm>
          <a:prstGeom prst="rect">
            <a:avLst/>
          </a:prstGeom>
        </p:spPr>
        <p:txBody>
          <a:bodyPr/>
          <a:lstStyle/>
          <a:p>
            <a:fld id="{10A085E5-A791-4BD0-8A7D-6D9E3D0CC84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순서도: 처리 6"/>
          <p:cNvSpPr/>
          <p:nvPr userDrawn="1"/>
        </p:nvSpPr>
        <p:spPr>
          <a:xfrm>
            <a:off x="0" y="3"/>
            <a:ext cx="9144000" cy="496787"/>
          </a:xfrm>
          <a:prstGeom prst="flowChartProcess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55" tIns="33677" rIns="67355" bIns="33677"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0" y="593685"/>
            <a:ext cx="9144000" cy="0"/>
          </a:xfrm>
          <a:prstGeom prst="line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86" y="87380"/>
            <a:ext cx="899081" cy="75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2409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3072" userDrawn="1">
          <p15:clr>
            <a:srgbClr val="FBAE40"/>
          </p15:clr>
        </p15:guide>
        <p15:guide id="2" pos="409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D66A3D75-8C6D-4FD0-AB3A-A715A0F3C0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5C8BC4C8-3F3D-49CE-874F-F02370E95F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325F0532-E8A8-4A2C-B485-F9268790EE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87619F-4A2C-41BA-98F9-8EB4A0144B7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7010984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3525366B-8B72-48B4-BD98-CC320A6118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00A26750-35FB-4A61-BB2A-8A92F655C3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21C8A79-28E3-4EB6-BA34-71013CDCC6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C2A4C7-7933-4C36-989B-DA609981728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97319006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A3674FE-C1A1-420C-B9F3-6D2C27EBAF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9B336A96-1BB1-43AA-9C68-0FA8A0C435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0A732819-C96E-4E19-AC43-A71E6D6E7F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645DE-4CAD-4824-B664-7FAD1349EA1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3699410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F12439F-0B8B-4001-851A-5AE654F67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9C20585-9B1C-4936-A5E3-26D89B0E97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753E972-5DF8-485C-A9AE-8AC6E5C3F4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A35A0B-2363-499A-A257-96729C37235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48854383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E50A8750-4B3C-456B-A10C-CD36426AA2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808A8C82-DAF6-4C8D-893C-1F3B0E741F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95F7487A-D504-4942-B73E-189C4E789D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F4B08-2616-460B-B8EA-76FA77599F1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74306842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15541A1B-A7B9-42FA-83C7-DE13A31446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8FF1BBA5-7049-4F86-A868-BC6F5A0876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5E235F1A-F28B-49F6-813C-A8A7D110A4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7E53C-5E86-4020-998A-D893350F805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1221121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8CA8C3A5-742F-4B07-AB1A-EC4EBAB2A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659EECD3-B14F-4735-A4AA-2EC1605F8C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9F0C9D8E-CB3E-4FFD-A1A6-17CEF75ABD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3CD8DE-A82D-451E-9855-42153991240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9994324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B8B6E83-DA6C-48D7-868B-23A0BE9FB2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A292384-42BE-4950-94F6-38B5547DAA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0B22DA7-79E8-44ED-B260-6D9B5FD1C0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94B414-A80E-40A5-87A4-794E10509BA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37173701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3D28244-8591-441A-9350-8389A5DF4B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67AAD03-CA0E-4BA8-ABEB-96E024A48F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65D957D-15D7-4C18-A288-FC26325B7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7A30E-96BB-4E9C-ADEA-FD817F38A18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60436525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9DB4E86B-ECD4-439C-9F07-47C5DB3B57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54BA5603-E6E4-43C2-A788-5E49A5B13A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8B84C992-8849-4850-ADA8-21C9D30CED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2987D-167C-4A1C-80EF-E190A8BC38B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909568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5848537E-792A-42BF-AA5A-7374F59059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469AD169-EBAD-4244-8BBA-D09F756CC9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EB97C583-7380-45F2-9E28-767A99F3D1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0D1D5-CB5E-44A2-A3C4-716573751A9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22410915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BDA95DD1-DE2C-42F3-B633-1AB964AE0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92276" y="274638"/>
            <a:ext cx="699452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E00531FA-FE25-4F52-9AFF-02BC7ADED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="" xmlns:a16="http://schemas.microsoft.com/office/drawing/2014/main" id="{89A3FCAA-CA97-4C12-A076-9C3A836EED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7" name="Rectangle 5">
            <a:extLst>
              <a:ext uri="{FF2B5EF4-FFF2-40B4-BE49-F238E27FC236}">
                <a16:creationId xmlns="" xmlns:a16="http://schemas.microsoft.com/office/drawing/2014/main" id="{A82B3AF5-261E-4CBE-825D-460DE8B878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8" name="Rectangle 6">
            <a:extLst>
              <a:ext uri="{FF2B5EF4-FFF2-40B4-BE49-F238E27FC236}">
                <a16:creationId xmlns="" xmlns:a16="http://schemas.microsoft.com/office/drawing/2014/main" id="{97DDA390-DF19-457B-8CC3-E886271FE1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anose="020B0600000101010101" pitchFamily="50" charset="-127"/>
              </a:defRPr>
            </a:lvl1pPr>
          </a:lstStyle>
          <a:p>
            <a:fld id="{80C3DD25-AD9B-4561-898B-C9317E2E1E73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1031" name="Picture 8" descr="무제-2">
            <a:extLst>
              <a:ext uri="{FF2B5EF4-FFF2-40B4-BE49-F238E27FC236}">
                <a16:creationId xmlns="" xmlns:a16="http://schemas.microsoft.com/office/drawing/2014/main" id="{5C53702E-C735-426E-B3C8-C44FE87F3F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7" y="6075363"/>
            <a:ext cx="2124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 descr="pigs-1">
            <a:extLst>
              <a:ext uri="{FF2B5EF4-FFF2-40B4-BE49-F238E27FC236}">
                <a16:creationId xmlns="" xmlns:a16="http://schemas.microsoft.com/office/drawing/2014/main" id="{9FBA85B2-28D8-4E42-A8A2-7888962F9B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4" y="293691"/>
            <a:ext cx="133191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75" r:id="rId1"/>
    <p:sldLayoutId id="2147485753" r:id="rId2"/>
    <p:sldLayoutId id="2147485754" r:id="rId3"/>
    <p:sldLayoutId id="2147485755" r:id="rId4"/>
    <p:sldLayoutId id="2147485756" r:id="rId5"/>
    <p:sldLayoutId id="2147485757" r:id="rId6"/>
    <p:sldLayoutId id="2147485758" r:id="rId7"/>
    <p:sldLayoutId id="2147485759" r:id="rId8"/>
    <p:sldLayoutId id="2147485760" r:id="rId9"/>
    <p:sldLayoutId id="2147485761" r:id="rId10"/>
    <p:sldLayoutId id="2147485762" r:id="rId11"/>
    <p:sldLayoutId id="2147485763" r:id="rId12"/>
    <p:sldLayoutId id="2147485776" r:id="rId13"/>
  </p:sldLayoutIdLst>
  <p:transition>
    <p:fade thruBlk="1"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="" xmlns:a16="http://schemas.microsoft.com/office/drawing/2014/main" id="{C3EE11A7-C47F-4DDC-A6BE-28C7A5D8B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="" xmlns:a16="http://schemas.microsoft.com/office/drawing/2014/main" id="{F2E140BA-6430-414E-8EDE-1AA42B50C6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6804" name="Rectangle 4">
            <a:extLst>
              <a:ext uri="{FF2B5EF4-FFF2-40B4-BE49-F238E27FC236}">
                <a16:creationId xmlns="" xmlns:a16="http://schemas.microsoft.com/office/drawing/2014/main" id="{21A70672-C37F-4C69-BE9E-48B69477617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6805" name="Rectangle 5">
            <a:extLst>
              <a:ext uri="{FF2B5EF4-FFF2-40B4-BE49-F238E27FC236}">
                <a16:creationId xmlns="" xmlns:a16="http://schemas.microsoft.com/office/drawing/2014/main" id="{CABA5BC7-EA2A-4A65-8F15-0F5437301D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6806" name="Rectangle 6">
            <a:extLst>
              <a:ext uri="{FF2B5EF4-FFF2-40B4-BE49-F238E27FC236}">
                <a16:creationId xmlns="" xmlns:a16="http://schemas.microsoft.com/office/drawing/2014/main" id="{766D0142-D14B-4C4F-BB66-9BCCC62EC2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anose="020B0600000101010101" pitchFamily="50" charset="-127"/>
              </a:defRPr>
            </a:lvl1pPr>
          </a:lstStyle>
          <a:p>
            <a:fld id="{26AC2A2E-B013-42AD-BF65-CE9BBABFA42B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2055" name="Picture 7" descr="pigs-1">
            <a:extLst>
              <a:ext uri="{FF2B5EF4-FFF2-40B4-BE49-F238E27FC236}">
                <a16:creationId xmlns="" xmlns:a16="http://schemas.microsoft.com/office/drawing/2014/main" id="{39D10F31-B516-4A04-9842-02CAB5459F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34938"/>
            <a:ext cx="15843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KU-Basic">
            <a:extLst>
              <a:ext uri="{FF2B5EF4-FFF2-40B4-BE49-F238E27FC236}">
                <a16:creationId xmlns="" xmlns:a16="http://schemas.microsoft.com/office/drawing/2014/main" id="{3B56D1FB-35EA-4692-8943-E0BCA8B06A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1" y="6611938"/>
            <a:ext cx="704851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64" r:id="rId1"/>
    <p:sldLayoutId id="2147485765" r:id="rId2"/>
    <p:sldLayoutId id="2147485766" r:id="rId3"/>
    <p:sldLayoutId id="2147485767" r:id="rId4"/>
    <p:sldLayoutId id="2147485768" r:id="rId5"/>
    <p:sldLayoutId id="2147485769" r:id="rId6"/>
    <p:sldLayoutId id="2147485770" r:id="rId7"/>
    <p:sldLayoutId id="2147485771" r:id="rId8"/>
    <p:sldLayoutId id="2147485772" r:id="rId9"/>
    <p:sldLayoutId id="2147485773" r:id="rId10"/>
    <p:sldLayoutId id="2147485774" r:id="rId11"/>
  </p:sldLayoutIdLst>
  <p:transition>
    <p:fade thruBlk="1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C:\Users\user\Desktop\asf%20&#49324;&#51652;\www.cfsph.iastate.edu" TargetMode="Externa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user1\Desktop\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3" y="12700"/>
            <a:ext cx="9148015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4">
            <a:extLst>
              <a:ext uri="{FF2B5EF4-FFF2-40B4-BE49-F238E27FC236}">
                <a16:creationId xmlns="" xmlns:a16="http://schemas.microsoft.com/office/drawing/2014/main" id="{5212BD65-FCA5-483B-B109-C77228997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71628"/>
            <a:ext cx="9144000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ko-KR" altLang="en-US" sz="4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아프리카돼지열병</a:t>
            </a:r>
            <a:r>
              <a:rPr kumimoji="0" lang="en-US" altLang="ko-KR" sz="4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(ASF)</a:t>
            </a:r>
            <a:endParaRPr kumimoji="0" lang="en-US" altLang="ko-KR" sz="4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endParaRPr kumimoji="0" lang="en-US" altLang="ko-KR" sz="15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kumimoji="0" lang="ko-KR" altLang="en-US" sz="4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방역교육</a:t>
            </a:r>
            <a:endParaRPr kumimoji="0" lang="en-US" altLang="ko-KR" sz="4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784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목 차</a:t>
            </a:r>
            <a:endParaRPr lang="ko-KR" altLang="en-US" sz="20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85665" y="1461094"/>
            <a:ext cx="8044687" cy="3506407"/>
            <a:chOff x="585662" y="1346794"/>
            <a:chExt cx="8044686" cy="3506407"/>
          </a:xfrm>
        </p:grpSpPr>
        <p:sp>
          <p:nvSpPr>
            <p:cNvPr id="4" name="직사각형 3"/>
            <p:cNvSpPr/>
            <p:nvPr/>
          </p:nvSpPr>
          <p:spPr>
            <a:xfrm>
              <a:off x="585662" y="1346794"/>
              <a:ext cx="8018787" cy="8309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3200" smtClean="0">
                  <a:latin typeface="HY헤드라인M" pitchFamily="18" charset="-127"/>
                  <a:ea typeface="HY헤드라인M" pitchFamily="18" charset="-127"/>
                </a:rPr>
                <a:t>1. </a:t>
              </a:r>
              <a:r>
                <a:rPr lang="ko-KR" altLang="en-US" sz="3200" smtClean="0">
                  <a:latin typeface="HY헤드라인M" pitchFamily="18" charset="-127"/>
                  <a:ea typeface="HY헤드라인M" pitchFamily="18" charset="-127"/>
                </a:rPr>
                <a:t>아프리카돼지열병</a:t>
              </a:r>
              <a:r>
                <a:rPr lang="en-US" altLang="ko-KR" sz="3200" smtClean="0">
                  <a:latin typeface="HY헤드라인M" pitchFamily="18" charset="-127"/>
                  <a:ea typeface="HY헤드라인M" pitchFamily="18" charset="-127"/>
                </a:rPr>
                <a:t>(ASF)</a:t>
              </a:r>
              <a:r>
                <a:rPr lang="ko-KR" altLang="en-US" sz="3200" smtClean="0">
                  <a:latin typeface="HY헤드라인M" pitchFamily="18" charset="-127"/>
                  <a:ea typeface="HY헤드라인M" pitchFamily="18" charset="-127"/>
                </a:rPr>
                <a:t>에 대한 이해</a:t>
              </a:r>
              <a:endParaRPr lang="en-US" altLang="ko-KR" sz="320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85662" y="2234580"/>
              <a:ext cx="8018787" cy="8309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3200" smtClean="0">
                  <a:latin typeface="HY헤드라인M" pitchFamily="18" charset="-127"/>
                  <a:ea typeface="HY헤드라인M" pitchFamily="18" charset="-127"/>
                </a:rPr>
                <a:t>2. </a:t>
              </a:r>
              <a:r>
                <a:rPr lang="en-US" altLang="ko-KR" sz="3200">
                  <a:latin typeface="HY헤드라인M" pitchFamily="18" charset="-127"/>
                  <a:ea typeface="HY헤드라인M" pitchFamily="18" charset="-127"/>
                </a:rPr>
                <a:t>ASF </a:t>
              </a:r>
              <a:r>
                <a:rPr lang="ko-KR" altLang="en-US" sz="3200">
                  <a:latin typeface="HY헤드라인M" pitchFamily="18" charset="-127"/>
                  <a:ea typeface="HY헤드라인M" pitchFamily="18" charset="-127"/>
                </a:rPr>
                <a:t>발생 위험요소와 전파경로</a:t>
              </a:r>
              <a:endParaRPr lang="en-US" altLang="ko-KR" sz="320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85662" y="3128392"/>
              <a:ext cx="8018787" cy="8309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3200" dirty="0" smtClean="0">
                  <a:latin typeface="HY헤드라인M" pitchFamily="18" charset="-127"/>
                  <a:ea typeface="HY헤드라인M" pitchFamily="18" charset="-127"/>
                </a:rPr>
                <a:t>3. </a:t>
              </a:r>
              <a:r>
                <a:rPr lang="ko-KR" altLang="en-US" sz="3200" dirty="0" err="1">
                  <a:latin typeface="HY헤드라인M" pitchFamily="18" charset="-127"/>
                  <a:ea typeface="HY헤드라인M" pitchFamily="18" charset="-127"/>
                </a:rPr>
                <a:t>한돈농장에서</a:t>
              </a:r>
              <a:r>
                <a:rPr lang="ko-KR" altLang="en-US" sz="3200" dirty="0">
                  <a:latin typeface="HY헤드라인M" pitchFamily="18" charset="-127"/>
                  <a:ea typeface="HY헤드라인M" pitchFamily="18" charset="-127"/>
                </a:rPr>
                <a:t> 해야 할 일</a:t>
              </a:r>
              <a:endParaRPr lang="en-US" altLang="ko-KR" sz="32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611561" y="4022204"/>
              <a:ext cx="8018787" cy="8309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3200" dirty="0" smtClean="0">
                  <a:latin typeface="HY헤드라인M" pitchFamily="18" charset="-127"/>
                  <a:ea typeface="HY헤드라인M" pitchFamily="18" charset="-127"/>
                </a:rPr>
                <a:t>4. </a:t>
              </a:r>
              <a:r>
                <a:rPr lang="ko-KR" altLang="en-US" sz="3200" dirty="0" smtClean="0">
                  <a:latin typeface="HY헤드라인M" pitchFamily="18" charset="-127"/>
                  <a:ea typeface="HY헤드라인M" pitchFamily="18" charset="-127"/>
                </a:rPr>
                <a:t>정부의 국경검역 활동</a:t>
              </a:r>
              <a:endParaRPr lang="en-US" altLang="ko-KR" sz="32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611561" y="5046276"/>
            <a:ext cx="8018788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농장 직원 교육 자료</a:t>
            </a:r>
            <a:endParaRPr lang="en-US" altLang="ko-KR" sz="32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562563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018787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600" smtClean="0">
                <a:latin typeface="HY헤드라인M" pitchFamily="18" charset="-127"/>
                <a:ea typeface="HY헤드라인M" pitchFamily="18" charset="-127"/>
              </a:rPr>
              <a:t>아프리카돼지열병</a:t>
            </a:r>
            <a:r>
              <a:rPr lang="en-US" altLang="ko-KR" sz="3600" smtClean="0">
                <a:latin typeface="HY헤드라인M" pitchFamily="18" charset="-127"/>
                <a:ea typeface="HY헤드라인M" pitchFamily="18" charset="-127"/>
              </a:rPr>
              <a:t>(ASF)</a:t>
            </a:r>
            <a:r>
              <a:rPr lang="ko-KR" altLang="en-US" sz="3600" smtClean="0">
                <a:latin typeface="HY헤드라인M" pitchFamily="18" charset="-127"/>
                <a:ea typeface="HY헤드라인M" pitchFamily="18" charset="-127"/>
              </a:rPr>
              <a:t>에 대한 이해</a:t>
            </a:r>
            <a:endParaRPr lang="en-US" altLang="ko-KR" sz="360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589344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4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39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아프리카돼지열병</a:t>
            </a:r>
            <a:r>
              <a:rPr lang="en-US" altLang="ko-KR" sz="19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(African Swine Fever)</a:t>
            </a:r>
            <a:endParaRPr lang="ko-KR" altLang="en-US" sz="19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51520" y="3407795"/>
            <a:ext cx="8919595" cy="3046988"/>
            <a:chOff x="-2604" y="3645024"/>
            <a:chExt cx="9144001" cy="3046988"/>
          </a:xfrm>
        </p:grpSpPr>
        <p:sp>
          <p:nvSpPr>
            <p:cNvPr id="2" name="직사각형 1"/>
            <p:cNvSpPr/>
            <p:nvPr/>
          </p:nvSpPr>
          <p:spPr>
            <a:xfrm>
              <a:off x="-2604" y="3645024"/>
              <a:ext cx="9144001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2000" smtClean="0">
                  <a:solidFill>
                    <a:schemeClr val="accent1">
                      <a:lumMod val="1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       </a:t>
              </a:r>
              <a:r>
                <a:rPr lang="ko-KR" altLang="en-US" sz="18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돼지</a:t>
              </a:r>
              <a:r>
                <a:rPr lang="en-US" altLang="ko-KR" sz="180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800" smtClean="0">
                  <a:latin typeface="HY헤드라인M" pitchFamily="18" charset="-127"/>
                  <a:ea typeface="HY헤드라인M" pitchFamily="18" charset="-127"/>
                </a:rPr>
                <a:t>야생멧돼지 포함</a:t>
              </a:r>
              <a:r>
                <a:rPr lang="en-US" altLang="ko-KR" sz="180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18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에만</a:t>
              </a:r>
              <a:r>
                <a:rPr lang="ko-KR" altLang="en-US" sz="1800" smtClean="0">
                  <a:solidFill>
                    <a:schemeClr val="accent1">
                      <a:lumMod val="1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발생하는 </a:t>
              </a:r>
              <a:r>
                <a:rPr lang="ko-KR" altLang="en-US" sz="180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바이러스성</a:t>
              </a:r>
              <a:r>
                <a:rPr lang="ko-KR" altLang="en-US" sz="1800">
                  <a:solidFill>
                    <a:schemeClr val="accent1">
                      <a:lumMod val="1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800" err="1">
                  <a:solidFill>
                    <a:schemeClr val="accent1">
                      <a:lumMod val="1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출혈성</a:t>
              </a:r>
              <a:r>
                <a:rPr lang="ko-KR" altLang="en-US" sz="1800">
                  <a:solidFill>
                    <a:schemeClr val="accent1">
                      <a:lumMod val="1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열성 </a:t>
              </a:r>
              <a:r>
                <a:rPr lang="ko-KR" altLang="en-US" sz="18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전염병</a:t>
              </a:r>
              <a:endParaRPr lang="en-US" altLang="ko-KR" sz="18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       - 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우리나라는 가축전염병 예방법상 </a:t>
              </a:r>
              <a:r>
                <a:rPr lang="ko-KR" altLang="en-US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제</a:t>
              </a:r>
              <a:r>
                <a:rPr lang="en-US" altLang="ko-KR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  <a:r>
                <a:rPr lang="ko-KR" altLang="en-US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종 법정전염병 지정 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관리</a:t>
              </a:r>
              <a:endParaRPr lang="en-US" altLang="ko-KR" smtClean="0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en-US" altLang="ko-KR" sz="200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000" smtClean="0">
                  <a:latin typeface="HY헤드라인M" pitchFamily="18" charset="-127"/>
                  <a:ea typeface="HY헤드라인M" pitchFamily="18" charset="-127"/>
                </a:rPr>
                <a:t>       </a:t>
              </a:r>
              <a:r>
                <a:rPr lang="en-US" altLang="ko-KR" sz="1800" err="1" smtClean="0">
                  <a:latin typeface="HY헤드라인M" pitchFamily="18" charset="-127"/>
                  <a:ea typeface="HY헤드라인M" pitchFamily="18" charset="-127"/>
                </a:rPr>
                <a:t>Asfivirus</a:t>
              </a:r>
              <a:r>
                <a:rPr lang="ko-KR" altLang="en-US" sz="180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800">
                  <a:latin typeface="HY헤드라인M" pitchFamily="18" charset="-127"/>
                  <a:ea typeface="HY헤드라인M" pitchFamily="18" charset="-127"/>
                </a:rPr>
                <a:t>속하는 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DNA </a:t>
              </a:r>
              <a:r>
                <a:rPr lang="ko-KR" altLang="en-US" sz="1800">
                  <a:latin typeface="HY헤드라인M" pitchFamily="18" charset="-127"/>
                  <a:ea typeface="HY헤드라인M" pitchFamily="18" charset="-127"/>
                </a:rPr>
                <a:t>바이러스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en-US" altLang="ko-KR" sz="18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22</a:t>
              </a:r>
              <a:r>
                <a:rPr lang="ko-KR" altLang="en-US" sz="18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가지 </a:t>
              </a:r>
              <a:r>
                <a:rPr lang="ko-KR" altLang="en-US" sz="180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유전형 </a:t>
              </a:r>
              <a:r>
                <a:rPr lang="ko-KR" altLang="en-US" sz="1800">
                  <a:latin typeface="HY헤드라인M" pitchFamily="18" charset="-127"/>
                  <a:ea typeface="HY헤드라인M" pitchFamily="18" charset="-127"/>
                </a:rPr>
                <a:t>분류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en-US" altLang="ko-KR" sz="2000">
                  <a:latin typeface="HY헤드라인M" pitchFamily="18" charset="-127"/>
                  <a:ea typeface="HY헤드라인M" pitchFamily="18" charset="-127"/>
                </a:rPr>
                <a:t>      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170~190 </a:t>
              </a:r>
              <a:r>
                <a:rPr lang="en-US" altLang="ko-KR" err="1">
                  <a:latin typeface="HY헤드라인M" pitchFamily="18" charset="-127"/>
                  <a:ea typeface="HY헤드라인M" pitchFamily="18" charset="-127"/>
                </a:rPr>
                <a:t>kbp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 Large DNA Virus (</a:t>
              </a:r>
              <a:r>
                <a:rPr lang="en-US" altLang="ko-KR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200nm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en-US" altLang="ko-KR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2000" smtClean="0">
                  <a:solidFill>
                    <a:schemeClr val="accent1">
                      <a:lumMod val="1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       </a:t>
              </a:r>
              <a:r>
                <a:rPr lang="ko-KR" altLang="en-US" sz="1800" smtClean="0">
                  <a:solidFill>
                    <a:schemeClr val="accent1">
                      <a:lumMod val="1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발생시 전염성</a:t>
              </a:r>
              <a:r>
                <a:rPr lang="en-US" altLang="ko-KR" sz="1800" smtClean="0">
                  <a:solidFill>
                    <a:schemeClr val="accent1">
                      <a:lumMod val="1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800" err="1" smtClean="0">
                  <a:latin typeface="HY헤드라인M" pitchFamily="18" charset="-127"/>
                  <a:ea typeface="HY헤드라인M" pitchFamily="18" charset="-127"/>
                </a:rPr>
                <a:t>폐사율이</a:t>
              </a:r>
              <a:r>
                <a:rPr lang="ko-KR" altLang="en-US" sz="1800" smtClean="0">
                  <a:latin typeface="HY헤드라인M" pitchFamily="18" charset="-127"/>
                  <a:ea typeface="HY헤드라인M" pitchFamily="18" charset="-127"/>
                </a:rPr>
                <a:t> 높아 </a:t>
              </a:r>
              <a:r>
                <a:rPr lang="ko-KR" altLang="en-US" sz="18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사회적</a:t>
              </a:r>
              <a:r>
                <a:rPr lang="en-US" altLang="ko-KR" sz="18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8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경제적 손실</a:t>
              </a:r>
              <a:r>
                <a:rPr lang="ko-KR" altLang="en-US" sz="1800" smtClean="0">
                  <a:latin typeface="HY헤드라인M" pitchFamily="18" charset="-127"/>
                  <a:ea typeface="HY헤드라인M" pitchFamily="18" charset="-127"/>
                </a:rPr>
                <a:t>이 막대함</a:t>
              </a:r>
              <a:endParaRPr lang="en-US" altLang="ko-KR" sz="180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        - </a:t>
              </a:r>
              <a:r>
                <a:rPr lang="en-US" altLang="ko-KR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심급성형</a:t>
              </a:r>
              <a:r>
                <a:rPr lang="en-US" altLang="ko-KR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) 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1~4</a:t>
              </a:r>
              <a:r>
                <a:rPr lang="ko-KR" altLang="en-US" err="1" smtClean="0">
                  <a:latin typeface="HY헤드라인M" pitchFamily="18" charset="-127"/>
                  <a:ea typeface="HY헤드라인M" pitchFamily="18" charset="-127"/>
                </a:rPr>
                <a:t>일후</a:t>
              </a:r>
              <a:r>
                <a:rPr lang="ko-KR" altLang="en-US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100% </a:t>
              </a:r>
              <a:r>
                <a:rPr lang="ko-KR" altLang="en-US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폐사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,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 (</a:t>
              </a:r>
              <a:r>
                <a:rPr lang="ko-KR" altLang="en-US" err="1" smtClean="0">
                  <a:latin typeface="HY헤드라인M" pitchFamily="18" charset="-127"/>
                  <a:ea typeface="HY헤드라인M" pitchFamily="18" charset="-127"/>
                </a:rPr>
                <a:t>아급성형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) 20</a:t>
              </a:r>
              <a:r>
                <a:rPr lang="ko-KR" altLang="en-US" err="1" smtClean="0">
                  <a:latin typeface="HY헤드라인M" pitchFamily="18" charset="-127"/>
                  <a:ea typeface="HY헤드라인M" pitchFamily="18" charset="-127"/>
                </a:rPr>
                <a:t>일후</a:t>
              </a:r>
              <a:r>
                <a:rPr lang="ko-KR" altLang="en-US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30~70% </a:t>
              </a:r>
              <a:r>
                <a:rPr lang="ko-KR" altLang="en-US" smtClean="0">
                  <a:latin typeface="HY헤드라인M" pitchFamily="18" charset="-127"/>
                  <a:ea typeface="HY헤드라인M" pitchFamily="18" charset="-127"/>
                </a:rPr>
                <a:t>폐사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, (</a:t>
              </a:r>
              <a:r>
                <a:rPr lang="ko-KR" altLang="en-US" smtClean="0">
                  <a:latin typeface="HY헤드라인M" pitchFamily="18" charset="-127"/>
                  <a:ea typeface="HY헤드라인M" pitchFamily="18" charset="-127"/>
                </a:rPr>
                <a:t>만성형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) 20%</a:t>
              </a:r>
              <a:r>
                <a:rPr lang="ko-KR" altLang="en-US" smtClean="0">
                  <a:latin typeface="HY헤드라인M" pitchFamily="18" charset="-127"/>
                  <a:ea typeface="HY헤드라인M" pitchFamily="18" charset="-127"/>
                </a:rPr>
                <a:t>미만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        - </a:t>
              </a:r>
              <a:r>
                <a:rPr lang="ko-KR" altLang="en-US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현재 치료제도 백신도 없어 </a:t>
              </a:r>
              <a:r>
                <a:rPr lang="ko-KR" altLang="en-US" smtClean="0">
                  <a:latin typeface="HY헤드라인M" pitchFamily="18" charset="-127"/>
                  <a:ea typeface="HY헤드라인M" pitchFamily="18" charset="-127"/>
                </a:rPr>
                <a:t>대부분 국가에서 신속한 </a:t>
              </a:r>
              <a:r>
                <a:rPr lang="ko-KR" altLang="en-US" err="1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살처분</a:t>
              </a:r>
              <a:r>
                <a:rPr lang="ko-KR" altLang="en-US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정책 시행</a:t>
              </a:r>
              <a:endParaRPr lang="en-US" altLang="ko-KR" sz="24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476249" y="3842001"/>
              <a:ext cx="180976" cy="1931339"/>
              <a:chOff x="539552" y="5087970"/>
              <a:chExt cx="216024" cy="2265433"/>
            </a:xfrm>
          </p:grpSpPr>
          <p:sp>
            <p:nvSpPr>
              <p:cNvPr id="5" name="타원 4"/>
              <p:cNvSpPr/>
              <p:nvPr/>
            </p:nvSpPr>
            <p:spPr>
              <a:xfrm>
                <a:off x="539552" y="5087970"/>
                <a:ext cx="216024" cy="21602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5" name="타원 14"/>
              <p:cNvSpPr/>
              <p:nvPr/>
            </p:nvSpPr>
            <p:spPr>
              <a:xfrm>
                <a:off x="539552" y="6039347"/>
                <a:ext cx="216024" cy="21602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6" name="타원 15"/>
              <p:cNvSpPr/>
              <p:nvPr/>
            </p:nvSpPr>
            <p:spPr>
              <a:xfrm>
                <a:off x="539552" y="7137379"/>
                <a:ext cx="216024" cy="21602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</p:grpSp>
      <p:grpSp>
        <p:nvGrpSpPr>
          <p:cNvPr id="9" name="그룹 8"/>
          <p:cNvGrpSpPr/>
          <p:nvPr/>
        </p:nvGrpSpPr>
        <p:grpSpPr>
          <a:xfrm>
            <a:off x="1403653" y="1006131"/>
            <a:ext cx="6331839" cy="2566456"/>
            <a:chOff x="1403648" y="1006129"/>
            <a:chExt cx="6331839" cy="2566456"/>
          </a:xfrm>
        </p:grpSpPr>
        <p:pic>
          <p:nvPicPr>
            <p:cNvPr id="34818" name="Picture 2" descr="C:\Users\user1\Desktop\11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1006129"/>
              <a:ext cx="6331839" cy="2566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451161" y="3158873"/>
              <a:ext cx="2223368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900" smtClean="0">
                  <a:latin typeface="+mj-lt"/>
                </a:rPr>
                <a:t>* ASF virus </a:t>
              </a:r>
              <a:r>
                <a:rPr lang="ko-KR" altLang="en-US" sz="900" smtClean="0">
                  <a:latin typeface="+mj-lt"/>
                </a:rPr>
                <a:t>구조</a:t>
              </a:r>
              <a:r>
                <a:rPr lang="en-US" altLang="ko-KR" sz="900" smtClean="0">
                  <a:latin typeface="+mj-lt"/>
                </a:rPr>
                <a:t>(ASF FAO Manual)</a:t>
              </a:r>
              <a:endParaRPr lang="ko-KR" altLang="en-US" sz="90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08519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5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2) ASF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발생 현황</a:t>
            </a:r>
            <a:r>
              <a:rPr lang="en-US" altLang="ko-KR" sz="2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(2016.1~2018.8 </a:t>
            </a:r>
            <a:r>
              <a:rPr lang="ko-KR" altLang="en-US" sz="2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기준</a:t>
            </a:r>
            <a:r>
              <a:rPr lang="en-US" altLang="ko-KR" sz="2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372597" y="3697983"/>
            <a:ext cx="595115" cy="20967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ko-KR" altLang="en-US" sz="800" b="1" smtClean="0">
                <a:solidFill>
                  <a:schemeClr val="tx1"/>
                </a:solidFill>
                <a:latin typeface="+mj-ea"/>
                <a:ea typeface="+mj-ea"/>
              </a:rPr>
              <a:t>중국</a:t>
            </a:r>
            <a:endParaRPr lang="ko-KR" altLang="en-US" sz="8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40961" name="Picture 1" descr="C:\Users\user1\Desktop\1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77" y="1135484"/>
            <a:ext cx="7978875" cy="548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모서리가 둥근 직사각형 11"/>
          <p:cNvSpPr/>
          <p:nvPr/>
        </p:nvSpPr>
        <p:spPr>
          <a:xfrm>
            <a:off x="381001" y="1340000"/>
            <a:ext cx="8361363" cy="50482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b"/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ASF, </a:t>
            </a:r>
            <a:r>
              <a:rPr lang="ko-KR" altLang="en-US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유럽 넘어 </a:t>
            </a:r>
            <a:r>
              <a:rPr lang="en-US" altLang="ko-KR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8.3</a:t>
            </a:r>
            <a:r>
              <a:rPr lang="ko-KR" altLang="en-US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일 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중국 첫 발생</a:t>
            </a:r>
            <a:r>
              <a:rPr lang="en-US" altLang="ko-KR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…</a:t>
            </a:r>
            <a:r>
              <a:rPr lang="ko-KR" altLang="en-US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우리나라도 발</a:t>
            </a:r>
            <a:r>
              <a:rPr lang="ko-KR" altLang="en-US" sz="2400" ker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생</a:t>
            </a:r>
            <a:r>
              <a:rPr lang="ko-KR" altLang="en-US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가능</a:t>
            </a:r>
            <a:endParaRPr lang="ko-KR" altLang="en-US" sz="2400" ker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1776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6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중국 </a:t>
            </a:r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ASF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발생 현황</a:t>
            </a:r>
            <a:r>
              <a:rPr lang="en-US" altLang="ko-KR" sz="2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(2018.9 </a:t>
            </a:r>
            <a:r>
              <a:rPr lang="ko-KR" altLang="en-US" sz="2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기준</a:t>
            </a:r>
            <a:r>
              <a:rPr lang="en-US" altLang="ko-KR" sz="2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04933" y="2616432"/>
            <a:ext cx="89195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smtClean="0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 중국 </a:t>
            </a:r>
            <a:r>
              <a:rPr lang="en-US" altLang="ko-KR" sz="2000" smtClean="0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ASF</a:t>
            </a:r>
            <a:r>
              <a:rPr lang="ko-KR" altLang="en-US" sz="2000" smtClean="0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발생 현황</a:t>
            </a:r>
            <a:r>
              <a:rPr lang="en-US" altLang="ko-KR" smtClean="0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(2018. </a:t>
            </a:r>
            <a:r>
              <a:rPr lang="en-US" altLang="ko-KR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9</a:t>
            </a:r>
            <a:r>
              <a:rPr lang="en-US" altLang="ko-KR" smtClean="0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 11</a:t>
            </a:r>
            <a:r>
              <a:rPr lang="ko-KR" altLang="en-US" smtClean="0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일 기준</a:t>
            </a:r>
            <a:r>
              <a:rPr lang="en-US" altLang="ko-KR" smtClean="0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413825" y="2820424"/>
            <a:ext cx="176535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04933" y="2636912"/>
            <a:ext cx="89195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smtClean="0">
                <a:solidFill>
                  <a:schemeClr val="accent1">
                    <a:lumMod val="1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      </a:t>
            </a:r>
            <a:endParaRPr lang="en-US" altLang="ko-KR" sz="240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20954" y="2514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40661" y="1217232"/>
            <a:ext cx="8479815" cy="1203656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kern="0" spc="-3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우리나라와 </a:t>
            </a:r>
            <a:r>
              <a:rPr lang="ko-KR" altLang="en-US" sz="2400" kern="0" spc="-30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인적교류가</a:t>
            </a:r>
            <a:r>
              <a:rPr lang="ko-KR" altLang="en-US" sz="2400" kern="0" spc="-3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많은 중국 </a:t>
            </a:r>
            <a:r>
              <a:rPr lang="ko-KR" altLang="en-US" sz="2400" kern="0" spc="-30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요녕성</a:t>
            </a:r>
            <a:r>
              <a:rPr lang="en-US" altLang="ko-KR" sz="2400" kern="0" spc="-3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kern="0" spc="-30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하남성</a:t>
            </a:r>
            <a:r>
              <a:rPr lang="en-US" altLang="ko-KR" sz="2400" kern="0" spc="-3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kern="0" spc="-30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강소성</a:t>
            </a:r>
            <a:r>
              <a:rPr lang="en-US" altLang="ko-KR" sz="2400" kern="0" spc="-3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kern="0" spc="-3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저장성</a:t>
            </a:r>
            <a:r>
              <a:rPr lang="en-US" altLang="ko-KR" sz="2400" kern="0" spc="-3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kern="0" spc="-15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안후이성</a:t>
            </a:r>
            <a:r>
              <a:rPr lang="ko-KR" altLang="en-US" sz="2400" kern="0" spc="-15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등에서 발생</a:t>
            </a:r>
            <a:r>
              <a:rPr lang="en-US" altLang="ko-KR" sz="2400" kern="0" spc="-15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400" kern="0" spc="-15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kern="0" spc="-15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중국 전역 확산 가능성 대비</a:t>
            </a:r>
            <a:r>
              <a:rPr lang="ko-KR" altLang="en-US" sz="2400" kern="0" spc="-15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필요</a:t>
            </a:r>
            <a:endParaRPr lang="ko-KR" altLang="en-US" sz="2400" kern="0" spc="-15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067949" y="4974502"/>
            <a:ext cx="288031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ko-KR" altLang="en-US" sz="300" b="1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657" y="3119035"/>
            <a:ext cx="4141531" cy="3267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67926"/>
              </p:ext>
            </p:extLst>
          </p:nvPr>
        </p:nvGraphicFramePr>
        <p:xfrm>
          <a:off x="4799810" y="3369989"/>
          <a:ext cx="3888431" cy="2886893"/>
        </p:xfrm>
        <a:graphic>
          <a:graphicData uri="http://schemas.openxmlformats.org/drawingml/2006/table">
            <a:tbl>
              <a:tblPr/>
              <a:tblGrid>
                <a:gridCol w="720080"/>
                <a:gridCol w="878612"/>
                <a:gridCol w="417532"/>
                <a:gridCol w="360040"/>
                <a:gridCol w="1512167"/>
              </a:tblGrid>
              <a:tr h="2185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발생일자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발생지역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사육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폐사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비 고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’18.08.03.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요녕성 심양시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383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47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○ 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3km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내 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7,733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두 살처분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6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’18.08.16.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하남성 정주시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260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30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○ 도축장에서 발견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*</a:t>
                      </a:r>
                      <a:r>
                        <a:rPr lang="ko-KR" altLang="en-US" sz="7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흑룡강성 유래농장은 음성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’18.08.19.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7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강소성 롄윈강시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615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88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○ </a:t>
                      </a:r>
                      <a:r>
                        <a:rPr lang="en-US" altLang="ko-KR" sz="8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3km</a:t>
                      </a:r>
                      <a:r>
                        <a:rPr lang="ko-KR" altLang="en-US" sz="8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내 </a:t>
                      </a:r>
                      <a:r>
                        <a:rPr lang="en-US" altLang="ko-KR" sz="8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14,577</a:t>
                      </a:r>
                      <a:r>
                        <a:rPr lang="ko-KR" altLang="en-US" sz="8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두 살처분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’18.08.23.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저장성</a:t>
                      </a:r>
                      <a:r>
                        <a:rPr lang="ko-KR" altLang="en-US" sz="800" kern="0" spc="0" baseline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8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온주시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430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340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○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1,332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두 살처분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’18.08.30.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11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안후이성 무호시</a:t>
                      </a:r>
                      <a:endParaRPr lang="ko-KR" altLang="en-US" sz="800" kern="0" spc="-11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459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80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’18.09.02.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6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안후이성 선성시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725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134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○ </a:t>
                      </a:r>
                      <a:r>
                        <a:rPr lang="en-US" altLang="ko-KR" sz="8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lang="ko-KR" altLang="en-US" sz="8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개소</a:t>
                      </a:r>
                      <a:r>
                        <a:rPr lang="en-US" altLang="ko-KR" sz="7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7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사육규모 </a:t>
                      </a:r>
                      <a:r>
                        <a:rPr lang="en-US" altLang="ko-KR" sz="7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285</a:t>
                      </a:r>
                      <a:r>
                        <a:rPr lang="ko-KR" altLang="en-US" sz="7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두</a:t>
                      </a:r>
                      <a:r>
                        <a:rPr lang="en-US" altLang="ko-KR" sz="7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 440</a:t>
                      </a:r>
                      <a:r>
                        <a:rPr lang="ko-KR" altLang="en-US" sz="7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두</a:t>
                      </a:r>
                      <a:r>
                        <a:rPr lang="en-US" altLang="ko-KR" sz="700" kern="0" spc="-9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800" kern="0" spc="-9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’18.09.03.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6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안후이성 선성시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308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83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’18.09.03.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강소성 이싱시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97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9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’18.09.05.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17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흑룡강성 가목사시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87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12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’18.09.06.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17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안후이성 추저우시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886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22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’18.09.06.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17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흑룡강성 가목사시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203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10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17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안후이성 무호시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30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17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안후이성 선성시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52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15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’18.09.10.</a:t>
                      </a:r>
                    </a:p>
                  </a:txBody>
                  <a:tcPr marL="38797" marR="38797" marT="10726" marB="1072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kern="0" spc="-17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안후이성  </a:t>
                      </a:r>
                      <a:r>
                        <a:rPr lang="ko-KR" altLang="en-US" sz="800" kern="0" spc="-17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퉁링시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219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23</a:t>
                      </a: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8797" marR="38797" marT="10726" marB="107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03609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7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3) ASFV</a:t>
            </a:r>
            <a:r>
              <a:rPr lang="ko-KR" altLang="en-US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생존기간</a:t>
            </a:r>
            <a:endParaRPr lang="ko-KR" altLang="en-US" sz="20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394637"/>
              </p:ext>
            </p:extLst>
          </p:nvPr>
        </p:nvGraphicFramePr>
        <p:xfrm>
          <a:off x="446881" y="1580021"/>
          <a:ext cx="8229600" cy="4400550"/>
        </p:xfrm>
        <a:graphic>
          <a:graphicData uri="http://schemas.openxmlformats.org/drawingml/2006/table">
            <a:tbl>
              <a:tblPr/>
              <a:tblGrid>
                <a:gridCol w="2530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2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구 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ASFV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생존기간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구 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ASFV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생존기간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뼈가 있거나 없는 상태의 고기</a:t>
                      </a:r>
                    </a:p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다진 고기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150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내장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105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소금에 절인 고기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182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건조</a:t>
                      </a:r>
                      <a:r>
                        <a:rPr lang="en-US" altLang="ko-KR" sz="1400" kern="0" spc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) </a:t>
                      </a:r>
                      <a:r>
                        <a:rPr lang="ko-KR" altLang="en-US" sz="1400" kern="0" spc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피부 </a:t>
                      </a:r>
                      <a:r>
                        <a:rPr lang="en-US" altLang="ko-KR" sz="1400" kern="0" spc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/ </a:t>
                      </a:r>
                      <a:r>
                        <a:rPr lang="ko-KR" altLang="en-US" sz="1400" kern="0" spc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지방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300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조리된 고기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(70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℃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분간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0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℃ 보관 혈액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18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개월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말린 고기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300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실온에서 배설물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11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훈제 및 뼈 제거된 고기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부패된 혈액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15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냉동 고기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1,000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오염된 돼지 우리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개월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&lt;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냉장 고기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110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일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슬러리</a:t>
                      </a:r>
                      <a:r>
                        <a:rPr lang="en-US" altLang="ko-KR" sz="1400" kern="0" spc="0" baseline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(4</a:t>
                      </a:r>
                      <a:r>
                        <a:rPr lang="en-US" altLang="ko-KR" sz="1400" kern="0" spc="0" baseline="0" dirty="0" smtClean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℃, 17℃, 37℃)</a:t>
                      </a:r>
                      <a:endParaRPr lang="ko-KR" altLang="en-US" sz="1400" kern="0" spc="0" dirty="0">
                        <a:solidFill>
                          <a:srgbClr val="0070C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개월</a:t>
                      </a:r>
                      <a:r>
                        <a:rPr lang="en-US" altLang="ko-KR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,3</a:t>
                      </a:r>
                      <a:r>
                        <a:rPr lang="ko-KR" altLang="en-US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개월</a:t>
                      </a:r>
                      <a:r>
                        <a:rPr lang="en-US" altLang="ko-KR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,3</a:t>
                      </a:r>
                      <a:r>
                        <a:rPr lang="ko-KR" altLang="en-US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일</a:t>
                      </a:r>
                      <a:r>
                        <a:rPr lang="en-US" altLang="ko-KR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endParaRPr lang="ko-KR" altLang="en-US" sz="1400" kern="0" spc="0" dirty="0">
                        <a:solidFill>
                          <a:srgbClr val="0070C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돈분</a:t>
                      </a:r>
                      <a:endParaRPr lang="ko-KR" altLang="en-US" sz="1400" kern="0" spc="0" dirty="0">
                        <a:solidFill>
                          <a:srgbClr val="0070C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5-6</a:t>
                      </a:r>
                      <a:r>
                        <a:rPr lang="ko-KR" altLang="en-US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개월</a:t>
                      </a:r>
                      <a:endParaRPr lang="ko-KR" altLang="en-US" sz="1400" kern="0" spc="0" dirty="0">
                        <a:solidFill>
                          <a:srgbClr val="0070C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혈액에 오염된 토양</a:t>
                      </a:r>
                      <a:endParaRPr lang="ko-KR" altLang="en-US" sz="1400" kern="0" spc="0" dirty="0">
                        <a:solidFill>
                          <a:srgbClr val="0070C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3-4</a:t>
                      </a:r>
                      <a:r>
                        <a:rPr lang="ko-KR" altLang="en-US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개월</a:t>
                      </a:r>
                      <a:endParaRPr lang="ko-KR" altLang="en-US" sz="1400" kern="0" spc="0" dirty="0">
                        <a:solidFill>
                          <a:srgbClr val="0070C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pH</a:t>
                      </a:r>
                      <a:endParaRPr lang="ko-KR" altLang="en-US" sz="1400" kern="0" spc="0" dirty="0">
                        <a:solidFill>
                          <a:srgbClr val="0070C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70C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3.9-11.5</a:t>
                      </a:r>
                      <a:endParaRPr lang="ko-KR" altLang="en-US" sz="1400" kern="0" spc="0" dirty="0">
                        <a:solidFill>
                          <a:srgbClr val="0070C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22071" y="5994154"/>
            <a:ext cx="9143999" cy="634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r>
              <a:rPr lang="en-US" altLang="ko-KR" sz="1400" dirty="0" smtClean="0">
                <a:latin typeface="+mj-lt"/>
              </a:rPr>
              <a:t>      * </a:t>
            </a:r>
            <a:r>
              <a:rPr lang="ko-KR" altLang="en-US" sz="1400" dirty="0" smtClean="0">
                <a:latin typeface="+mj-lt"/>
              </a:rPr>
              <a:t>제시된 기</a:t>
            </a:r>
            <a:r>
              <a:rPr lang="ko-KR" altLang="en-US" sz="1400" dirty="0">
                <a:latin typeface="+mj-lt"/>
              </a:rPr>
              <a:t>간</a:t>
            </a:r>
            <a:r>
              <a:rPr lang="ko-KR" altLang="en-US" sz="1400" dirty="0" smtClean="0">
                <a:latin typeface="+mj-lt"/>
              </a:rPr>
              <a:t>은 </a:t>
            </a:r>
            <a:r>
              <a:rPr lang="ko-KR" altLang="en-US" sz="1400" dirty="0">
                <a:latin typeface="+mj-lt"/>
              </a:rPr>
              <a:t>알려진 또는 추정 최대 기간을 나타내고 환경 온도와 습도에 따라 다를 수 </a:t>
            </a:r>
            <a:r>
              <a:rPr lang="ko-KR" altLang="en-US" sz="1400" dirty="0" smtClean="0">
                <a:latin typeface="+mj-lt"/>
              </a:rPr>
              <a:t>있음</a:t>
            </a:r>
            <a:endParaRPr lang="en-US" altLang="ko-KR" sz="14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j-lt"/>
              </a:rPr>
              <a:t>      * </a:t>
            </a:r>
            <a:r>
              <a:rPr lang="en-US" altLang="ko-KR" sz="1400" dirty="0">
                <a:latin typeface="+mj-lt"/>
              </a:rPr>
              <a:t>ASF</a:t>
            </a:r>
            <a:r>
              <a:rPr lang="ko-KR" altLang="en-US" sz="1400" dirty="0">
                <a:latin typeface="+mj-lt"/>
              </a:rPr>
              <a:t> </a:t>
            </a:r>
            <a:r>
              <a:rPr lang="en-US" altLang="ko-KR" sz="1400" dirty="0">
                <a:latin typeface="+mj-lt"/>
              </a:rPr>
              <a:t>FAO Manual(</a:t>
            </a:r>
            <a:r>
              <a:rPr lang="ko-KR" altLang="en-US" sz="1400" dirty="0">
                <a:latin typeface="+mj-lt"/>
              </a:rPr>
              <a:t>축산 관련 물품별 </a:t>
            </a:r>
            <a:r>
              <a:rPr lang="en-US" altLang="ko-KR" sz="1400" dirty="0">
                <a:latin typeface="+mj-lt"/>
              </a:rPr>
              <a:t>ASFV </a:t>
            </a:r>
            <a:r>
              <a:rPr lang="ko-KR" altLang="en-US" sz="1400" dirty="0">
                <a:latin typeface="+mj-lt"/>
              </a:rPr>
              <a:t>생존능력</a:t>
            </a:r>
            <a:r>
              <a:rPr lang="en-US" altLang="ko-KR" sz="1400" dirty="0">
                <a:latin typeface="+mj-lt"/>
              </a:rPr>
              <a:t>) </a:t>
            </a:r>
            <a:r>
              <a:rPr lang="ko-KR" altLang="en-US" sz="1400" dirty="0">
                <a:latin typeface="+mj-lt"/>
              </a:rPr>
              <a:t>등 </a:t>
            </a:r>
            <a:r>
              <a:rPr lang="ko-KR" altLang="en-US" sz="1400" dirty="0" smtClean="0">
                <a:latin typeface="+mj-lt"/>
              </a:rPr>
              <a:t>참조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46881" y="1030097"/>
            <a:ext cx="8361363" cy="50482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b"/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kern="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ASFV</a:t>
            </a:r>
            <a:r>
              <a:rPr lang="ko-KR" altLang="en-US" sz="2400" kern="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환경저항성이 높아 </a:t>
            </a:r>
            <a:r>
              <a:rPr lang="ko-KR" altLang="en-US" sz="2400" kern="0" dirty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냉동육에서</a:t>
            </a:r>
            <a:r>
              <a:rPr lang="ko-KR" altLang="en-US" sz="2400" kern="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kern="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1,000</a:t>
            </a:r>
            <a:r>
              <a:rPr lang="ko-KR" altLang="en-US" sz="2400" kern="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일 생존</a:t>
            </a:r>
            <a:r>
              <a:rPr lang="ko-KR" altLang="en-US" sz="2400" kern="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가능</a:t>
            </a:r>
            <a:endParaRPr lang="ko-KR" altLang="en-US" sz="2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27846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8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4) </a:t>
            </a:r>
            <a:r>
              <a:rPr lang="ko-KR" altLang="en-US" sz="320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재입식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소요기간</a:t>
            </a:r>
            <a:endParaRPr lang="ko-KR" altLang="en-US" sz="20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81001" y="1268414"/>
            <a:ext cx="8361363" cy="50482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b"/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ASFV </a:t>
            </a:r>
            <a:r>
              <a:rPr lang="ko-KR" altLang="en-US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특성상 </a:t>
            </a:r>
            <a:r>
              <a:rPr lang="ko-KR" altLang="en-US" sz="2400" kern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재입식에</a:t>
            </a:r>
            <a:r>
              <a:rPr lang="ko-KR" altLang="en-US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2400" kern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년이상</a:t>
            </a:r>
            <a:r>
              <a:rPr lang="ko-KR" altLang="en-US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소요 예상</a:t>
            </a:r>
            <a:r>
              <a:rPr lang="en-US" altLang="ko-KR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…</a:t>
            </a:r>
            <a:r>
              <a:rPr lang="ko-KR" altLang="en-US" sz="24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예방만이 최선</a:t>
            </a:r>
            <a:endParaRPr lang="ko-KR" altLang="en-US" sz="2400" kern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2" name="내용 개체 틀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09" y="4352590"/>
            <a:ext cx="8001179" cy="2186406"/>
          </a:xfrm>
          <a:prstGeom prst="rect">
            <a:avLst/>
          </a:prstGeom>
        </p:spPr>
      </p:pic>
      <p:sp>
        <p:nvSpPr>
          <p:cNvPr id="13" name="타원 12"/>
          <p:cNvSpPr/>
          <p:nvPr/>
        </p:nvSpPr>
        <p:spPr>
          <a:xfrm>
            <a:off x="485378" y="2132857"/>
            <a:ext cx="176535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33637" y="1951926"/>
            <a:ext cx="822945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발생농장의 </a:t>
            </a:r>
            <a:r>
              <a:rPr lang="ko-KR" altLang="en-US" sz="2000" err="1" smtClean="0">
                <a:latin typeface="HY헤드라인M" pitchFamily="18" charset="-127"/>
                <a:ea typeface="HY헤드라인M" pitchFamily="18" charset="-127"/>
              </a:rPr>
              <a:t>재입식까지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소요기간은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SOP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기준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이동제한해제일로부터 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40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일 </a:t>
            </a:r>
            <a:r>
              <a:rPr lang="ko-KR" altLang="en-US" sz="2000" err="1" smtClean="0">
                <a:latin typeface="HY헤드라인M" pitchFamily="18" charset="-127"/>
                <a:ea typeface="HY헤드라인M" pitchFamily="18" charset="-127"/>
              </a:rPr>
              <a:t>경과후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60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일간 </a:t>
            </a:r>
            <a:r>
              <a:rPr lang="ko-KR" altLang="en-US" sz="2000" err="1" smtClean="0">
                <a:latin typeface="HY헤드라인M" pitchFamily="18" charset="-127"/>
                <a:ea typeface="HY헤드라인M" pitchFamily="18" charset="-127"/>
              </a:rPr>
              <a:t>입식시험후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이상 </a:t>
            </a:r>
            <a:r>
              <a:rPr lang="ko-KR" altLang="en-US" sz="2000" err="1" smtClean="0">
                <a:latin typeface="HY헤드라인M" pitchFamily="18" charset="-127"/>
                <a:ea typeface="HY헤드라인M" pitchFamily="18" charset="-127"/>
              </a:rPr>
              <a:t>없을시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),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7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개월 가량 소요되나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- </a:t>
            </a:r>
            <a:r>
              <a:rPr lang="ko-KR" altLang="en-US" sz="20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최근 </a:t>
            </a:r>
            <a:r>
              <a:rPr lang="en-US" altLang="ko-KR" sz="20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ASF </a:t>
            </a:r>
            <a:r>
              <a:rPr lang="ko-KR" altLang="en-US" sz="20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발생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한 유럽 </a:t>
            </a:r>
            <a:r>
              <a:rPr lang="ko-KR" altLang="en-US" sz="20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국가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중 </a:t>
            </a:r>
            <a:r>
              <a:rPr lang="ko-KR" altLang="en-US" sz="20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현재까지 신규입식 보고 없음</a:t>
            </a:r>
            <a:endParaRPr lang="en-US" altLang="ko-KR" sz="200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- ASFV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의 </a:t>
            </a:r>
            <a:r>
              <a:rPr lang="ko-KR" altLang="en-US" sz="20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강한 환경저항성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으로 </a:t>
            </a:r>
            <a:r>
              <a:rPr lang="ko-KR" altLang="en-US" sz="200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농장내</a:t>
            </a:r>
            <a:r>
              <a:rPr lang="ko-KR" altLang="en-US" sz="20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바이러스 제거 매우 어려움</a:t>
            </a:r>
            <a:endParaRPr lang="en-US" altLang="ko-KR" sz="200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-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따라서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재입식까지</a:t>
            </a:r>
            <a:r>
              <a:rPr lang="ko-KR" altLang="en-US" sz="2000" err="1" smtClean="0">
                <a:latin typeface="HY헤드라인M" pitchFamily="18" charset="-127"/>
                <a:ea typeface="HY헤드라인M" pitchFamily="18" charset="-127"/>
              </a:rPr>
              <a:t>는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발병 후 </a:t>
            </a:r>
            <a:r>
              <a:rPr lang="en-US" altLang="ko-KR" sz="20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1~3</a:t>
            </a:r>
            <a:r>
              <a:rPr lang="ko-KR" altLang="en-US" sz="20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년 정도 소요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될 것으로 </a:t>
            </a:r>
            <a:r>
              <a:rPr lang="ko-KR" altLang="en-US" sz="20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예상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됨</a:t>
            </a:r>
            <a:endParaRPr lang="ko-KR" altLang="en-US" sz="180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60280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9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018787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smtClean="0">
                <a:latin typeface="HY헤드라인M" pitchFamily="18" charset="-127"/>
                <a:ea typeface="HY헤드라인M" pitchFamily="18" charset="-127"/>
              </a:rPr>
              <a:t>2. ASF </a:t>
            </a:r>
            <a:r>
              <a:rPr lang="ko-KR" altLang="en-US" sz="3600" smtClean="0">
                <a:latin typeface="HY헤드라인M" pitchFamily="18" charset="-127"/>
                <a:ea typeface="HY헤드라인M" pitchFamily="18" charset="-127"/>
              </a:rPr>
              <a:t>발생 위험요소와 전파경로</a:t>
            </a:r>
            <a:endParaRPr lang="en-US" altLang="ko-KR" sz="360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92708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10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발생 위험요소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38387" y="1772816"/>
            <a:ext cx="8507288" cy="4459287"/>
            <a:chOff x="457200" y="1633538"/>
            <a:chExt cx="8229600" cy="4459287"/>
          </a:xfrm>
        </p:grpSpPr>
        <p:sp>
          <p:nvSpPr>
            <p:cNvPr id="8" name="내용 개체 틀 2"/>
            <p:cNvSpPr txBox="1">
              <a:spLocks/>
            </p:cNvSpPr>
            <p:nvPr/>
          </p:nvSpPr>
          <p:spPr>
            <a:xfrm>
              <a:off x="457200" y="1633538"/>
              <a:ext cx="8229600" cy="4459287"/>
            </a:xfrm>
            <a:prstGeom prst="rect">
              <a:avLst/>
            </a:prstGeom>
          </p:spPr>
          <p:txBody>
            <a:bodyPr/>
            <a:lstStyle>
              <a:lvl1pPr marL="342900" indent="-3429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r>
                <a:rPr lang="en-US" altLang="ko-KR" sz="20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돼지생산물</a:t>
              </a:r>
              <a:r>
                <a:rPr lang="en-US" altLang="ko-KR" sz="20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) </a:t>
              </a:r>
              <a:r>
                <a:rPr lang="ko-KR" altLang="en-US" sz="2000" err="1" smtClean="0">
                  <a:latin typeface="HY헤드라인M" pitchFamily="18" charset="-127"/>
                  <a:ea typeface="HY헤드라인M" pitchFamily="18" charset="-127"/>
                </a:rPr>
                <a:t>발생국을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 방문한 관광객 및 </a:t>
              </a:r>
              <a:r>
                <a:rPr lang="ko-KR" altLang="en-US" sz="2000" err="1" smtClean="0">
                  <a:latin typeface="HY헤드라인M" pitchFamily="18" charset="-127"/>
                  <a:ea typeface="HY헤드라인M" pitchFamily="18" charset="-127"/>
                </a:rPr>
                <a:t>발생국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 출신 거주자에 의한 돈육 및 돈육가공품 불법 반입</a:t>
              </a: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r>
                <a:rPr lang="en-US" altLang="ko-KR" sz="20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 err="1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남은음식물</a:t>
              </a:r>
              <a:r>
                <a:rPr lang="en-US" altLang="ko-KR" sz="20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) 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선박</a:t>
              </a:r>
              <a:r>
                <a:rPr lang="en-US" altLang="ko-KR" sz="200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항공기에서 유래된 오염된 </a:t>
              </a:r>
              <a:r>
                <a:rPr lang="ko-KR" altLang="en-US" sz="2000" err="1" smtClean="0">
                  <a:latin typeface="HY헤드라인M" pitchFamily="18" charset="-127"/>
                  <a:ea typeface="HY헤드라인M" pitchFamily="18" charset="-127"/>
                </a:rPr>
                <a:t>남은음식물에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 의한 전파</a:t>
              </a: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r>
                <a:rPr lang="en-US" altLang="ko-KR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야생멧돼지</a:t>
              </a:r>
              <a:r>
                <a:rPr lang="en-US" altLang="ko-KR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) 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감염된 야생멧돼지 이동으로 직간접적 접촉에 의한 전파</a:t>
              </a: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r>
                <a:rPr lang="en-US" altLang="ko-KR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매개체</a:t>
              </a:r>
              <a:r>
                <a:rPr lang="en-US" altLang="ko-KR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) </a:t>
              </a:r>
              <a:r>
                <a:rPr lang="ko-KR" altLang="en-US" sz="2000" err="1" smtClean="0">
                  <a:latin typeface="HY헤드라인M" pitchFamily="18" charset="-127"/>
                  <a:ea typeface="HY헤드라인M" pitchFamily="18" charset="-127"/>
                </a:rPr>
                <a:t>물렁진드기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 등 매개체</a:t>
              </a:r>
              <a:r>
                <a:rPr lang="en-US" altLang="ko-KR" sz="2000" smtClean="0">
                  <a:latin typeface="HY헤드라인M" pitchFamily="18" charset="-127"/>
                  <a:ea typeface="HY헤드라인M" pitchFamily="18" charset="-127"/>
                </a:rPr>
                <a:t>(vector)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를</a:t>
              </a:r>
              <a:r>
                <a:rPr lang="en-US" altLang="ko-KR" sz="200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통한 전파</a:t>
              </a: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r>
                <a:rPr lang="en-US" altLang="ko-KR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기타</a:t>
              </a:r>
              <a:r>
                <a:rPr lang="en-US" altLang="ko-KR" sz="200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en-US" altLang="ko-KR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000" err="1" smtClean="0">
                  <a:latin typeface="HY헤드라인M" pitchFamily="18" charset="-127"/>
                  <a:ea typeface="HY헤드라인M" pitchFamily="18" charset="-127"/>
                </a:rPr>
                <a:t>발생국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 방문자 등을 통한 바이러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스</a:t>
              </a:r>
              <a:r>
                <a:rPr lang="en-US" altLang="ko-KR" sz="200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유입</a:t>
              </a: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9" name="타원 8"/>
            <p:cNvSpPr/>
            <p:nvPr/>
          </p:nvSpPr>
          <p:spPr>
            <a:xfrm>
              <a:off x="518596" y="1835809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518596" y="2958353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2" name="타원 11"/>
            <p:cNvSpPr/>
            <p:nvPr/>
          </p:nvSpPr>
          <p:spPr>
            <a:xfrm>
              <a:off x="518596" y="3625503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530027" y="4297958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5" name="타원 14"/>
            <p:cNvSpPr/>
            <p:nvPr/>
          </p:nvSpPr>
          <p:spPr>
            <a:xfrm>
              <a:off x="530027" y="4967126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644133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11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전파경로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73364"/>
              </p:ext>
            </p:extLst>
          </p:nvPr>
        </p:nvGraphicFramePr>
        <p:xfrm>
          <a:off x="461419" y="1916832"/>
          <a:ext cx="8229600" cy="4639976"/>
        </p:xfrm>
        <a:graphic>
          <a:graphicData uri="http://schemas.openxmlformats.org/drawingml/2006/table">
            <a:tbl>
              <a:tblPr/>
              <a:tblGrid>
                <a:gridCol w="28101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194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51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전파경로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발생국가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</a:t>
                      </a:r>
                      <a:r>
                        <a:rPr lang="ko-KR" altLang="en-US" sz="1800" kern="0" spc="0" err="1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발생년도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)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06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공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·</a:t>
                      </a: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항만 </a:t>
                      </a:r>
                      <a:r>
                        <a:rPr lang="ko-KR" altLang="en-US" sz="1800" kern="0" spc="0" smtClean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유래</a:t>
                      </a:r>
                      <a:endParaRPr lang="en-US" altLang="ko-KR" sz="1800" kern="0" spc="0" smtClean="0">
                        <a:solidFill>
                          <a:srgbClr val="000000"/>
                        </a:solidFill>
                        <a:effectLst/>
                        <a:ea typeface="HY헤드라인M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 err="1" smtClean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돈육잔반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</a:t>
                      </a:r>
                      <a:r>
                        <a:rPr lang="ko-KR" altLang="en-US" sz="1800" kern="0" spc="0" err="1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비가열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) 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리스본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(1957), </a:t>
                      </a: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몰타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(1978), </a:t>
                      </a:r>
                      <a:r>
                        <a:rPr lang="ko-KR" altLang="en-US" sz="1800" kern="0" spc="0" err="1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조지아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(2007)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897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돈육 및 돼지생산물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 smtClean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포르투갈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(1960), </a:t>
                      </a: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스페인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(1960</a:t>
                      </a:r>
                      <a:r>
                        <a:rPr lang="en-US" altLang="ko-KR" sz="1800" kern="0" spc="0" smtClean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),</a:t>
                      </a: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 smtClean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이탈리아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(1983), </a:t>
                      </a: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벨기에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(1985)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897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감염 야생멧돼지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러시아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(2007), </a:t>
                      </a: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리투아니아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(2014</a:t>
                      </a:r>
                      <a:r>
                        <a:rPr lang="en-US" altLang="ko-KR" sz="1800" kern="0" spc="0" smtClean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),</a:t>
                      </a: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 smtClean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폴란드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(2014), </a:t>
                      </a:r>
                      <a:r>
                        <a:rPr lang="ko-KR" altLang="en-US" sz="1800" kern="0" spc="0" err="1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에스토니아</a:t>
                      </a: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(2014)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4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감염진드기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rgbClr val="000000"/>
                          </a:solidFill>
                          <a:effectLst/>
                          <a:ea typeface="HY헤드라인M"/>
                        </a:rPr>
                        <a:t>포르투갈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</a:rPr>
                        <a:t>(1999)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3" y="2521536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395537" y="1340768"/>
            <a:ext cx="8361363" cy="50482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b"/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3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현재 주요 </a:t>
            </a:r>
            <a:r>
              <a:rPr lang="ko-KR" altLang="en-US" sz="23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감염경로</a:t>
            </a:r>
            <a:r>
              <a:rPr lang="ko-KR" altLang="en-US" sz="23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는 공</a:t>
            </a:r>
            <a:r>
              <a:rPr lang="en-US" altLang="ko-KR" sz="23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3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항만 유래 </a:t>
            </a:r>
            <a:r>
              <a:rPr lang="ko-KR" altLang="en-US" sz="2300" kern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돈육잔반</a:t>
            </a:r>
            <a:r>
              <a:rPr lang="ko-KR" altLang="en-US" sz="2300" kern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과</a:t>
            </a:r>
            <a:r>
              <a:rPr lang="ko-KR" altLang="en-US" sz="2300" kern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3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야생멧돼지</a:t>
            </a:r>
            <a:endParaRPr lang="ko-KR" altLang="en-US" sz="2300" ker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09875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12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전파경로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741470"/>
              </p:ext>
            </p:extLst>
          </p:nvPr>
        </p:nvGraphicFramePr>
        <p:xfrm>
          <a:off x="646403" y="2852937"/>
          <a:ext cx="7873927" cy="3424733"/>
        </p:xfrm>
        <a:graphic>
          <a:graphicData uri="http://schemas.openxmlformats.org/drawingml/2006/table">
            <a:tbl>
              <a:tblPr/>
              <a:tblGrid>
                <a:gridCol w="40305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215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218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432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발생원인</a:t>
                      </a:r>
                      <a:endParaRPr lang="ko-KR" altLang="en-US" sz="1300" b="0" kern="0" spc="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건수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비율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2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돼지의 이동에 의한 감염</a:t>
                      </a:r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108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38.03%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2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err="1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잔반</a:t>
                      </a:r>
                      <a:r>
                        <a:rPr lang="ko-KR" altLang="en-US" sz="1300" b="0" kern="0" spc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사료</a:t>
                      </a:r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100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35.21%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32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원인 불명</a:t>
                      </a:r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65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22.89%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672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감염된 농장 주변에서 추가 감염</a:t>
                      </a:r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5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1.76%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2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ASFV</a:t>
                      </a:r>
                      <a:r>
                        <a:rPr lang="ko-KR" alt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에 감염된 야생 돼지</a:t>
                      </a:r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1.41%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32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감염된 돼지의 판매</a:t>
                      </a:r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0.35%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32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사람에 의한 직접 접촉	</a:t>
                      </a:r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0.35%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32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계</a:t>
                      </a:r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284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100%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615776" y="1100364"/>
            <a:ext cx="813268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lnSpc>
                <a:spcPct val="150000"/>
              </a:lnSpc>
              <a:tabLst>
                <a:tab pos="5397500" algn="r"/>
                <a:tab pos="5588000" algn="l"/>
                <a:tab pos="6096000" algn="l"/>
              </a:tabLst>
            </a:pPr>
            <a:r>
              <a:rPr kumimoji="1" lang="en-US" altLang="ko-KR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 2008</a:t>
            </a:r>
            <a:r>
              <a:rPr kumimoji="1" lang="ko-KR" altLang="en-US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</a:t>
            </a:r>
            <a:r>
              <a:rPr kumimoji="1" lang="en-US" altLang="ko-KR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~ 2012</a:t>
            </a:r>
            <a:r>
              <a:rPr kumimoji="1" lang="ko-KR" altLang="en-US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년</a:t>
            </a:r>
            <a:r>
              <a:rPr lang="en-US" altLang="ko-KR" sz="2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</a:t>
            </a:r>
            <a:r>
              <a:rPr lang="ko-KR" altLang="en-US" sz="20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발생한 </a:t>
            </a:r>
            <a:r>
              <a:rPr kumimoji="1" lang="en-US" altLang="ko-KR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ASF</a:t>
            </a:r>
            <a:r>
              <a:rPr kumimoji="1" lang="ko-KR" altLang="en-US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의</a:t>
            </a:r>
            <a:r>
              <a:rPr kumimoji="1" lang="en-US" altLang="ko-KR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</a:t>
            </a:r>
            <a:r>
              <a:rPr kumimoji="1" lang="ko-KR" altLang="en-US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전파요인을 분석한 결과</a:t>
            </a:r>
            <a:r>
              <a:rPr kumimoji="1" lang="en-US" altLang="ko-KR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, </a:t>
            </a:r>
          </a:p>
          <a:p>
            <a:pPr lvl="0" algn="just">
              <a:lnSpc>
                <a:spcPct val="150000"/>
              </a:lnSpc>
              <a:tabLst>
                <a:tab pos="5397500" algn="r"/>
                <a:tab pos="5588000" algn="l"/>
                <a:tab pos="6096000" algn="l"/>
              </a:tabLst>
            </a:pPr>
            <a:r>
              <a:rPr lang="en-US" altLang="ko-KR" sz="2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</a:t>
            </a:r>
            <a:r>
              <a:rPr lang="en-US" altLang="ko-KR" sz="20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- </a:t>
            </a:r>
            <a:r>
              <a:rPr kumimoji="1" lang="ko-KR" altLang="en-US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최초 발생요인은 ① </a:t>
            </a:r>
            <a:r>
              <a:rPr kumimoji="1" lang="ko-KR" altLang="en-US" sz="2000" i="0" u="none" strike="noStrike" cap="none" normalizeH="0" baseline="0" err="1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잔반사료</a:t>
            </a:r>
            <a:r>
              <a:rPr kumimoji="1" lang="en-US" altLang="ko-KR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,</a:t>
            </a:r>
            <a:r>
              <a:rPr kumimoji="1" lang="ko-KR" altLang="en-US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 ② 원인불명</a:t>
            </a:r>
            <a:r>
              <a:rPr lang="en-US" altLang="ko-KR" sz="20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</a:t>
            </a:r>
            <a:r>
              <a:rPr lang="ko-KR" altLang="en-US" sz="200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순</a:t>
            </a:r>
            <a:endParaRPr lang="en-US" altLang="ko-KR" sz="200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  <a:cs typeface="굴림" pitchFamily="50" charset="-127"/>
            </a:endParaRPr>
          </a:p>
          <a:p>
            <a:pPr lvl="0" algn="just">
              <a:lnSpc>
                <a:spcPct val="150000"/>
              </a:lnSpc>
              <a:tabLst>
                <a:tab pos="5397500" algn="r"/>
                <a:tab pos="5588000" algn="l"/>
                <a:tab pos="6096000" algn="l"/>
              </a:tabLst>
            </a:pPr>
            <a:r>
              <a:rPr kumimoji="1" lang="en-US" altLang="ko-KR" sz="200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 - </a:t>
            </a:r>
            <a:r>
              <a:rPr kumimoji="1" lang="ko-KR" altLang="en-US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확산 요인은       ① </a:t>
            </a:r>
            <a:r>
              <a:rPr kumimoji="1" lang="ko-KR" altLang="en-US" sz="200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돼지이동</a:t>
            </a:r>
            <a:r>
              <a:rPr kumimoji="1" lang="en-US" altLang="ko-KR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,  ② </a:t>
            </a:r>
            <a:r>
              <a:rPr kumimoji="1" lang="ko-KR" altLang="en-US" sz="2000" i="0" u="none" strike="noStrike" cap="none" normalizeH="0" baseline="0" err="1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감염돈</a:t>
            </a:r>
            <a:r>
              <a:rPr kumimoji="1" lang="ko-KR" altLang="en-US" sz="200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 판매 </a:t>
            </a:r>
            <a:r>
              <a:rPr kumimoji="1" lang="ko-KR" altLang="en-US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itchFamily="18" charset="-127"/>
                <a:ea typeface="HY헤드라인M" pitchFamily="18" charset="-127"/>
                <a:cs typeface="굴림" pitchFamily="50" charset="-127"/>
              </a:rPr>
              <a:t>순</a:t>
            </a:r>
            <a:endParaRPr kumimoji="1" lang="ko-KR" altLang="en-US" sz="20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  <a:cs typeface="굴림" pitchFamily="50" charset="-127"/>
            </a:endParaRP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180533" y="6309321"/>
            <a:ext cx="91439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r>
              <a:rPr lang="en-US" altLang="ko-KR" sz="1400" dirty="0" smtClean="0">
                <a:latin typeface="+mj-lt"/>
              </a:rPr>
              <a:t>      * </a:t>
            </a:r>
            <a:r>
              <a:rPr lang="ko-KR" altLang="en-US" sz="1400" dirty="0" smtClean="0">
                <a:latin typeface="+mj-lt"/>
              </a:rPr>
              <a:t>출처 </a:t>
            </a:r>
            <a:r>
              <a:rPr lang="en-US" altLang="ko-KR" sz="1400" dirty="0" smtClean="0">
                <a:latin typeface="+mj-lt"/>
              </a:rPr>
              <a:t>: </a:t>
            </a:r>
            <a:r>
              <a:rPr lang="en-US" altLang="ko-KR" sz="1400" dirty="0"/>
              <a:t>EFSA(European Food Safety Authority </a:t>
            </a:r>
            <a:r>
              <a:rPr lang="en-US" altLang="ko-KR" sz="1400" dirty="0" smtClean="0"/>
              <a:t>), </a:t>
            </a:r>
            <a:r>
              <a:rPr lang="ko-KR" altLang="en-US" sz="1400" dirty="0" smtClean="0">
                <a:latin typeface="+mj-lt"/>
              </a:rPr>
              <a:t>김현일 대표</a:t>
            </a:r>
            <a:r>
              <a:rPr lang="en-US" altLang="ko-KR" sz="1400" dirty="0" smtClean="0">
                <a:latin typeface="+mj-lt"/>
              </a:rPr>
              <a:t>(</a:t>
            </a:r>
            <a:r>
              <a:rPr lang="ko-KR" altLang="en-US" sz="1400" dirty="0" err="1" smtClean="0">
                <a:latin typeface="+mj-lt"/>
              </a:rPr>
              <a:t>옵티팜</a:t>
            </a:r>
            <a:r>
              <a:rPr lang="en-US" altLang="ko-KR" sz="1400" dirty="0" smtClean="0">
                <a:latin typeface="+mj-lt"/>
              </a:rPr>
              <a:t>) </a:t>
            </a:r>
            <a:r>
              <a:rPr lang="ko-KR" altLang="en-US" sz="1400" dirty="0" smtClean="0">
                <a:latin typeface="+mj-lt"/>
              </a:rPr>
              <a:t>발표</a:t>
            </a:r>
            <a:r>
              <a:rPr lang="ko-KR" altLang="en-US" sz="1400" dirty="0" smtClean="0"/>
              <a:t> 자료 인용</a:t>
            </a:r>
            <a:r>
              <a:rPr lang="en-US" altLang="ko-KR" sz="1400" dirty="0" smtClean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 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538735" y="1297336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33106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13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전파경로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2" name="object 2"/>
          <p:cNvSpPr/>
          <p:nvPr/>
        </p:nvSpPr>
        <p:spPr>
          <a:xfrm>
            <a:off x="584156" y="1196754"/>
            <a:ext cx="7992888" cy="49769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824238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14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018787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smtClean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600" err="1" smtClean="0">
                <a:latin typeface="HY헤드라인M" pitchFamily="18" charset="-127"/>
                <a:ea typeface="HY헤드라인M" pitchFamily="18" charset="-127"/>
              </a:rPr>
              <a:t>한돈농장에서</a:t>
            </a:r>
            <a:r>
              <a:rPr lang="ko-KR" altLang="en-US" sz="3600" smtClean="0">
                <a:latin typeface="HY헤드라인M" pitchFamily="18" charset="-127"/>
                <a:ea typeface="HY헤드라인M" pitchFamily="18" charset="-127"/>
              </a:rPr>
              <a:t> 해야 할 일</a:t>
            </a:r>
            <a:endParaRPr lang="en-US" altLang="ko-KR" sz="360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79400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15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6" y="394341"/>
            <a:ext cx="6912769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리투아니아의 </a:t>
            </a:r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ASF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발생농가 인터뷰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923929" y="1988840"/>
            <a:ext cx="48329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>
                <a:latin typeface="HY엽서M" pitchFamily="18" charset="-127"/>
                <a:ea typeface="HY엽서M" pitchFamily="18" charset="-127"/>
              </a:rPr>
              <a:t>농장주 왈 “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일부 </a:t>
            </a:r>
            <a:r>
              <a:rPr lang="ko-KR" altLang="en-US" b="1" err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모돈들이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사료를 먹지 않았던 그날 오전까지 모든 일이 잘 돌아갔죠</a:t>
            </a:r>
            <a:r>
              <a:rPr lang="en-US" altLang="ko-KR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농장을 둘러보니 대략 </a:t>
            </a:r>
            <a:r>
              <a:rPr lang="ko-KR" altLang="en-US" b="1" err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모돈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en-US" altLang="ko-KR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5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두가 죽어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있었어요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endParaRPr lang="en-US" altLang="ko-KR" smtClean="0">
              <a:latin typeface="HY엽서M" pitchFamily="18" charset="-127"/>
              <a:ea typeface="HY엽서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다른 </a:t>
            </a:r>
            <a:r>
              <a:rPr lang="ko-KR" altLang="en-US" b="1" err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모돈들은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고열</a:t>
            </a:r>
            <a:r>
              <a:rPr lang="ko-KR" altLang="en-US">
                <a:solidFill>
                  <a:schemeClr val="tx2"/>
                </a:solidFill>
                <a:latin typeface="HY엽서M" pitchFamily="18" charset="-127"/>
                <a:ea typeface="HY엽서M" pitchFamily="18" charset="-127"/>
              </a:rPr>
              <a:t>이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났어요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뭔가 잘못되고 있다고 생각했어요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다음날 최고운영책임자와 뭔가 완전히 잘못되고 있다는 결론을 내렸어요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우린 지방공무원수의사에게 이 사실을 알리고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덴마크 수의사에게 방문을 요청했습니다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덴마크 수의사는 비행기를 타고 바로 왔고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공항에서 수의사를 직접 픽업한 것이 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밤 </a:t>
            </a:r>
            <a:r>
              <a:rPr lang="en-US" altLang="ko-KR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11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시쯤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 이었어요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농장에 돌아오니 </a:t>
            </a:r>
            <a:r>
              <a:rPr lang="ko-KR" altLang="en-US" b="1" err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모돈이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약 </a:t>
            </a:r>
            <a:r>
              <a:rPr lang="en-US" altLang="ko-KR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40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두 가량 죽어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있었어요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시간이 순식간에 지나갔어요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.”</a:t>
            </a:r>
            <a:endParaRPr lang="ko-KR" altLang="en-US">
              <a:latin typeface="HY엽서M" pitchFamily="18" charset="-127"/>
              <a:ea typeface="HY엽서M" pitchFamily="18" charset="-127"/>
            </a:endParaRPr>
          </a:p>
        </p:txBody>
      </p:sp>
      <p:pic>
        <p:nvPicPr>
          <p:cNvPr id="13" name="Picture 2" descr="ê´ë ¨ ì´ë¯¸ì§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09" y="4116674"/>
            <a:ext cx="3240360" cy="215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1\Desktop\11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09" y="2099406"/>
            <a:ext cx="3240360" cy="185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395537" y="1177702"/>
            <a:ext cx="8361363" cy="69048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리투아니아에서 </a:t>
            </a:r>
            <a:r>
              <a:rPr lang="ko-KR" altLang="en-US" sz="2400" kern="0" err="1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양돈장을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운영하던 덴마크인의 </a:t>
            </a:r>
            <a:r>
              <a:rPr lang="en-US" altLang="ko-KR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ASF 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경험담</a:t>
            </a:r>
            <a:endParaRPr lang="ko-KR" altLang="en-US" sz="2400" ker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336993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16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7548" y="3371508"/>
            <a:ext cx="84249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>
                <a:latin typeface="HY엽서M" pitchFamily="18" charset="-127"/>
                <a:ea typeface="HY엽서M" pitchFamily="18" charset="-127"/>
              </a:rPr>
              <a:t>농장주는 당시 농장에서 일어나는 </a:t>
            </a:r>
            <a:r>
              <a:rPr lang="ko-KR" altLang="en-US" smtClean="0">
                <a:latin typeface="HY엽서M" pitchFamily="18" charset="-127"/>
                <a:ea typeface="HY엽서M" pitchFamily="18" charset="-127"/>
              </a:rPr>
              <a:t>일을</a:t>
            </a:r>
            <a:r>
              <a:rPr lang="en-US" altLang="ko-KR" smtClean="0">
                <a:latin typeface="HY엽서M" pitchFamily="18" charset="-127"/>
                <a:ea typeface="HY엽서M" pitchFamily="18" charset="-127"/>
              </a:rPr>
              <a:t> “</a:t>
            </a:r>
            <a:r>
              <a:rPr lang="ko-KR" altLang="en-US" smtClean="0">
                <a:latin typeface="HY엽서M" pitchFamily="18" charset="-127"/>
                <a:ea typeface="HY엽서M" pitchFamily="18" charset="-127"/>
              </a:rPr>
              <a:t>내가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본 최악의 </a:t>
            </a:r>
            <a:r>
              <a:rPr lang="ko-KR" altLang="en-US" smtClean="0">
                <a:latin typeface="HY엽서M" pitchFamily="18" charset="-127"/>
                <a:ea typeface="HY엽서M" pitchFamily="18" charset="-127"/>
              </a:rPr>
              <a:t>상황</a:t>
            </a:r>
            <a:r>
              <a:rPr lang="en-US" altLang="ko-KR" smtClean="0">
                <a:latin typeface="HY엽서M" pitchFamily="18" charset="-127"/>
                <a:ea typeface="HY엽서M" pitchFamily="18" charset="-127"/>
              </a:rPr>
              <a:t>”</a:t>
            </a:r>
            <a:r>
              <a:rPr lang="ko-KR" altLang="en-US" smtClean="0">
                <a:latin typeface="HY엽서M" pitchFamily="18" charset="-127"/>
                <a:ea typeface="HY엽서M" pitchFamily="18" charset="-127"/>
              </a:rPr>
              <a:t>이라고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설명했다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바이러스가 그에게 깊은 인상을 남겼다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</a:t>
            </a:r>
            <a:endParaRPr lang="ko-KR" altLang="en-US"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>
                <a:latin typeface="HY엽서M" pitchFamily="18" charset="-127"/>
                <a:ea typeface="HY엽서M" pitchFamily="18" charset="-127"/>
              </a:rPr>
              <a:t>“난 이런 걸 예전에 전혀 보지 못했어요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그 상황에선 누구라도 알리는 것 말곤 딱히 할 수 있는 게 없어요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정상이었던 </a:t>
            </a:r>
            <a:r>
              <a:rPr lang="ko-KR" altLang="en-US" b="1" err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모돈들의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호흡이 거칠어지더니 고통스러워하며 죽어 나갔어요</a:t>
            </a:r>
            <a:r>
              <a:rPr lang="en-US" altLang="ko-KR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우린 틀림없이 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‘돼지열병’ 이라고 확신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했어요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 err="1">
                <a:latin typeface="HY엽서M" pitchFamily="18" charset="-127"/>
                <a:ea typeface="HY엽서M" pitchFamily="18" charset="-127"/>
              </a:rPr>
              <a:t>모돈들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 장기에서 출혈이 일어나고 있었겠죠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출혈이 심장에서 일어나면 바로 죽었을 거고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다른 장기에 일어나면 천천히 죽었겠죠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.”</a:t>
            </a:r>
            <a:endParaRPr lang="ko-KR" altLang="en-US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76090" y="5013176"/>
            <a:ext cx="82091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>
                <a:latin typeface="HY엽서M" pitchFamily="18" charset="-127"/>
                <a:ea typeface="HY엽서M" pitchFamily="18" charset="-127"/>
              </a:rPr>
              <a:t>“다시 생각해보면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폐사의 </a:t>
            </a:r>
            <a:r>
              <a:rPr lang="ko-KR" altLang="en-US" err="1">
                <a:latin typeface="HY엽서M" pitchFamily="18" charset="-127"/>
                <a:ea typeface="HY엽서M" pitchFamily="18" charset="-127"/>
              </a:rPr>
              <a:t>원인체가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 곳곳에 퍼져있었죠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그럼에도 불구하고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그 당시 그 누구도 이게 ‘아프리카돼지열병’이라고 정말 생각하지 못했어요</a:t>
            </a:r>
            <a:r>
              <a:rPr lang="en-US" altLang="ko-KR" b="1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과거 리투아니아 공무원 수의사들이 우리농장이 얼마나 차단방역이 잘 운영되는지를 우수사례로 사용했었죠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 </a:t>
            </a:r>
            <a:r>
              <a:rPr lang="ko-KR" altLang="en-US">
                <a:latin typeface="HY엽서M" pitchFamily="18" charset="-127"/>
                <a:ea typeface="HY엽서M" pitchFamily="18" charset="-127"/>
              </a:rPr>
              <a:t>그래서 아프리카돼지열병은 절대 농장 안으로 들어올 수 없다고 확신했어요</a:t>
            </a:r>
            <a:r>
              <a:rPr lang="en-US" altLang="ko-KR">
                <a:latin typeface="HY엽서M" pitchFamily="18" charset="-127"/>
                <a:ea typeface="HY엽서M" pitchFamily="18" charset="-127"/>
              </a:rPr>
              <a:t>.”</a:t>
            </a:r>
            <a:endParaRPr lang="ko-KR" altLang="en-US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6" y="394341"/>
            <a:ext cx="6912769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리투아니아의 </a:t>
            </a:r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ASF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발생농가 인터뷰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0" name="Picture 2" descr="C:\Users\user1\Desktop\11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04" y="1335216"/>
            <a:ext cx="8020261" cy="187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540573" y="6171356"/>
            <a:ext cx="91439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r>
              <a:rPr lang="en-US" altLang="ko-KR" sz="1400" smtClean="0">
                <a:latin typeface="+mj-lt"/>
              </a:rPr>
              <a:t>* </a:t>
            </a:r>
            <a:r>
              <a:rPr lang="ko-KR" altLang="en-US" sz="1400" smtClean="0">
                <a:latin typeface="+mj-lt"/>
              </a:rPr>
              <a:t>자료제공 </a:t>
            </a:r>
            <a:r>
              <a:rPr lang="en-US" altLang="ko-KR" sz="1400" smtClean="0">
                <a:latin typeface="+mj-lt"/>
              </a:rPr>
              <a:t>: </a:t>
            </a:r>
            <a:r>
              <a:rPr lang="ko-KR" altLang="en-US" sz="1400" smtClean="0">
                <a:latin typeface="+mj-lt"/>
              </a:rPr>
              <a:t>이승윤 수의사</a:t>
            </a:r>
            <a:r>
              <a:rPr lang="en-US" altLang="ko-KR" sz="1400" smtClean="0">
                <a:latin typeface="+mj-lt"/>
              </a:rPr>
              <a:t>(</a:t>
            </a:r>
            <a:r>
              <a:rPr lang="ko-KR" altLang="en-US" sz="1400" err="1" smtClean="0">
                <a:latin typeface="+mj-lt"/>
              </a:rPr>
              <a:t>한별팜텍</a:t>
            </a:r>
            <a:r>
              <a:rPr lang="en-US" altLang="ko-KR" sz="1400" smtClean="0">
                <a:latin typeface="+mj-lt"/>
              </a:rPr>
              <a:t>)</a:t>
            </a:r>
            <a:endParaRPr lang="ko-KR" altLang="en-US" sz="1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95881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17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고열</a:t>
            </a:r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폐사 </a:t>
            </a:r>
            <a:r>
              <a:rPr lang="ko-KR" altLang="en-US" sz="320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증가시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즉각 신고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1925933"/>
            <a:ext cx="9144000" cy="2554545"/>
            <a:chOff x="0" y="1849730"/>
            <a:chExt cx="9144000" cy="2554545"/>
          </a:xfrm>
        </p:grpSpPr>
        <p:sp>
          <p:nvSpPr>
            <p:cNvPr id="26" name="직사각형 25"/>
            <p:cNvSpPr/>
            <p:nvPr/>
          </p:nvSpPr>
          <p:spPr>
            <a:xfrm>
              <a:off x="0" y="1849730"/>
              <a:ext cx="9144000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     원인불명의 고열</a:t>
              </a:r>
              <a:r>
                <a:rPr lang="en-US" altLang="ko-KR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폐사 </a:t>
              </a:r>
              <a:r>
                <a:rPr lang="ko-KR" altLang="en-US" sz="2400" err="1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증가시</a:t>
              </a:r>
              <a:r>
                <a:rPr lang="ko-KR" altLang="en-US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즉각 신고합시다</a:t>
              </a:r>
              <a:r>
                <a:rPr lang="en-US" altLang="ko-KR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!</a:t>
              </a:r>
            </a:p>
            <a:p>
              <a:pPr algn="ctr"/>
              <a:r>
                <a:rPr lang="en-US" altLang="ko-KR" sz="240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lang="ko-KR" altLang="en-US" sz="2400" err="1" smtClean="0">
                  <a:latin typeface="HY견고딕" pitchFamily="18" charset="-127"/>
                  <a:ea typeface="HY견고딕" pitchFamily="18" charset="-127"/>
                </a:rPr>
                <a:t>의심축</a:t>
              </a:r>
              <a:r>
                <a:rPr lang="ko-KR" altLang="en-US" sz="2400" smtClean="0">
                  <a:latin typeface="HY견고딕" pitchFamily="18" charset="-127"/>
                  <a:ea typeface="HY견고딕" pitchFamily="18" charset="-127"/>
                </a:rPr>
                <a:t> 신고전화</a:t>
              </a:r>
              <a:r>
                <a:rPr lang="en-US" altLang="ko-KR" sz="2400" smtClean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2400" smtClean="0">
                  <a:latin typeface="HY견고딕" pitchFamily="18" charset="-127"/>
                  <a:ea typeface="HY견고딕" pitchFamily="18" charset="-127"/>
                </a:rPr>
                <a:t>검역본부</a:t>
              </a:r>
              <a:r>
                <a:rPr lang="en-US" altLang="ko-KR" sz="2400" smtClean="0">
                  <a:latin typeface="HY견고딕" pitchFamily="18" charset="-127"/>
                  <a:ea typeface="HY견고딕" pitchFamily="18" charset="-127"/>
                </a:rPr>
                <a:t>)</a:t>
              </a:r>
              <a:r>
                <a:rPr lang="ko-KR" altLang="en-US" sz="240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2400" smtClean="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1588-9060/4060</a:t>
              </a:r>
              <a:r>
                <a:rPr lang="en-US" altLang="ko-KR" sz="2400" smtClean="0">
                  <a:latin typeface="HY견고딕" pitchFamily="18" charset="-127"/>
                  <a:ea typeface="HY견고딕" pitchFamily="18" charset="-127"/>
                </a:rPr>
                <a:t> -</a:t>
              </a:r>
              <a:endParaRPr lang="ko-KR" altLang="en-US" sz="2400">
                <a:latin typeface="HY견고딕" pitchFamily="18" charset="-127"/>
                <a:ea typeface="HY견고딕" pitchFamily="18" charset="-127"/>
              </a:endParaRPr>
            </a:p>
            <a:p>
              <a:endParaRPr lang="en-US" altLang="ko-KR" sz="28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     농장주와 근로자 모두 </a:t>
              </a:r>
              <a:r>
                <a:rPr lang="en-US" altLang="ko-KR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ASF </a:t>
              </a:r>
              <a:r>
                <a:rPr lang="ko-KR" altLang="en-US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주요증상을 숙지하고</a:t>
              </a:r>
              <a:r>
                <a:rPr lang="en-US" altLang="ko-KR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,</a:t>
              </a:r>
            </a:p>
            <a:p>
              <a:r>
                <a:rPr lang="en-US" altLang="ko-KR" sz="240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    </a:t>
              </a:r>
              <a:r>
                <a:rPr lang="ko-KR" altLang="en-US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주기적인 임상점검을 실시합시다</a:t>
              </a:r>
              <a:r>
                <a:rPr lang="en-US" altLang="ko-KR" sz="24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!</a:t>
              </a:r>
            </a:p>
          </p:txBody>
        </p:sp>
        <p:sp>
          <p:nvSpPr>
            <p:cNvPr id="27" name="타원 26"/>
            <p:cNvSpPr/>
            <p:nvPr/>
          </p:nvSpPr>
          <p:spPr>
            <a:xfrm>
              <a:off x="429068" y="2227197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429068" y="3614399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pic>
        <p:nvPicPr>
          <p:cNvPr id="29" name="Picture 10" descr="http://www.cfsph.iastate.edu/DiseaseInfo/ImageDB/ASF/ASF_003.jpg">
            <a:extLst>
              <a:ext uri="{FF2B5EF4-FFF2-40B4-BE49-F238E27FC236}">
                <a16:creationId xmlns="" xmlns:a16="http://schemas.microsoft.com/office/drawing/2014/main" id="{3C915D91-39B8-4F17-861C-6EAA798E5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2"/>
          <a:stretch/>
        </p:blipFill>
        <p:spPr bwMode="auto">
          <a:xfrm>
            <a:off x="739538" y="4590654"/>
            <a:ext cx="2452095" cy="165314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그림 29">
            <a:extLst>
              <a:ext uri="{FF2B5EF4-FFF2-40B4-BE49-F238E27FC236}">
                <a16:creationId xmlns="" xmlns:a16="http://schemas.microsoft.com/office/drawing/2014/main" id="{8AD45197-04A1-4B9F-B179-8EABE7521C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137" y="4598667"/>
            <a:ext cx="2452095" cy="1653148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="" xmlns:a16="http://schemas.microsoft.com/office/drawing/2014/main" id="{FECB1322-31E8-4D24-B53E-71EE1DA3F0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425" y="4598668"/>
            <a:ext cx="2452095" cy="1645136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395537" y="1177702"/>
            <a:ext cx="8361363" cy="69048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농장의 가장 중요한 역할은</a:t>
            </a:r>
            <a:r>
              <a:rPr lang="en-US" altLang="ko-KR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조기발견</a:t>
            </a:r>
            <a:r>
              <a:rPr lang="ko-KR" altLang="en-US" sz="2400" ker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과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신속신고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입니다</a:t>
            </a:r>
            <a:r>
              <a:rPr lang="en-US" altLang="ko-KR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400" ker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1782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18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조기발견 위한 주요 증상 숙지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23531" y="3607859"/>
            <a:ext cx="10404324" cy="2215991"/>
            <a:chOff x="641276" y="1031239"/>
            <a:chExt cx="10404324" cy="2215991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2C66138E-74D7-41B5-A2E9-AC04A9508CAA}"/>
                </a:ext>
              </a:extLst>
            </p:cNvPr>
            <p:cNvSpPr txBox="1"/>
            <p:nvPr/>
          </p:nvSpPr>
          <p:spPr>
            <a:xfrm>
              <a:off x="641276" y="1031239"/>
              <a:ext cx="1040432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8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&lt;</a:t>
              </a:r>
              <a:r>
                <a:rPr lang="ko-KR" altLang="en-US" sz="28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심급성형</a:t>
              </a:r>
              <a:r>
                <a:rPr lang="en-US" altLang="ko-KR" sz="28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&gt; </a:t>
              </a:r>
              <a:endParaRPr lang="en-US" altLang="ko-KR" sz="280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342900" indent="-342900">
                <a:lnSpc>
                  <a:spcPct val="200000"/>
                </a:lnSpc>
                <a:buFontTx/>
                <a:buChar char="-"/>
              </a:pPr>
              <a:r>
                <a:rPr lang="ko-KR" altLang="en-US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별다른 임상증상 없이 </a:t>
              </a:r>
              <a:r>
                <a:rPr lang="en-US" altLang="ko-KR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1-4</a:t>
              </a:r>
              <a:r>
                <a:rPr lang="ko-KR" altLang="en-US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일내 급사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할 수 있음</a:t>
              </a:r>
              <a:endParaRPr lang="en-US" altLang="ko-KR" sz="2400">
                <a:latin typeface="HY헤드라인M" pitchFamily="18" charset="-127"/>
                <a:ea typeface="HY헤드라인M" pitchFamily="18" charset="-127"/>
              </a:endParaRPr>
            </a:p>
            <a:p>
              <a:pPr marL="342900" indent="-342900">
                <a:lnSpc>
                  <a:spcPct val="200000"/>
                </a:lnSpc>
                <a:buFontTx/>
                <a:buChar char="-"/>
              </a:pP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원인불명의 폐사 급증 시 일단 의심신고</a:t>
              </a:r>
              <a:endParaRPr lang="en-US" altLang="ko-KR" sz="240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5" name="타원 14"/>
            <p:cNvSpPr/>
            <p:nvPr/>
          </p:nvSpPr>
          <p:spPr>
            <a:xfrm>
              <a:off x="729800" y="2042634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8" name="모서리가 둥근 직사각형 17"/>
          <p:cNvSpPr/>
          <p:nvPr/>
        </p:nvSpPr>
        <p:spPr>
          <a:xfrm>
            <a:off x="395537" y="1628800"/>
            <a:ext cx="8361363" cy="151216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감염된 바이러스의 병원성에 따라 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임상증상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 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다양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하고</a:t>
            </a:r>
            <a:r>
              <a:rPr lang="en-US" altLang="ko-KR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400" kern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대개 심급성형 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또는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kern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급성형</a:t>
            </a:r>
            <a:r>
              <a:rPr lang="ko-KR" altLang="en-US" sz="2400" kern="0" err="1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으로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나타나고 있습니다</a:t>
            </a:r>
            <a:r>
              <a:rPr lang="en-US" altLang="ko-KR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400" ker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429071" y="5376499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79436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19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조기발견 위한 주요 증상 숙지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23531" y="1105759"/>
            <a:ext cx="10404324" cy="4385816"/>
            <a:chOff x="323528" y="1120139"/>
            <a:chExt cx="10404324" cy="4385816"/>
          </a:xfrm>
        </p:grpSpPr>
        <p:grpSp>
          <p:nvGrpSpPr>
            <p:cNvPr id="2" name="그룹 1"/>
            <p:cNvGrpSpPr/>
            <p:nvPr/>
          </p:nvGrpSpPr>
          <p:grpSpPr>
            <a:xfrm>
              <a:off x="323528" y="1120139"/>
              <a:ext cx="10404324" cy="4385816"/>
              <a:chOff x="641276" y="1031239"/>
              <a:chExt cx="10404324" cy="4385816"/>
            </a:xfrm>
          </p:grpSpPr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2C66138E-74D7-41B5-A2E9-AC04A9508CAA}"/>
                  </a:ext>
                </a:extLst>
              </p:cNvPr>
              <p:cNvSpPr txBox="1"/>
              <p:nvPr/>
            </p:nvSpPr>
            <p:spPr>
              <a:xfrm>
                <a:off x="641276" y="1031239"/>
                <a:ext cx="10404324" cy="43858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800" dirty="0" smtClean="0">
                    <a:solidFill>
                      <a:srgbClr val="0070C0"/>
                    </a:solidFill>
                    <a:latin typeface="HY헤드라인M" pitchFamily="18" charset="-127"/>
                    <a:ea typeface="HY헤드라인M" pitchFamily="18" charset="-127"/>
                  </a:rPr>
                  <a:t>&lt;</a:t>
                </a:r>
                <a:r>
                  <a:rPr lang="ko-KR" altLang="en-US" sz="2800" dirty="0" err="1" smtClean="0">
                    <a:solidFill>
                      <a:srgbClr val="0070C0"/>
                    </a:solidFill>
                    <a:latin typeface="HY헤드라인M" pitchFamily="18" charset="-127"/>
                    <a:ea typeface="HY헤드라인M" pitchFamily="18" charset="-127"/>
                  </a:rPr>
                  <a:t>급성형</a:t>
                </a:r>
                <a:r>
                  <a:rPr lang="en-US" altLang="ko-KR" sz="2800" dirty="0" smtClean="0">
                    <a:solidFill>
                      <a:srgbClr val="0070C0"/>
                    </a:solidFill>
                    <a:latin typeface="HY헤드라인M" pitchFamily="18" charset="-127"/>
                    <a:ea typeface="HY헤드라인M" pitchFamily="18" charset="-127"/>
                  </a:rPr>
                  <a:t>&gt; </a:t>
                </a:r>
                <a:endParaRPr lang="en-US" altLang="ko-KR" sz="280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marL="342900" indent="-342900">
                  <a:lnSpc>
                    <a:spcPct val="200000"/>
                  </a:lnSpc>
                  <a:buFontTx/>
                  <a:buChar char="-"/>
                </a:pP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(</a:t>
                </a:r>
                <a:r>
                  <a:rPr lang="ko-KR" altLang="en-US" sz="2400" dirty="0" smtClean="0">
                    <a:latin typeface="HY헤드라인M" pitchFamily="18" charset="-127"/>
                    <a:ea typeface="HY헤드라인M" pitchFamily="18" charset="-127"/>
                  </a:rPr>
                  <a:t>주요증상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) </a:t>
                </a:r>
                <a:r>
                  <a:rPr lang="ko-KR" altLang="en-US" sz="2400" dirty="0" smtClean="0">
                    <a:latin typeface="HY헤드라인M" pitchFamily="18" charset="-127"/>
                    <a:ea typeface="HY헤드라인M" pitchFamily="18" charset="-127"/>
                  </a:rPr>
                  <a:t>고열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400" dirty="0" smtClean="0">
                    <a:latin typeface="HY헤드라인M" pitchFamily="18" charset="-127"/>
                    <a:ea typeface="HY헤드라인M" pitchFamily="18" charset="-127"/>
                  </a:rPr>
                  <a:t>활력감소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400" dirty="0" err="1" smtClean="0">
                    <a:latin typeface="HY헤드라인M" pitchFamily="18" charset="-127"/>
                    <a:ea typeface="HY헤드라인M" pitchFamily="18" charset="-127"/>
                  </a:rPr>
                  <a:t>홍반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400" dirty="0" err="1" smtClean="0">
                    <a:latin typeface="HY헤드라인M" pitchFamily="18" charset="-127"/>
                    <a:ea typeface="HY헤드라인M" pitchFamily="18" charset="-127"/>
                  </a:rPr>
                  <a:t>청색증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400" dirty="0" err="1" smtClean="0">
                    <a:latin typeface="HY헤드라인M" pitchFamily="18" charset="-127"/>
                    <a:ea typeface="HY헤드라인M" pitchFamily="18" charset="-127"/>
                  </a:rPr>
                  <a:t>혈변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400" dirty="0" smtClean="0">
                    <a:latin typeface="HY헤드라인M" pitchFamily="18" charset="-127"/>
                    <a:ea typeface="HY헤드라인M" pitchFamily="18" charset="-127"/>
                  </a:rPr>
                  <a:t>유산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400" dirty="0" smtClean="0">
                    <a:latin typeface="HY헤드라인M" pitchFamily="18" charset="-127"/>
                    <a:ea typeface="HY헤드라인M" pitchFamily="18" charset="-127"/>
                  </a:rPr>
                  <a:t>폐사</a:t>
                </a:r>
                <a:endParaRPr lang="en-US" altLang="ko-KR" sz="240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ko-KR" sz="2400" dirty="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(</a:t>
                </a:r>
                <a:r>
                  <a:rPr lang="ko-KR" altLang="en-US" sz="2400" dirty="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고열</a:t>
                </a:r>
                <a:r>
                  <a:rPr lang="en-US" altLang="ko-KR" sz="2400" dirty="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) 41℃</a:t>
                </a:r>
                <a:r>
                  <a:rPr lang="ko-KR" altLang="en-US" sz="2400" dirty="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이상 </a:t>
                </a:r>
                <a:r>
                  <a:rPr lang="ko-KR" altLang="en-US" sz="2400" dirty="0" smtClean="0">
                    <a:latin typeface="HY헤드라인M" pitchFamily="18" charset="-127"/>
                    <a:ea typeface="HY헤드라인M" pitchFamily="18" charset="-127"/>
                  </a:rPr>
                  <a:t>고열 발생 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400" dirty="0" smtClean="0">
                    <a:latin typeface="HY헤드라인M" pitchFamily="18" charset="-127"/>
                    <a:ea typeface="HY헤드라인M" pitchFamily="18" charset="-127"/>
                  </a:rPr>
                  <a:t>호흡수 증가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   * </a:t>
                </a:r>
                <a:r>
                  <a:rPr lang="ko-KR" altLang="en-US" sz="2000" dirty="0" err="1" smtClean="0">
                    <a:latin typeface="HY헤드라인M" pitchFamily="18" charset="-127"/>
                    <a:ea typeface="HY헤드라인M" pitchFamily="18" charset="-127"/>
                  </a:rPr>
                  <a:t>자돈은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 고열증상이 빨리 나타남 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(</a:t>
                </a:r>
                <a:r>
                  <a:rPr lang="ko-KR" altLang="en-US" sz="2000" dirty="0" err="1" smtClean="0">
                    <a:latin typeface="HY헤드라인M" pitchFamily="18" charset="-127"/>
                    <a:ea typeface="HY헤드라인M" pitchFamily="18" charset="-127"/>
                  </a:rPr>
                  <a:t>감염후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2~3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일경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00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2400" dirty="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   </a:t>
                </a:r>
                <a:r>
                  <a:rPr lang="en-US" altLang="ko-KR" sz="2400" dirty="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(</a:t>
                </a:r>
                <a:r>
                  <a:rPr lang="ko-KR" altLang="en-US" sz="2400" dirty="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활력감소</a:t>
                </a:r>
                <a:r>
                  <a:rPr lang="en-US" altLang="ko-KR" sz="2400" dirty="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400" dirty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  </a:t>
                </a:r>
                <a:r>
                  <a:rPr lang="ko-KR" altLang="en-US" sz="2400" dirty="0" smtClean="0">
                    <a:latin typeface="HY헤드라인M" pitchFamily="18" charset="-127"/>
                    <a:ea typeface="HY헤드라인M" pitchFamily="18" charset="-127"/>
                  </a:rPr>
                  <a:t>운동성이 떨어지고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400" dirty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  </a:t>
                </a:r>
                <a:r>
                  <a:rPr lang="ko-KR" altLang="en-US" sz="2400" dirty="0" smtClean="0">
                    <a:latin typeface="HY헤드라인M" pitchFamily="18" charset="-127"/>
                    <a:ea typeface="HY헤드라인M" pitchFamily="18" charset="-127"/>
                  </a:rPr>
                  <a:t>돼지들이</a:t>
                </a:r>
                <a:r>
                  <a:rPr lang="en-US" altLang="ko-KR" sz="240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400" dirty="0">
                    <a:latin typeface="HY헤드라인M" pitchFamily="18" charset="-127"/>
                    <a:ea typeface="HY헤드라인M" pitchFamily="18" charset="-127"/>
                  </a:rPr>
                  <a:t>포개어 </a:t>
                </a:r>
                <a:r>
                  <a:rPr lang="ko-KR" altLang="en-US" sz="2400" dirty="0" smtClean="0">
                    <a:latin typeface="HY헤드라인M" pitchFamily="18" charset="-127"/>
                    <a:ea typeface="HY헤드라인M" pitchFamily="18" charset="-127"/>
                  </a:rPr>
                  <a:t>누워있음</a:t>
                </a:r>
                <a:endParaRPr lang="en-US" altLang="ko-KR" sz="24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5" name="타원 14"/>
              <p:cNvSpPr/>
              <p:nvPr/>
            </p:nvSpPr>
            <p:spPr>
              <a:xfrm>
                <a:off x="729800" y="2042634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sp>
          <p:nvSpPr>
            <p:cNvPr id="16" name="타원 15"/>
            <p:cNvSpPr/>
            <p:nvPr/>
          </p:nvSpPr>
          <p:spPr>
            <a:xfrm>
              <a:off x="420936" y="2723365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429068" y="3952834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FECB1322-31E8-4D24-B53E-71EE1DA3F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645" y="3625977"/>
            <a:ext cx="3588175" cy="259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95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20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조기발견 위한 주요 증상 숙지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29071" y="1424968"/>
            <a:ext cx="10623652" cy="4524315"/>
            <a:chOff x="429068" y="1124744"/>
            <a:chExt cx="10623652" cy="4524315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2C66138E-74D7-41B5-A2E9-AC04A9508CAA}"/>
                </a:ext>
              </a:extLst>
            </p:cNvPr>
            <p:cNvSpPr txBox="1"/>
            <p:nvPr/>
          </p:nvSpPr>
          <p:spPr>
            <a:xfrm>
              <a:off x="648396" y="1124744"/>
              <a:ext cx="10404324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피부의 </a:t>
              </a:r>
              <a:r>
                <a:rPr lang="ko-KR" altLang="en-US" sz="2400" err="1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홍반</a:t>
              </a:r>
              <a:r>
                <a:rPr lang="en-US" altLang="ko-KR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400" err="1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청색증</a:t>
              </a:r>
              <a:r>
                <a:rPr lang="en-US" altLang="ko-KR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귀</a:t>
              </a:r>
              <a:r>
                <a:rPr lang="en-US" altLang="ko-KR" sz="240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두부</a:t>
              </a:r>
              <a:r>
                <a:rPr lang="en-US" altLang="ko-KR" sz="240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복부</a:t>
              </a:r>
              <a:r>
                <a:rPr lang="en-US" altLang="ko-KR" sz="240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둔부</a:t>
              </a:r>
              <a:r>
                <a:rPr lang="en-US" altLang="ko-KR" sz="240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다리 부위</a:t>
              </a:r>
              <a:endParaRPr lang="en-US" altLang="ko-KR" sz="240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4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40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4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40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4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40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400" err="1" smtClean="0">
                  <a:latin typeface="HY헤드라인M" pitchFamily="18" charset="-127"/>
                  <a:ea typeface="HY헤드라인M" pitchFamily="18" charset="-127"/>
                </a:rPr>
                <a:t>혈변</a:t>
              </a:r>
              <a:r>
                <a:rPr lang="en-US" altLang="ko-KR" sz="240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 폐사 </a:t>
              </a:r>
              <a:r>
                <a:rPr lang="ko-KR" altLang="en-US" sz="2400">
                  <a:latin typeface="HY헤드라인M" pitchFamily="18" charset="-127"/>
                  <a:ea typeface="HY헤드라인M" pitchFamily="18" charset="-127"/>
                </a:rPr>
                <a:t>전 단계에서 주로 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보임</a:t>
              </a:r>
              <a:endParaRPr lang="en-US" altLang="ko-KR" sz="240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40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폐사</a:t>
              </a:r>
              <a:r>
                <a:rPr lang="en-US" altLang="ko-KR" sz="240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400" err="1" smtClean="0">
                  <a:latin typeface="HY헤드라인M" pitchFamily="18" charset="-127"/>
                  <a:ea typeface="HY헤드라인M" pitchFamily="18" charset="-127"/>
                </a:rPr>
                <a:t>감염후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400" smtClean="0">
                  <a:latin typeface="HY헤드라인M" pitchFamily="18" charset="-127"/>
                  <a:ea typeface="HY헤드라인M" pitchFamily="18" charset="-127"/>
                </a:rPr>
                <a:t>6~10</a:t>
              </a:r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일경 폐사</a:t>
              </a:r>
              <a:r>
                <a:rPr lang="en-US" altLang="ko-KR" sz="240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en-US" altLang="ko-KR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“</a:t>
              </a:r>
              <a:r>
                <a:rPr lang="ko-KR" altLang="en-US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고열 </a:t>
              </a:r>
              <a:r>
                <a:rPr lang="ko-KR" altLang="en-US" sz="240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발생 후 폐사 </a:t>
              </a:r>
              <a:r>
                <a:rPr lang="ko-KR" altLang="en-US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증가</a:t>
              </a:r>
              <a:r>
                <a:rPr lang="en-US" altLang="ko-KR" sz="24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”</a:t>
              </a:r>
              <a:endParaRPr lang="en-US" sz="24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21" name="그룹 20"/>
            <p:cNvGrpSpPr/>
            <p:nvPr/>
          </p:nvGrpSpPr>
          <p:grpSpPr>
            <a:xfrm>
              <a:off x="429068" y="1381919"/>
              <a:ext cx="182492" cy="3978911"/>
              <a:chOff x="429068" y="4400013"/>
              <a:chExt cx="182492" cy="3978911"/>
            </a:xfrm>
          </p:grpSpPr>
          <p:sp>
            <p:nvSpPr>
              <p:cNvPr id="22" name="타원 21"/>
              <p:cNvSpPr/>
              <p:nvPr/>
            </p:nvSpPr>
            <p:spPr>
              <a:xfrm>
                <a:off x="429068" y="4400013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429068" y="7671652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24" name="타원 23"/>
              <p:cNvSpPr/>
              <p:nvPr/>
            </p:nvSpPr>
            <p:spPr>
              <a:xfrm>
                <a:off x="429068" y="8194758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grpSp>
          <p:nvGrpSpPr>
            <p:cNvPr id="27" name="그룹 26"/>
            <p:cNvGrpSpPr/>
            <p:nvPr/>
          </p:nvGrpSpPr>
          <p:grpSpPr>
            <a:xfrm>
              <a:off x="755576" y="1844824"/>
              <a:ext cx="7437859" cy="2454895"/>
              <a:chOff x="648396" y="1484784"/>
              <a:chExt cx="8348066" cy="2731297"/>
            </a:xfrm>
          </p:grpSpPr>
          <p:pic>
            <p:nvPicPr>
              <p:cNvPr id="28" name="Picture 10" descr="http://www.cfsph.iastate.edu/DiseaseInfo/ImageDB/ASF/ASF_003.jpg">
                <a:extLst>
                  <a:ext uri="{FF2B5EF4-FFF2-40B4-BE49-F238E27FC236}">
                    <a16:creationId xmlns="" xmlns:a16="http://schemas.microsoft.com/office/drawing/2014/main" id="{3C915D91-39B8-4F17-861C-6EAA798E55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572"/>
              <a:stretch/>
            </p:blipFill>
            <p:spPr bwMode="auto">
              <a:xfrm>
                <a:off x="648396" y="1484784"/>
                <a:ext cx="4051300" cy="2731297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그림 28">
                <a:extLst>
                  <a:ext uri="{FF2B5EF4-FFF2-40B4-BE49-F238E27FC236}">
                    <a16:creationId xmlns="" xmlns:a16="http://schemas.microsoft.com/office/drawing/2014/main" id="{8AD45197-04A1-4B9F-B179-8EABE7521C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5162" y="1484784"/>
                <a:ext cx="4051300" cy="273129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7985466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21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조기발견 위한 주요 증상</a:t>
            </a:r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&lt;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요약</a:t>
            </a:r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&gt;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16" name="그룹 5"/>
          <p:cNvGrpSpPr>
            <a:grpSpLocks/>
          </p:cNvGrpSpPr>
          <p:nvPr/>
        </p:nvGrpSpPr>
        <p:grpSpPr bwMode="auto">
          <a:xfrm>
            <a:off x="467172" y="1039007"/>
            <a:ext cx="8569325" cy="5779750"/>
            <a:chOff x="539552" y="536434"/>
            <a:chExt cx="8424936" cy="5845798"/>
          </a:xfrm>
        </p:grpSpPr>
        <p:pic>
          <p:nvPicPr>
            <p:cNvPr id="17" name="_x207153400" descr="DRW000024d834c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808" y="536434"/>
              <a:ext cx="8045830" cy="4484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39552" y="5028753"/>
              <a:ext cx="8424936" cy="13534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342900" indent="-342900" latinLnBrk="0">
                <a:buFontTx/>
                <a:buAutoNum type="arabicPeriod"/>
                <a:defRPr/>
              </a:pP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돼지들이 한데 겹쳐있음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출처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:EURL INIA-CISA)  2.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 귀에 </a:t>
              </a:r>
              <a:r>
                <a:rPr lang="ko-KR" altLang="en-US" err="1">
                  <a:latin typeface="HY헤드라인M" pitchFamily="18" charset="-127"/>
                  <a:ea typeface="HY헤드라인M" pitchFamily="18" charset="-127"/>
                </a:rPr>
                <a:t>점상출혈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사진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: Linda Mur.), </a:t>
              </a:r>
            </a:p>
            <a:p>
              <a:pPr latinLnBrk="0">
                <a:defRPr/>
              </a:pP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3.  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사지말단부 및 복부의 </a:t>
              </a:r>
              <a:r>
                <a:rPr lang="ko-KR" altLang="en-US" err="1">
                  <a:latin typeface="HY헤드라인M" pitchFamily="18" charset="-127"/>
                  <a:ea typeface="HY헤드라인M" pitchFamily="18" charset="-127"/>
                </a:rPr>
                <a:t>발적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 및 충혈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                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4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. </a:t>
              </a:r>
              <a:r>
                <a:rPr lang="ko-KR" altLang="en-US" smtClean="0">
                  <a:latin typeface="HY헤드라인M" pitchFamily="18" charset="-127"/>
                  <a:ea typeface="HY헤드라인M" pitchFamily="18" charset="-127"/>
                </a:rPr>
                <a:t>비강의 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출혈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출처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러시아 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VNIIVVIM)            5.  </a:t>
              </a:r>
              <a:r>
                <a:rPr lang="ko-KR" altLang="en-US" err="1">
                  <a:latin typeface="HY헤드라인M" pitchFamily="18" charset="-127"/>
                  <a:ea typeface="HY헤드라인M" pitchFamily="18" charset="-127"/>
                </a:rPr>
                <a:t>혈액성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err="1">
                  <a:latin typeface="HY헤드라인M" pitchFamily="18" charset="-127"/>
                  <a:ea typeface="HY헤드라인M" pitchFamily="18" charset="-127"/>
                </a:rPr>
                <a:t>점액성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 거품이 있는 비루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*                   6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. </a:t>
              </a:r>
              <a:r>
                <a:rPr lang="ko-KR" altLang="en-US">
                  <a:latin typeface="HY헤드라인M" pitchFamily="18" charset="-127"/>
                  <a:ea typeface="HY헤드라인M" pitchFamily="18" charset="-127"/>
                </a:rPr>
                <a:t>피부 충∙출혈 및 괴사소견</a:t>
              </a: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*</a:t>
              </a:r>
            </a:p>
            <a:p>
              <a:pPr latinLnBrk="0">
                <a:lnSpc>
                  <a:spcPct val="30000"/>
                </a:lnSpc>
                <a:defRPr/>
              </a:pPr>
              <a:endParaRPr lang="en-US" altLang="ko-KR">
                <a:solidFill>
                  <a:schemeClr val="accent3">
                    <a:lumMod val="50000"/>
                  </a:schemeClr>
                </a:solidFill>
              </a:endParaRPr>
            </a:p>
            <a:p>
              <a:pPr latinLnBrk="0">
                <a:lnSpc>
                  <a:spcPct val="0"/>
                </a:lnSpc>
                <a:defRPr/>
              </a:pPr>
              <a:endParaRPr lang="en-US" altLang="ko-KR">
                <a:solidFill>
                  <a:schemeClr val="accent3">
                    <a:lumMod val="50000"/>
                  </a:schemeClr>
                </a:solidFill>
              </a:endParaRPr>
            </a:p>
            <a:p>
              <a:pPr latinLnBrk="0">
                <a:defRPr/>
              </a:pPr>
              <a:r>
                <a:rPr lang="en-US" altLang="ko-KR" sz="1300">
                  <a:latin typeface="HY헤드라인M" pitchFamily="18" charset="-127"/>
                  <a:ea typeface="HY헤드라인M" pitchFamily="18" charset="-127"/>
                </a:rPr>
                <a:t>*  </a:t>
              </a:r>
              <a:r>
                <a:rPr lang="ko-KR" altLang="en-US" sz="1300" spc="-50">
                  <a:latin typeface="HY헤드라인M" pitchFamily="18" charset="-127"/>
                  <a:ea typeface="HY헤드라인M" pitchFamily="18" charset="-127"/>
                </a:rPr>
                <a:t>출처</a:t>
              </a:r>
              <a:r>
                <a:rPr lang="en-US" altLang="ko-KR" sz="1300" spc="-5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en-US" altLang="ko-KR" sz="1300" spc="-50">
                  <a:latin typeface="HY헤드라인M" pitchFamily="18" charset="-127"/>
                  <a:ea typeface="HY헤드라인M" pitchFamily="18" charset="-127"/>
                  <a:hlinkClick r:id="rId5"/>
                </a:rPr>
                <a:t>www.cfsph.iastate.edu</a:t>
              </a:r>
              <a:r>
                <a:rPr lang="en-US" altLang="ko-KR" sz="1300" spc="-50">
                  <a:latin typeface="HY헤드라인M" pitchFamily="18" charset="-127"/>
                  <a:ea typeface="HY헤드라인M" pitchFamily="18" charset="-127"/>
                </a:rPr>
                <a:t>, Center for Food Security and Public Health, Iowa  State University,   CVM</a:t>
              </a:r>
              <a:r>
                <a:rPr lang="en-US" altLang="ko-KR" sz="1400" spc="-50">
                  <a:solidFill>
                    <a:schemeClr val="accent3">
                      <a:lumMod val="50000"/>
                    </a:schemeClr>
                  </a:solidFill>
                </a:rPr>
                <a:t>.                                      </a:t>
              </a:r>
            </a:p>
            <a:p>
              <a:pPr latinLnBrk="0">
                <a:defRPr/>
              </a:pPr>
              <a:r>
                <a:rPr lang="en-US" altLang="ko-KR" sz="1400" spc="-50">
                  <a:solidFill>
                    <a:schemeClr val="accent3">
                      <a:lumMod val="50000"/>
                    </a:schemeClr>
                  </a:solidFill>
                </a:rPr>
                <a:t>     </a:t>
              </a:r>
              <a:endParaRPr lang="ko-KR" altLang="en-US" sz="1400" spc="-5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644123" y="589699"/>
              <a:ext cx="287178" cy="306677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1347" y="573835"/>
              <a:ext cx="216945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>
              <a:off x="3314455" y="613592"/>
              <a:ext cx="288739" cy="306677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303492" y="583333"/>
              <a:ext cx="216945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타원 30"/>
            <p:cNvSpPr/>
            <p:nvPr/>
          </p:nvSpPr>
          <p:spPr>
            <a:xfrm>
              <a:off x="6077325" y="578073"/>
              <a:ext cx="288739" cy="30828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66362" y="560528"/>
              <a:ext cx="216945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6102260" y="2867872"/>
              <a:ext cx="288739" cy="30828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080334" y="2850327"/>
              <a:ext cx="216945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3358420" y="2864467"/>
              <a:ext cx="287178" cy="30828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347457" y="2845315"/>
              <a:ext cx="215383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644123" y="2822758"/>
              <a:ext cx="287178" cy="30828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22197" y="2793935"/>
              <a:ext cx="215383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7851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22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3) </a:t>
            </a:r>
            <a:r>
              <a:rPr lang="ko-KR" altLang="en-US" sz="320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남은음식물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급여 시 열처리 필수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-46036" y="1116997"/>
            <a:ext cx="11098757" cy="6273080"/>
            <a:chOff x="-46037" y="1188368"/>
            <a:chExt cx="11098757" cy="6273080"/>
          </a:xfrm>
        </p:grpSpPr>
        <p:grpSp>
          <p:nvGrpSpPr>
            <p:cNvPr id="8" name="그룹 7"/>
            <p:cNvGrpSpPr/>
            <p:nvPr/>
          </p:nvGrpSpPr>
          <p:grpSpPr>
            <a:xfrm>
              <a:off x="-46037" y="1368202"/>
              <a:ext cx="11098757" cy="6093246"/>
              <a:chOff x="-46037" y="1368202"/>
              <a:chExt cx="11098757" cy="6093246"/>
            </a:xfrm>
          </p:grpSpPr>
          <p:grpSp>
            <p:nvGrpSpPr>
              <p:cNvPr id="7" name="그룹 6"/>
              <p:cNvGrpSpPr/>
              <p:nvPr/>
            </p:nvGrpSpPr>
            <p:grpSpPr>
              <a:xfrm>
                <a:off x="-46037" y="2983299"/>
                <a:ext cx="11098757" cy="4478149"/>
                <a:chOff x="-46037" y="1287810"/>
                <a:chExt cx="11098757" cy="4478149"/>
              </a:xfrm>
            </p:grpSpPr>
            <p:grpSp>
              <p:nvGrpSpPr>
                <p:cNvPr id="6" name="그룹 5"/>
                <p:cNvGrpSpPr/>
                <p:nvPr/>
              </p:nvGrpSpPr>
              <p:grpSpPr>
                <a:xfrm>
                  <a:off x="429068" y="1287810"/>
                  <a:ext cx="10623652" cy="4478149"/>
                  <a:chOff x="429068" y="1287810"/>
                  <a:chExt cx="10623652" cy="4478149"/>
                </a:xfrm>
              </p:grpSpPr>
              <p:grpSp>
                <p:nvGrpSpPr>
                  <p:cNvPr id="5" name="그룹 4"/>
                  <p:cNvGrpSpPr/>
                  <p:nvPr/>
                </p:nvGrpSpPr>
                <p:grpSpPr>
                  <a:xfrm>
                    <a:off x="429068" y="1287810"/>
                    <a:ext cx="10623652" cy="4478149"/>
                    <a:chOff x="429068" y="1127830"/>
                    <a:chExt cx="10623652" cy="4478149"/>
                  </a:xfrm>
                </p:grpSpPr>
                <p:sp>
                  <p:nvSpPr>
                    <p:cNvPr id="20" name="TextBox 19">
                      <a:extLst>
                        <a:ext uri="{FF2B5EF4-FFF2-40B4-BE49-F238E27FC236}">
                          <a16:creationId xmlns="" xmlns:a16="http://schemas.microsoft.com/office/drawing/2014/main" id="{2C66138E-74D7-41B5-A2E9-AC04A9508C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8396" y="1127830"/>
                      <a:ext cx="10404324" cy="44781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2000" smtClean="0">
                          <a:latin typeface="HY헤드라인M" pitchFamily="18" charset="-127"/>
                          <a:ea typeface="HY헤드라인M" pitchFamily="18" charset="-127"/>
                        </a:rPr>
                        <a:t>영국 등 유럽에서는 </a:t>
                      </a:r>
                      <a:r>
                        <a:rPr lang="en-US" altLang="ko-KR" sz="2000" smtClean="0">
                          <a:latin typeface="HY헤드라인M" pitchFamily="18" charset="-127"/>
                          <a:ea typeface="HY헤드라인M" pitchFamily="18" charset="-127"/>
                        </a:rPr>
                        <a:t>ASF</a:t>
                      </a:r>
                      <a:r>
                        <a:rPr lang="ko-KR" altLang="en-US" sz="2000" smtClean="0">
                          <a:latin typeface="HY헤드라인M" pitchFamily="18" charset="-127"/>
                          <a:ea typeface="HY헤드라인M" pitchFamily="18" charset="-127"/>
                        </a:rPr>
                        <a:t>의</a:t>
                      </a:r>
                      <a:r>
                        <a:rPr lang="en-US" altLang="ko-KR" sz="200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2000" smtClean="0">
                          <a:latin typeface="HY헤드라인M" pitchFamily="18" charset="-127"/>
                          <a:ea typeface="HY헤드라인M" pitchFamily="18" charset="-127"/>
                        </a:rPr>
                        <a:t>확산 관련 돼지의 </a:t>
                      </a:r>
                      <a:r>
                        <a:rPr lang="ko-KR" altLang="en-US" sz="2000" err="1" smtClean="0">
                          <a:latin typeface="HY헤드라인M" pitchFamily="18" charset="-127"/>
                          <a:ea typeface="HY헤드라인M" pitchFamily="18" charset="-127"/>
                        </a:rPr>
                        <a:t>잔반급여</a:t>
                      </a:r>
                      <a:r>
                        <a:rPr lang="en-US" altLang="ko-KR" sz="200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2000" smtClean="0">
                          <a:latin typeface="HY헤드라인M" pitchFamily="18" charset="-127"/>
                          <a:ea typeface="HY헤드라인M" pitchFamily="18" charset="-127"/>
                        </a:rPr>
                        <a:t>위험성 경고</a:t>
                      </a:r>
                      <a:endParaRPr lang="en-US" altLang="ko-KR" sz="200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200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200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200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200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200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200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200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200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000">
                        <a:latin typeface="HY헤드라인M" pitchFamily="18" charset="-127"/>
                        <a:ea typeface="HY헤드라인M" pitchFamily="18" charset="-127"/>
                      </a:endParaRPr>
                    </a:p>
                  </p:txBody>
                </p:sp>
                <p:sp>
                  <p:nvSpPr>
                    <p:cNvPr id="22" name="타원 21"/>
                    <p:cNvSpPr/>
                    <p:nvPr/>
                  </p:nvSpPr>
                  <p:spPr>
                    <a:xfrm>
                      <a:off x="429068" y="1305719"/>
                      <a:ext cx="182492" cy="184166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 prst="relaxedInset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endParaRPr lang="ko-KR" altLang="en-US" sz="2000" b="1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p:txBody>
                </p:sp>
              </p:grpSp>
              <p:pic>
                <p:nvPicPr>
                  <p:cNvPr id="44033" name="_x206000184" descr="EMB000003383510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63688" y="1933485"/>
                    <a:ext cx="5375159" cy="257718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4" name="직사각형 3"/>
                <p:cNvSpPr/>
                <p:nvPr/>
              </p:nvSpPr>
              <p:spPr>
                <a:xfrm>
                  <a:off x="-46037" y="4535448"/>
                  <a:ext cx="9144000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latinLnBrk="0"/>
                  <a:r>
                    <a:rPr lang="ko-KR" altLang="en-US" b="1" smtClean="0">
                      <a:latin typeface="+mj-lt"/>
                    </a:rPr>
                    <a:t>사진</a:t>
                  </a:r>
                  <a:r>
                    <a:rPr lang="en-US" altLang="ko-KR" b="1" smtClean="0">
                      <a:latin typeface="+mj-lt"/>
                    </a:rPr>
                    <a:t>. </a:t>
                  </a:r>
                  <a:r>
                    <a:rPr lang="ko-KR" altLang="en-US" b="1" smtClean="0">
                      <a:latin typeface="+mj-lt"/>
                    </a:rPr>
                    <a:t>영국의 </a:t>
                  </a:r>
                  <a:r>
                    <a:rPr lang="en-US" altLang="ko-KR" b="1">
                      <a:latin typeface="+mj-lt"/>
                    </a:rPr>
                    <a:t>ASF </a:t>
                  </a:r>
                  <a:r>
                    <a:rPr lang="ko-KR" altLang="en-US" b="1">
                      <a:latin typeface="+mj-lt"/>
                    </a:rPr>
                    <a:t>캠페인 </a:t>
                  </a:r>
                  <a:r>
                    <a:rPr lang="ko-KR" altLang="en-US" b="1" smtClean="0">
                      <a:latin typeface="+mj-lt"/>
                    </a:rPr>
                    <a:t>자료 </a:t>
                  </a:r>
                  <a:r>
                    <a:rPr lang="en-US" altLang="ko-KR" b="1" smtClean="0">
                      <a:latin typeface="+mj-lt"/>
                    </a:rPr>
                    <a:t>“</a:t>
                  </a:r>
                  <a:r>
                    <a:rPr lang="ko-KR" altLang="en-US" b="1" smtClean="0">
                      <a:latin typeface="+mj-lt"/>
                    </a:rPr>
                    <a:t>돼지 </a:t>
                  </a:r>
                  <a:r>
                    <a:rPr lang="ko-KR" altLang="en-US" b="1" err="1" smtClean="0">
                      <a:latin typeface="+mj-lt"/>
                    </a:rPr>
                    <a:t>잔반급여</a:t>
                  </a:r>
                  <a:r>
                    <a:rPr lang="ko-KR" altLang="en-US" b="1" smtClean="0">
                      <a:latin typeface="+mj-lt"/>
                    </a:rPr>
                    <a:t> 위험성 경고</a:t>
                  </a:r>
                  <a:r>
                    <a:rPr lang="en-US" altLang="ko-KR" b="1" smtClean="0">
                      <a:latin typeface="+mj-lt"/>
                    </a:rPr>
                    <a:t>”</a:t>
                  </a:r>
                  <a:endParaRPr lang="ko-KR" altLang="en-US" b="1">
                    <a:latin typeface="+mj-lt"/>
                  </a:endParaRPr>
                </a:p>
              </p:txBody>
            </p:sp>
          </p:grpSp>
          <p:sp>
            <p:nvSpPr>
              <p:cNvPr id="33" name="타원 32"/>
              <p:cNvSpPr/>
              <p:nvPr/>
            </p:nvSpPr>
            <p:spPr>
              <a:xfrm>
                <a:off x="429068" y="1368202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34" name="타원 33"/>
              <p:cNvSpPr/>
              <p:nvPr/>
            </p:nvSpPr>
            <p:spPr>
              <a:xfrm>
                <a:off x="429068" y="2205726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2C66138E-74D7-41B5-A2E9-AC04A9508CAA}"/>
                </a:ext>
              </a:extLst>
            </p:cNvPr>
            <p:cNvSpPr txBox="1"/>
            <p:nvPr/>
          </p:nvSpPr>
          <p:spPr>
            <a:xfrm>
              <a:off x="648396" y="1188368"/>
              <a:ext cx="10404324" cy="5539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우리나라 </a:t>
              </a:r>
              <a:r>
                <a:rPr lang="ko-KR" altLang="en-US" sz="2000" err="1" smtClean="0">
                  <a:latin typeface="HY헤드라인M" pitchFamily="18" charset="-127"/>
                  <a:ea typeface="HY헤드라인M" pitchFamily="18" charset="-127"/>
                </a:rPr>
                <a:t>잔반급여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 돼지농가는 </a:t>
              </a:r>
              <a:r>
                <a:rPr lang="en-US" altLang="ko-KR" sz="2000" smtClean="0">
                  <a:latin typeface="HY헤드라인M" pitchFamily="18" charset="-127"/>
                  <a:ea typeface="HY헤드라인M" pitchFamily="18" charset="-127"/>
                </a:rPr>
                <a:t>384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호</a:t>
              </a:r>
              <a:r>
                <a:rPr lang="en-US" altLang="ko-KR" sz="2000" smtClean="0">
                  <a:latin typeface="HY헤드라인M" pitchFamily="18" charset="-127"/>
                  <a:ea typeface="HY헤드라인M" pitchFamily="18" charset="-127"/>
                </a:rPr>
                <a:t>(93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천두</a:t>
              </a:r>
              <a:r>
                <a:rPr lang="en-US" altLang="ko-KR" sz="2000" smtClean="0">
                  <a:latin typeface="HY헤드라인M" pitchFamily="18" charset="-127"/>
                  <a:ea typeface="HY헤드라인M" pitchFamily="18" charset="-127"/>
                </a:rPr>
                <a:t>), </a:t>
              </a:r>
              <a:r>
                <a:rPr lang="ko-KR" altLang="en-US" sz="2000" err="1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미가열</a:t>
              </a:r>
              <a:r>
                <a:rPr lang="ko-KR" altLang="en-US" sz="20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급여농가 </a:t>
              </a:r>
              <a:r>
                <a:rPr lang="en-US" altLang="ko-KR" sz="20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96</a:t>
              </a:r>
              <a:r>
                <a:rPr lang="ko-KR" altLang="en-US" sz="20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호</a:t>
              </a:r>
              <a:endParaRPr lang="en-US" altLang="ko-KR" sz="20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(2018.4~5</a:t>
              </a:r>
              <a:r>
                <a:rPr lang="ko-KR" altLang="en-US" smtClean="0">
                  <a:latin typeface="HY헤드라인M" pitchFamily="18" charset="-127"/>
                  <a:ea typeface="HY헤드라인M" pitchFamily="18" charset="-127"/>
                </a:rPr>
                <a:t>월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err="1" smtClean="0">
                  <a:latin typeface="HY헤드라인M" pitchFamily="18" charset="-127"/>
                  <a:ea typeface="HY헤드라인M" pitchFamily="18" charset="-127"/>
                </a:rPr>
                <a:t>농식품부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-</a:t>
              </a:r>
              <a:r>
                <a:rPr lang="ko-KR" altLang="en-US" smtClean="0">
                  <a:latin typeface="HY헤드라인M" pitchFamily="18" charset="-127"/>
                  <a:ea typeface="HY헤드라인M" pitchFamily="18" charset="-127"/>
                </a:rPr>
                <a:t>가축위생방역지원본부 조사 결과</a:t>
              </a:r>
              <a:r>
                <a:rPr lang="en-US" altLang="ko-KR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en-US" altLang="ko-KR" sz="10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err="1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남은음식물</a:t>
              </a:r>
              <a:r>
                <a:rPr lang="ko-KR" altLang="en-US" sz="2000" err="1">
                  <a:latin typeface="HY헤드라인M" pitchFamily="18" charset="-127"/>
                  <a:ea typeface="HY헤드라인M" pitchFamily="18" charset="-127"/>
                </a:rPr>
                <a:t>을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 사료로 사용하는 돼지농장에서는 사료관리법령 기준에</a:t>
              </a:r>
              <a:endParaRPr lang="en-US" altLang="ko-KR" sz="20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따라 </a:t>
              </a:r>
              <a:r>
                <a:rPr lang="en-US" altLang="ko-KR" sz="200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80℃(</a:t>
              </a:r>
              <a:r>
                <a:rPr lang="ko-KR" altLang="en-US" sz="2000" err="1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심부온도</a:t>
              </a:r>
              <a:r>
                <a:rPr lang="ko-KR" altLang="en-US" sz="200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기준</a:t>
              </a:r>
              <a:r>
                <a:rPr lang="en-US" altLang="ko-KR" sz="200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200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에서 </a:t>
              </a:r>
              <a:r>
                <a:rPr lang="en-US" altLang="ko-KR" sz="200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30</a:t>
              </a:r>
              <a:r>
                <a:rPr lang="ko-KR" altLang="en-US" sz="200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분 이상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 반드시 </a:t>
              </a:r>
              <a:r>
                <a:rPr lang="ko-KR" altLang="en-US" sz="2000" err="1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가열처리</a:t>
              </a:r>
              <a:r>
                <a:rPr lang="ko-KR" altLang="en-US" sz="2000" err="1" smtClean="0">
                  <a:latin typeface="HY헤드라인M" pitchFamily="18" charset="-127"/>
                  <a:ea typeface="HY헤드라인M" pitchFamily="18" charset="-127"/>
                </a:rPr>
                <a:t>후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 급여</a:t>
              </a:r>
              <a:endParaRPr lang="en-US" altLang="ko-KR" sz="20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372764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23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해외 방문 시 방역 준수 사항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780744"/>
              </p:ext>
            </p:extLst>
          </p:nvPr>
        </p:nvGraphicFramePr>
        <p:xfrm>
          <a:off x="590335" y="3356992"/>
          <a:ext cx="7959144" cy="2016093"/>
        </p:xfrm>
        <a:graphic>
          <a:graphicData uri="http://schemas.openxmlformats.org/drawingml/2006/table">
            <a:tbl>
              <a:tblPr/>
              <a:tblGrid>
                <a:gridCol w="26530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530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530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5977">
                <a:tc>
                  <a:txBody>
                    <a:bodyPr/>
                    <a:lstStyle/>
                    <a:p>
                      <a:pPr marL="411480" marR="0" indent="-30607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9410" algn="l"/>
                        </a:tabLs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아프리카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(8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개국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11480" marR="0" indent="-30607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9410" algn="l"/>
                        </a:tabLs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유럽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(10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개국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11480" marR="0" indent="-30607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9410" algn="l"/>
                        </a:tabLs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아시아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(1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개국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9623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남아프리카공화국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잠비아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부룬디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케냐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말리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코트디부아르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카보베르데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나이지리아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러시아</a:t>
                      </a:r>
                      <a:r>
                        <a:rPr lang="en-US" altLang="ko-KR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우크라이나</a:t>
                      </a:r>
                      <a:r>
                        <a:rPr lang="en-US" altLang="ko-KR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몰도바</a:t>
                      </a:r>
                      <a:r>
                        <a:rPr lang="en-US" altLang="ko-KR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루마니아</a:t>
                      </a:r>
                      <a:r>
                        <a:rPr lang="en-US" altLang="ko-KR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폴란드</a:t>
                      </a:r>
                      <a:r>
                        <a:rPr lang="en-US" altLang="ko-KR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헝가리</a:t>
                      </a:r>
                      <a:r>
                        <a:rPr lang="en-US" altLang="ko-KR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체코</a:t>
                      </a:r>
                      <a:r>
                        <a:rPr lang="en-US" altLang="ko-KR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라트비아</a:t>
                      </a:r>
                      <a:r>
                        <a:rPr lang="en-US" altLang="ko-KR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err="1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에스토니아</a:t>
                      </a:r>
                      <a:r>
                        <a:rPr lang="en-US" altLang="ko-KR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sz="1400" kern="0" spc="0" baseline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리투아니아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4771" marR="64771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중국</a:t>
                      </a:r>
                    </a:p>
                  </a:txBody>
                  <a:tcPr marL="64771" marR="64771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-23812" y="2840638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(ASF </a:t>
            </a:r>
            <a:r>
              <a:rPr lang="ko-KR" altLang="en-US" err="1" smtClean="0">
                <a:latin typeface="HY헤드라인M" pitchFamily="18" charset="-127"/>
                <a:ea typeface="HY헤드라인M" pitchFamily="18" charset="-127"/>
              </a:rPr>
              <a:t>발생국</a:t>
            </a:r>
            <a:r>
              <a:rPr lang="en-US" altLang="ko-KR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'16.1.1.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이후 아프리카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유럽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아시아 지역 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19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개국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(OIE 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기준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415160" y="1209453"/>
            <a:ext cx="10656613" cy="5077802"/>
            <a:chOff x="415157" y="1184052"/>
            <a:chExt cx="10656613" cy="5077802"/>
          </a:xfrm>
        </p:grpSpPr>
        <p:grpSp>
          <p:nvGrpSpPr>
            <p:cNvPr id="12" name="그룹 11"/>
            <p:cNvGrpSpPr/>
            <p:nvPr/>
          </p:nvGrpSpPr>
          <p:grpSpPr>
            <a:xfrm>
              <a:off x="429068" y="1184052"/>
              <a:ext cx="10642702" cy="5077802"/>
              <a:chOff x="429068" y="1367175"/>
              <a:chExt cx="10642702" cy="5077802"/>
            </a:xfrm>
          </p:grpSpPr>
          <p:grpSp>
            <p:nvGrpSpPr>
              <p:cNvPr id="5" name="그룹 4"/>
              <p:cNvGrpSpPr/>
              <p:nvPr/>
            </p:nvGrpSpPr>
            <p:grpSpPr>
              <a:xfrm>
                <a:off x="429068" y="1367175"/>
                <a:ext cx="10623652" cy="2677656"/>
                <a:chOff x="429068" y="1175544"/>
                <a:chExt cx="10623652" cy="2677656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="" xmlns:a16="http://schemas.microsoft.com/office/drawing/2014/main" id="{2C66138E-74D7-41B5-A2E9-AC04A9508CAA}"/>
                    </a:ext>
                  </a:extLst>
                </p:cNvPr>
                <p:cNvSpPr txBox="1"/>
                <p:nvPr/>
              </p:nvSpPr>
              <p:spPr>
                <a:xfrm>
                  <a:off x="648396" y="1175544"/>
                  <a:ext cx="10404324" cy="26776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ko-KR" altLang="en-US" sz="2000" dirty="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중국 등 </a:t>
                  </a:r>
                  <a:r>
                    <a:rPr lang="en-US" altLang="ko-KR" sz="2000" dirty="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ASF </a:t>
                  </a:r>
                  <a:r>
                    <a:rPr lang="ko-KR" altLang="en-US" sz="2000" dirty="0" err="1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발생국</a:t>
                  </a:r>
                  <a:r>
                    <a:rPr lang="ko-KR" altLang="en-US" sz="2000" dirty="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 방문 금지</a:t>
                  </a:r>
                  <a:endParaRPr lang="en-US" altLang="ko-KR" sz="2000" dirty="0" smtClean="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 marL="342900" indent="-342900">
                    <a:lnSpc>
                      <a:spcPct val="150000"/>
                    </a:lnSpc>
                    <a:buFontTx/>
                    <a:buChar char="-"/>
                  </a:pPr>
                  <a:r>
                    <a:rPr lang="ko-KR" altLang="en-US" sz="1800" dirty="0" smtClean="0">
                      <a:latin typeface="HY헤드라인M" pitchFamily="18" charset="-127"/>
                      <a:ea typeface="HY헤드라인M" pitchFamily="18" charset="-127"/>
                    </a:rPr>
                    <a:t>부득이 방문한 경우</a:t>
                  </a:r>
                  <a:r>
                    <a:rPr lang="en-US" altLang="ko-KR" sz="1800" dirty="0" smtClean="0">
                      <a:latin typeface="HY헤드라인M" pitchFamily="18" charset="-127"/>
                      <a:ea typeface="HY헤드라인M" pitchFamily="18" charset="-127"/>
                    </a:rPr>
                    <a:t>,</a:t>
                  </a:r>
                  <a:r>
                    <a:rPr lang="ko-KR" altLang="en-US" sz="1800" dirty="0" smtClean="0">
                      <a:latin typeface="HY헤드라인M" pitchFamily="18" charset="-127"/>
                      <a:ea typeface="HY헤드라인M" pitchFamily="18" charset="-127"/>
                    </a:rPr>
                    <a:t> 축산농장</a:t>
                  </a:r>
                  <a:r>
                    <a:rPr lang="en-US" altLang="ko-KR" sz="1800" dirty="0" smtClean="0">
                      <a:latin typeface="HY헤드라인M" pitchFamily="18" charset="-127"/>
                      <a:ea typeface="HY헤드라인M" pitchFamily="18" charset="-127"/>
                    </a:rPr>
                    <a:t>,</a:t>
                  </a:r>
                  <a:r>
                    <a:rPr lang="ko-KR" altLang="en-US" sz="1800" dirty="0" smtClean="0">
                      <a:latin typeface="HY헤드라인M" pitchFamily="18" charset="-127"/>
                      <a:ea typeface="HY헤드라인M" pitchFamily="18" charset="-127"/>
                    </a:rPr>
                    <a:t> 가축시장</a:t>
                  </a:r>
                  <a:r>
                    <a:rPr lang="en-US" altLang="ko-KR" sz="1800" dirty="0" smtClean="0"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r>
                    <a:rPr lang="ko-KR" altLang="en-US" sz="1800" dirty="0" smtClean="0">
                      <a:latin typeface="HY헤드라인M" pitchFamily="18" charset="-127"/>
                      <a:ea typeface="HY헤드라인M" pitchFamily="18" charset="-127"/>
                    </a:rPr>
                    <a:t>등 방문</a:t>
                  </a:r>
                  <a:r>
                    <a:rPr lang="en-US" altLang="ko-KR" sz="1800" dirty="0" smtClean="0"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r>
                    <a:rPr lang="ko-KR" altLang="en-US" sz="1800" dirty="0" smtClean="0">
                      <a:latin typeface="HY헤드라인M" pitchFamily="18" charset="-127"/>
                      <a:ea typeface="HY헤드라인M" pitchFamily="18" charset="-127"/>
                    </a:rPr>
                    <a:t>금지</a:t>
                  </a:r>
                  <a:endParaRPr lang="en-US" altLang="ko-KR" sz="1800" dirty="0" smtClean="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 marL="342900" indent="-342900">
                    <a:lnSpc>
                      <a:spcPct val="150000"/>
                    </a:lnSpc>
                    <a:buFontTx/>
                    <a:buChar char="-"/>
                  </a:pPr>
                  <a:r>
                    <a:rPr lang="ko-KR" altLang="en-US" sz="1800" dirty="0" smtClean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여행가능국가 </a:t>
                  </a:r>
                  <a:r>
                    <a:rPr lang="en-US" altLang="ko-KR" sz="1800" dirty="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: (ASF, AI, </a:t>
                  </a:r>
                  <a:r>
                    <a:rPr lang="ko-KR" altLang="en-US" sz="1800" dirty="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구제역</a:t>
                  </a:r>
                  <a:r>
                    <a:rPr lang="en-US" altLang="ko-KR" sz="1800" dirty="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r>
                    <a:rPr lang="ko-KR" altLang="en-US" sz="1800" dirty="0" err="1" smtClean="0">
                      <a:latin typeface="HY헤드라인M" pitchFamily="18" charset="-127"/>
                      <a:ea typeface="HY헤드라인M" pitchFamily="18" charset="-127"/>
                    </a:rPr>
                    <a:t>비발생국</a:t>
                  </a:r>
                  <a:r>
                    <a:rPr lang="en-US" altLang="ko-KR" sz="1800" dirty="0" smtClean="0">
                      <a:latin typeface="HY헤드라인M" pitchFamily="18" charset="-127"/>
                      <a:ea typeface="HY헤드라인M" pitchFamily="18" charset="-127"/>
                    </a:rPr>
                    <a:t>)</a:t>
                  </a:r>
                  <a:r>
                    <a:rPr lang="ko-KR" altLang="en-US" sz="1800" dirty="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r>
                    <a:rPr lang="ko-KR" altLang="en-US" sz="1800" dirty="0" smtClean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싱가포르</a:t>
                  </a:r>
                  <a:r>
                    <a:rPr lang="en-US" altLang="ko-KR" sz="1800" dirty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, </a:t>
                  </a:r>
                  <a:r>
                    <a:rPr lang="ko-KR" altLang="en-US" sz="1800" dirty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일본</a:t>
                  </a:r>
                  <a:r>
                    <a:rPr lang="en-US" altLang="ko-KR" sz="1800" dirty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, </a:t>
                  </a:r>
                  <a:r>
                    <a:rPr lang="ko-KR" altLang="en-US" sz="1800" dirty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서유럽</a:t>
                  </a:r>
                  <a:r>
                    <a:rPr lang="en-US" altLang="ko-KR" sz="1800" dirty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, </a:t>
                  </a:r>
                  <a:r>
                    <a:rPr lang="ko-KR" altLang="en-US" sz="1800" dirty="0" smtClean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북유럽 등</a:t>
                  </a:r>
                  <a:endParaRPr lang="en-US" altLang="ko-KR" sz="1800" dirty="0" smtClean="0">
                    <a:solidFill>
                      <a:srgbClr val="0070C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800" dirty="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endParaRPr lang="en-US" altLang="ko-KR" sz="1800" dirty="0">
                    <a:solidFill>
                      <a:schemeClr val="tx2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 marL="342900" indent="-342900">
                    <a:lnSpc>
                      <a:spcPct val="150000"/>
                    </a:lnSpc>
                    <a:buFontTx/>
                    <a:buChar char="-"/>
                  </a:pPr>
                  <a:endParaRPr lang="en-US" altLang="ko-KR" sz="1800" dirty="0" smtClean="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endParaRPr lang="en-US" altLang="ko-KR" sz="2000" dirty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22" name="타원 21"/>
                <p:cNvSpPr/>
                <p:nvPr/>
              </p:nvSpPr>
              <p:spPr>
                <a:xfrm>
                  <a:off x="429068" y="1369219"/>
                  <a:ext cx="182492" cy="18416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50000"/>
                    </a:lnSpc>
                    <a:spcBef>
                      <a:spcPct val="50000"/>
                    </a:spcBef>
                  </a:pPr>
                  <a:endParaRPr lang="ko-KR" altLang="en-US" sz="2000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endParaRPr>
                </a:p>
              </p:txBody>
            </p:sp>
          </p:grpSp>
          <p:sp>
            <p:nvSpPr>
              <p:cNvPr id="16" name="타원 15"/>
              <p:cNvSpPr/>
              <p:nvPr/>
            </p:nvSpPr>
            <p:spPr>
              <a:xfrm>
                <a:off x="438969" y="6072186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2C66138E-74D7-41B5-A2E9-AC04A9508CAA}"/>
                  </a:ext>
                </a:extLst>
              </p:cNvPr>
              <p:cNvSpPr txBox="1"/>
              <p:nvPr/>
            </p:nvSpPr>
            <p:spPr>
              <a:xfrm>
                <a:off x="667447" y="5890979"/>
                <a:ext cx="10404323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여행지</a:t>
                </a:r>
                <a:r>
                  <a:rPr lang="ko-KR" altLang="en-US" sz="2000" smtClean="0">
                    <a:solidFill>
                      <a:schemeClr val="tx2"/>
                    </a:solidFill>
                    <a:latin typeface="HY헤드라인M" pitchFamily="18" charset="-127"/>
                    <a:ea typeface="HY헤드라인M" pitchFamily="18" charset="-127"/>
                  </a:rPr>
                  <a:t>에서 판매하는 </a:t>
                </a:r>
                <a:r>
                  <a:rPr lang="ko-KR" altLang="en-US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육류</a:t>
                </a:r>
                <a:r>
                  <a:rPr lang="en-US" altLang="ko-KR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햄</a:t>
                </a:r>
                <a:r>
                  <a:rPr lang="en-US" altLang="ko-KR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소시지</a:t>
                </a:r>
                <a:r>
                  <a:rPr lang="en-US" altLang="ko-KR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등 축산물 반입 금지</a:t>
                </a:r>
                <a:endParaRPr lang="en-US" altLang="ko-KR" sz="20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31" name="직사각형 30"/>
            <p:cNvSpPr/>
            <p:nvPr/>
          </p:nvSpPr>
          <p:spPr>
            <a:xfrm>
              <a:off x="415157" y="2721620"/>
              <a:ext cx="8309495" cy="2664296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0684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24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해외 방문 시 방역 준수 사항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323529" y="1628800"/>
            <a:ext cx="10748243" cy="6685310"/>
            <a:chOff x="323528" y="1256060"/>
            <a:chExt cx="10748242" cy="6685310"/>
          </a:xfrm>
        </p:grpSpPr>
        <p:grpSp>
          <p:nvGrpSpPr>
            <p:cNvPr id="8" name="그룹 7"/>
            <p:cNvGrpSpPr/>
            <p:nvPr/>
          </p:nvGrpSpPr>
          <p:grpSpPr>
            <a:xfrm>
              <a:off x="323528" y="1256060"/>
              <a:ext cx="10748242" cy="6685310"/>
              <a:chOff x="323528" y="1239044"/>
              <a:chExt cx="10748242" cy="6685310"/>
            </a:xfrm>
          </p:grpSpPr>
          <p:sp>
            <p:nvSpPr>
              <p:cNvPr id="21" name="내용 개체 틀 2"/>
              <p:cNvSpPr txBox="1">
                <a:spLocks/>
              </p:cNvSpPr>
              <p:nvPr/>
            </p:nvSpPr>
            <p:spPr>
              <a:xfrm>
                <a:off x="323528" y="3573016"/>
                <a:ext cx="8441630" cy="4351338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rtl="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 latinLnBrk="1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 latinLnBrk="1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 latinLnBrk="1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 latinLnBrk="1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ko-KR" altLang="en-US" sz="2400" smtClean="0">
                    <a:latin typeface="HY헤드라인M" pitchFamily="18" charset="-127"/>
                    <a:ea typeface="HY헤드라인M" pitchFamily="18" charset="-127"/>
                  </a:rPr>
                  <a:t>     가축전염병 발생국가 출</a:t>
                </a:r>
                <a:r>
                  <a:rPr lang="en-US" altLang="ko-KR" sz="2400" smtClean="0">
                    <a:latin typeface="HY헤드라인M" pitchFamily="18" charset="-127"/>
                    <a:ea typeface="HY헤드라인M" pitchFamily="18" charset="-127"/>
                  </a:rPr>
                  <a:t>·</a:t>
                </a:r>
                <a:r>
                  <a:rPr lang="ko-KR" altLang="en-US" sz="2400" smtClean="0">
                    <a:latin typeface="HY헤드라인M" pitchFamily="18" charset="-127"/>
                    <a:ea typeface="HY헤드라인M" pitchFamily="18" charset="-127"/>
                  </a:rPr>
                  <a:t>입국</a:t>
                </a:r>
                <a:r>
                  <a:rPr lang="en-US" altLang="ko-KR" sz="1800" smtClean="0">
                    <a:latin typeface="HY헤드라인M" pitchFamily="18" charset="-127"/>
                    <a:ea typeface="HY헤드라인M" pitchFamily="18" charset="-127"/>
                  </a:rPr>
                  <a:t>(</a:t>
                </a:r>
                <a:r>
                  <a:rPr lang="ko-KR" altLang="en-US" sz="1800" smtClean="0">
                    <a:latin typeface="HY헤드라인M" pitchFamily="18" charset="-127"/>
                    <a:ea typeface="HY헤드라인M" pitchFamily="18" charset="-127"/>
                  </a:rPr>
                  <a:t>경유 포함</a:t>
                </a:r>
                <a:r>
                  <a:rPr lang="en-US" altLang="ko-KR" sz="1800" smtClean="0">
                    <a:latin typeface="HY헤드라인M" pitchFamily="18" charset="-127"/>
                    <a:ea typeface="HY헤드라인M" pitchFamily="18" charset="-127"/>
                  </a:rPr>
                  <a:t>)</a:t>
                </a:r>
                <a:r>
                  <a:rPr lang="ko-KR" altLang="en-US" sz="2400" smtClean="0">
                    <a:latin typeface="HY헤드라인M" pitchFamily="18" charset="-127"/>
                    <a:ea typeface="HY헤드라인M" pitchFamily="18" charset="-127"/>
                  </a:rPr>
                  <a:t>시 신고 및 소독</a:t>
                </a:r>
                <a:endParaRPr lang="en-US" altLang="ko-KR" sz="240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    - 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위반 시 </a:t>
                </a: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500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만원 이하의 벌금이</a:t>
                </a: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부과될 수 있으니 주의 바람</a:t>
                </a:r>
                <a:endParaRPr lang="en-US" altLang="ko-KR" sz="20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488376" y="3820898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grpSp>
            <p:nvGrpSpPr>
              <p:cNvPr id="4" name="그룹 3"/>
              <p:cNvGrpSpPr/>
              <p:nvPr/>
            </p:nvGrpSpPr>
            <p:grpSpPr>
              <a:xfrm>
                <a:off x="465904" y="1239044"/>
                <a:ext cx="10605866" cy="2308324"/>
                <a:chOff x="465904" y="2359546"/>
                <a:chExt cx="10605866" cy="2308324"/>
              </a:xfrm>
            </p:grpSpPr>
            <p:sp>
              <p:nvSpPr>
                <p:cNvPr id="29" name="타원 28"/>
                <p:cNvSpPr/>
                <p:nvPr/>
              </p:nvSpPr>
              <p:spPr>
                <a:xfrm>
                  <a:off x="477069" y="2721852"/>
                  <a:ext cx="182492" cy="18416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200000"/>
                    </a:lnSpc>
                    <a:spcBef>
                      <a:spcPct val="50000"/>
                    </a:spcBef>
                  </a:pPr>
                  <a:endParaRPr lang="ko-KR" altLang="en-US" sz="2000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="" xmlns:a16="http://schemas.microsoft.com/office/drawing/2014/main" id="{2C66138E-74D7-41B5-A2E9-AC04A9508CAA}"/>
                    </a:ext>
                  </a:extLst>
                </p:cNvPr>
                <p:cNvSpPr txBox="1"/>
                <p:nvPr/>
              </p:nvSpPr>
              <p:spPr>
                <a:xfrm>
                  <a:off x="667447" y="2359546"/>
                  <a:ext cx="10404323" cy="23083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ko-KR" altLang="en-US" sz="240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 귀국 직후</a:t>
                  </a:r>
                  <a:r>
                    <a:rPr lang="ko-KR" altLang="en-US" sz="240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r>
                    <a:rPr lang="ko-KR" altLang="en-US" sz="240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개인위생</a:t>
                  </a:r>
                  <a:r>
                    <a:rPr lang="en-US" altLang="ko-KR" sz="240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(</a:t>
                  </a:r>
                  <a:r>
                    <a:rPr lang="ko-KR" altLang="en-US" sz="240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샤워 등</a:t>
                  </a:r>
                  <a:r>
                    <a:rPr lang="en-US" altLang="ko-KR" sz="240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) </a:t>
                  </a:r>
                  <a:r>
                    <a:rPr lang="ko-KR" altLang="en-US" sz="240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청결 유지</a:t>
                  </a:r>
                  <a:endParaRPr lang="en-US" altLang="ko-KR" sz="2400">
                    <a:solidFill>
                      <a:schemeClr val="tx2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en-US" altLang="ko-KR" sz="240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 5</a:t>
                  </a:r>
                  <a:r>
                    <a:rPr lang="ko-KR" altLang="en-US" sz="240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일간 가축사육시설 출입</a:t>
                  </a:r>
                  <a:r>
                    <a:rPr lang="en-US" altLang="ko-KR" sz="240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r>
                    <a:rPr lang="ko-KR" altLang="en-US" sz="240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금지</a:t>
                  </a:r>
                  <a:endParaRPr lang="en-US" altLang="ko-KR" sz="24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ko-KR" altLang="en-US" sz="240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 여행 </a:t>
                  </a:r>
                  <a:r>
                    <a:rPr lang="ko-KR" altLang="en-US" sz="240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중 </a:t>
                  </a:r>
                  <a:r>
                    <a:rPr lang="ko-KR" altLang="en-US" sz="240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입</a:t>
                  </a:r>
                  <a:r>
                    <a:rPr lang="ko-KR" altLang="en-US" sz="240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은</a:t>
                  </a:r>
                  <a:r>
                    <a:rPr lang="ko-KR" altLang="en-US" sz="240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r>
                    <a:rPr lang="ko-KR" altLang="en-US" sz="2400" smtClean="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옷과 신발 </a:t>
                  </a:r>
                  <a:r>
                    <a:rPr lang="ko-KR" altLang="en-US" sz="2400" smtClean="0">
                      <a:solidFill>
                        <a:schemeClr val="tx2"/>
                      </a:solidFill>
                      <a:latin typeface="HY헤드라인M" pitchFamily="18" charset="-127"/>
                      <a:ea typeface="HY헤드라인M" pitchFamily="18" charset="-127"/>
                    </a:rPr>
                    <a:t>등은 </a:t>
                  </a:r>
                  <a:r>
                    <a:rPr lang="ko-KR" altLang="en-US" sz="2400">
                      <a:solidFill>
                        <a:srgbClr val="FF0000"/>
                      </a:solidFill>
                      <a:latin typeface="HY헤드라인M" pitchFamily="18" charset="-127"/>
                      <a:ea typeface="HY헤드라인M" pitchFamily="18" charset="-127"/>
                    </a:rPr>
                    <a:t>바로 세탁 </a:t>
                  </a:r>
                  <a:endParaRPr lang="en-US" altLang="ko-KR" sz="24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31" name="타원 30"/>
                <p:cNvSpPr/>
                <p:nvPr/>
              </p:nvSpPr>
              <p:spPr>
                <a:xfrm>
                  <a:off x="465904" y="3480032"/>
                  <a:ext cx="182492" cy="18416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200000"/>
                    </a:lnSpc>
                    <a:spcBef>
                      <a:spcPct val="50000"/>
                    </a:spcBef>
                  </a:pPr>
                  <a:endParaRPr lang="ko-KR" altLang="en-US" sz="2000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endParaRPr>
                </a:p>
              </p:txBody>
            </p:sp>
          </p:grpSp>
        </p:grpSp>
        <p:sp>
          <p:nvSpPr>
            <p:cNvPr id="33" name="타원 32"/>
            <p:cNvSpPr/>
            <p:nvPr/>
          </p:nvSpPr>
          <p:spPr>
            <a:xfrm>
              <a:off x="480244" y="3068960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2454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25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외국인근로자 방역관리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29071" y="1133255"/>
            <a:ext cx="10623652" cy="5632311"/>
            <a:chOff x="429068" y="1269915"/>
            <a:chExt cx="10623652" cy="5632311"/>
          </a:xfrm>
        </p:grpSpPr>
        <p:grpSp>
          <p:nvGrpSpPr>
            <p:cNvPr id="5" name="그룹 4"/>
            <p:cNvGrpSpPr/>
            <p:nvPr/>
          </p:nvGrpSpPr>
          <p:grpSpPr>
            <a:xfrm>
              <a:off x="429068" y="1269915"/>
              <a:ext cx="10623652" cy="5632311"/>
              <a:chOff x="429068" y="1061913"/>
              <a:chExt cx="10623652" cy="5632311"/>
            </a:xfrm>
          </p:grpSpPr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2C66138E-74D7-41B5-A2E9-AC04A9508CAA}"/>
                  </a:ext>
                </a:extLst>
              </p:cNvPr>
              <p:cNvSpPr txBox="1"/>
              <p:nvPr/>
            </p:nvSpPr>
            <p:spPr>
              <a:xfrm>
                <a:off x="648396" y="1061913"/>
                <a:ext cx="10404324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농장주는 근로자에게 </a:t>
                </a:r>
                <a:r>
                  <a:rPr lang="ko-KR" altLang="en-US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아프리카돼지열병 방역교육 내용 전달</a:t>
                </a:r>
                <a:endParaRPr lang="en-US" altLang="ko-KR" sz="200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100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외국인근로자에게 </a:t>
                </a:r>
                <a:r>
                  <a:rPr lang="ko-KR" altLang="en-US" sz="200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자국의 축산물 휴대 </a:t>
                </a:r>
                <a:r>
                  <a:rPr lang="ko-KR" altLang="en-US" sz="2000">
                    <a:latin typeface="HY헤드라인M" pitchFamily="18" charset="-127"/>
                    <a:ea typeface="HY헤드라인M" pitchFamily="18" charset="-127"/>
                  </a:rPr>
                  <a:t>또는</a:t>
                </a:r>
                <a:r>
                  <a:rPr lang="ko-KR" altLang="en-US" sz="200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 우편 등</a:t>
                </a:r>
                <a:r>
                  <a:rPr lang="ko-KR" altLang="en-US" sz="2000">
                    <a:latin typeface="HY헤드라인M" pitchFamily="18" charset="-127"/>
                    <a:ea typeface="HY헤드라인M" pitchFamily="18" charset="-127"/>
                  </a:rPr>
                  <a:t>으로 </a:t>
                </a:r>
                <a:r>
                  <a:rPr lang="ko-KR" altLang="en-US" sz="200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반입 </a:t>
                </a:r>
                <a:r>
                  <a:rPr lang="ko-KR" altLang="en-US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금지 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교육</a:t>
                </a:r>
                <a:endParaRPr lang="en-US" altLang="ko-KR" sz="200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- 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농장주 및 동료가 반입 축산물 발견 시</a:t>
                </a: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즉시 포장지까지 철저 처리</a:t>
                </a:r>
                <a:endParaRPr lang="en-US" altLang="ko-KR" sz="200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itchFamily="34" charset="0"/>
                  <a:buChar char="•"/>
                </a:pPr>
                <a:endParaRPr lang="en-US" altLang="ko-KR" sz="100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  </a:t>
                </a: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  &lt;</a:t>
                </a:r>
                <a:r>
                  <a:rPr lang="ko-KR" altLang="en-US" sz="2000" smtClean="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공항만 </a:t>
                </a:r>
                <a:r>
                  <a:rPr lang="ko-KR" altLang="en-US" sz="200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검역</a:t>
                </a:r>
                <a:r>
                  <a:rPr lang="ko-KR" altLang="en-US" sz="2000">
                    <a:latin typeface="HY헤드라인M" pitchFamily="18" charset="-127"/>
                    <a:ea typeface="HY헤드라인M" pitchFamily="18" charset="-127"/>
                  </a:rPr>
                  <a:t>에서 </a:t>
                </a:r>
                <a:r>
                  <a:rPr lang="ko-KR" altLang="en-US" sz="200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축산물 불법휴대 </a:t>
                </a:r>
                <a:r>
                  <a:rPr lang="ko-KR" altLang="en-US" sz="2000" err="1">
                    <a:latin typeface="HY헤드라인M" pitchFamily="18" charset="-127"/>
                    <a:ea typeface="HY헤드라인M" pitchFamily="18" charset="-127"/>
                  </a:rPr>
                  <a:t>적발시</a:t>
                </a:r>
                <a:r>
                  <a:rPr lang="ko-KR" altLang="en-US" sz="200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rPr>
                  <a:t>과태료</a:t>
                </a:r>
                <a:r>
                  <a:rPr lang="ko-KR" altLang="en-US" sz="2000">
                    <a:latin typeface="HY헤드라인M" pitchFamily="18" charset="-127"/>
                    <a:ea typeface="HY헤드라인M" pitchFamily="18" charset="-127"/>
                  </a:rPr>
                  <a:t> 처분 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조치</a:t>
                </a: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&gt;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    - 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연간 약 </a:t>
                </a: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2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천건 과태료 부과</a:t>
                </a: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건당 평균 </a:t>
                </a:r>
                <a:r>
                  <a:rPr lang="en-US" altLang="ko-KR" sz="2000" smtClean="0">
                    <a:latin typeface="HY헤드라인M" pitchFamily="18" charset="-127"/>
                    <a:ea typeface="HY헤드라인M" pitchFamily="18" charset="-127"/>
                  </a:rPr>
                  <a:t>100</a:t>
                </a:r>
                <a:r>
                  <a:rPr lang="ko-KR" altLang="en-US" sz="2000" smtClean="0">
                    <a:latin typeface="HY헤드라인M" pitchFamily="18" charset="-127"/>
                    <a:ea typeface="HY헤드라인M" pitchFamily="18" charset="-127"/>
                  </a:rPr>
                  <a:t>만원 </a:t>
                </a:r>
                <a:endParaRPr lang="en-US" altLang="ko-KR" sz="2000">
                  <a:latin typeface="HY헤드라인M" pitchFamily="18" charset="-127"/>
                  <a:ea typeface="HY헤드라인M" pitchFamily="18" charset="-127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itchFamily="34" charset="0"/>
                  <a:buChar char="•"/>
                </a:pPr>
                <a:endParaRPr lang="en-US" altLang="ko-KR" sz="200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itchFamily="34" charset="0"/>
                  <a:buChar char="•"/>
                </a:pPr>
                <a:endParaRPr lang="en-US" altLang="ko-KR" sz="2000">
                  <a:latin typeface="HY헤드라인M" pitchFamily="18" charset="-127"/>
                  <a:ea typeface="HY헤드라인M" pitchFamily="18" charset="-127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itchFamily="34" charset="0"/>
                  <a:buChar char="•"/>
                </a:pPr>
                <a:endParaRPr lang="en-US" altLang="ko-KR" sz="2000">
                  <a:latin typeface="HY헤드라인M" pitchFamily="18" charset="-127"/>
                  <a:ea typeface="HY헤드라인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200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endParaRPr lang="en-US" altLang="ko-KR" sz="200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20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2" name="타원 21"/>
              <p:cNvSpPr/>
              <p:nvPr/>
            </p:nvSpPr>
            <p:spPr>
              <a:xfrm>
                <a:off x="429068" y="1280319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sp>
          <p:nvSpPr>
            <p:cNvPr id="26" name="타원 25"/>
            <p:cNvSpPr/>
            <p:nvPr/>
          </p:nvSpPr>
          <p:spPr>
            <a:xfrm>
              <a:off x="429068" y="2164714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438973" y="2937645"/>
            <a:ext cx="8309495" cy="3600400"/>
            <a:chOff x="438969" y="2971552"/>
            <a:chExt cx="8309495" cy="3600400"/>
          </a:xfrm>
        </p:grpSpPr>
        <p:grpSp>
          <p:nvGrpSpPr>
            <p:cNvPr id="4" name="그룹 3"/>
            <p:cNvGrpSpPr/>
            <p:nvPr/>
          </p:nvGrpSpPr>
          <p:grpSpPr>
            <a:xfrm>
              <a:off x="1047800" y="4072880"/>
              <a:ext cx="7056784" cy="2376264"/>
              <a:chOff x="773039" y="3278056"/>
              <a:chExt cx="7387319" cy="2543815"/>
            </a:xfrm>
          </p:grpSpPr>
          <p:pic>
            <p:nvPicPr>
              <p:cNvPr id="49154" name="Picture 2" descr="X:\2018년 농가지원부 문서\350-1 방역대책위원회\ASF 교육자료 제작\탐지견 1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39" y="3278056"/>
                <a:ext cx="3391753" cy="25438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155" name="Picture 3" descr="X:\2018년 농가지원부 문서\350-1 방역대책위원회\ASF 교육자료 제작\탐지견 3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4635" y="3278056"/>
                <a:ext cx="3815723" cy="25438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3" name="직사각형 22"/>
            <p:cNvSpPr/>
            <p:nvPr/>
          </p:nvSpPr>
          <p:spPr>
            <a:xfrm>
              <a:off x="438969" y="2971552"/>
              <a:ext cx="8309495" cy="36004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412359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26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외국인근로자 방역관리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C66138E-74D7-41B5-A2E9-AC04A9508CAA}"/>
              </a:ext>
            </a:extLst>
          </p:cNvPr>
          <p:cNvSpPr txBox="1"/>
          <p:nvPr/>
        </p:nvSpPr>
        <p:spPr>
          <a:xfrm>
            <a:off x="395439" y="1158652"/>
            <a:ext cx="1040432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2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자국을 방문한 외국인 근로자의 방역관리 절차</a:t>
            </a:r>
            <a:endParaRPr lang="en-US" altLang="ko-KR" sz="240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- (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해외체류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자국 내 축산농장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가축시장 절대 방문 금지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- (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출국직전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근로자 스스로 항공기 </a:t>
            </a:r>
            <a:r>
              <a:rPr lang="ko-KR" altLang="en-US" sz="2000" err="1" smtClean="0">
                <a:latin typeface="HY헤드라인M" pitchFamily="18" charset="-127"/>
                <a:ea typeface="HY헤드라인M" pitchFamily="18" charset="-127"/>
              </a:rPr>
              <a:t>탑승전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축산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물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등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소지 점검 및 폐기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- (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입국직후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공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항만에서 검역본부 신고 후 소독 실시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- (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우리나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라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농장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숙소가 아닌 별도 숙소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마련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권장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0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                 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귀국 즉시 여행시 착용한 옷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신발 세탁</a:t>
            </a:r>
            <a:endParaRPr lang="en-US" altLang="ko-KR" sz="20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                 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샤워 등 개인위생 관리 철저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                  5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일간 농장 방문 금지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                  </a:t>
            </a:r>
            <a:r>
              <a:rPr lang="ko-KR" altLang="en-US" sz="2000" err="1" smtClean="0">
                <a:latin typeface="HY헤드라인M" pitchFamily="18" charset="-127"/>
                <a:ea typeface="HY헤드라인M" pitchFamily="18" charset="-127"/>
              </a:rPr>
              <a:t>농장복귀시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관리자가 위생상태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및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축산물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휴대여부 재점검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          </a:t>
            </a:r>
          </a:p>
        </p:txBody>
      </p:sp>
      <p:sp>
        <p:nvSpPr>
          <p:cNvPr id="21" name="타원 20"/>
          <p:cNvSpPr/>
          <p:nvPr/>
        </p:nvSpPr>
        <p:spPr>
          <a:xfrm>
            <a:off x="395439" y="1533526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271193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27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외국인근로자 방역관리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C66138E-74D7-41B5-A2E9-AC04A9508CAA}"/>
              </a:ext>
            </a:extLst>
          </p:cNvPr>
          <p:cNvSpPr txBox="1"/>
          <p:nvPr/>
        </p:nvSpPr>
        <p:spPr>
          <a:xfrm>
            <a:off x="395439" y="1158652"/>
            <a:ext cx="104043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2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외국인 근로자의 농장 내 방역 준수 사항</a:t>
            </a:r>
            <a:endParaRPr lang="en-US" altLang="ko-KR" sz="240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-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국내로 자국 축산물품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육류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err="1" smtClean="0">
                <a:latin typeface="HY헤드라인M" pitchFamily="18" charset="-127"/>
                <a:ea typeface="HY헤드라인M" pitchFamily="18" charset="-127"/>
              </a:rPr>
              <a:t>육가공품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 등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을 우편으로 주문 금지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-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주말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휴일 등 농장 외부에서 육류를 구입하여 농장으로 반입 금지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-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주말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휴일 등 다른 농장에 근무하는 관리자와 만남을 가진 이후에는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반드시 손을 씻고 농장으로 복귀하기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-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다른 농장의 근무자를 본인이 근무하는 농장으로 초대 금지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- 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본인도 다른 농장 방문 금지</a:t>
            </a:r>
            <a:endParaRPr lang="en-US" altLang="ko-KR" sz="200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395439" y="1533526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18908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28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6)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야생멧돼지 접근 차단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29068" y="1152181"/>
            <a:ext cx="195192" cy="1004971"/>
            <a:chOff x="429068" y="1448266"/>
            <a:chExt cx="195192" cy="1004971"/>
          </a:xfrm>
        </p:grpSpPr>
        <p:sp>
          <p:nvSpPr>
            <p:cNvPr id="22" name="타원 21"/>
            <p:cNvSpPr/>
            <p:nvPr/>
          </p:nvSpPr>
          <p:spPr>
            <a:xfrm>
              <a:off x="429068" y="1448266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24" name="타원 23"/>
            <p:cNvSpPr/>
            <p:nvPr/>
          </p:nvSpPr>
          <p:spPr>
            <a:xfrm>
              <a:off x="441768" y="2269071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" name="_x197197960" descr="EMB000045d46a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733" y="1160310"/>
            <a:ext cx="3611067" cy="5075838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5153028" y="6256365"/>
            <a:ext cx="35337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400" smtClean="0">
                <a:latin typeface="+mn-lt"/>
              </a:rPr>
              <a:t>&lt;</a:t>
            </a:r>
            <a:r>
              <a:rPr lang="ko-KR" altLang="en-US" sz="1400" smtClean="0">
                <a:latin typeface="+mn-lt"/>
              </a:rPr>
              <a:t>그림</a:t>
            </a:r>
            <a:r>
              <a:rPr lang="en-US" altLang="ko-KR" sz="1400" smtClean="0">
                <a:latin typeface="+mn-lt"/>
              </a:rPr>
              <a:t>2. </a:t>
            </a:r>
            <a:r>
              <a:rPr lang="ko-KR" altLang="en-US" sz="1400" smtClean="0">
                <a:latin typeface="+mn-lt"/>
              </a:rPr>
              <a:t>국내 </a:t>
            </a:r>
            <a:r>
              <a:rPr lang="ko-KR" altLang="en-US" sz="1400">
                <a:latin typeface="+mn-lt"/>
              </a:rPr>
              <a:t>야생멧돼지 분포도</a:t>
            </a:r>
            <a:r>
              <a:rPr lang="en-US" altLang="ko-KR" sz="1400">
                <a:latin typeface="+mn-lt"/>
              </a:rPr>
              <a:t>&gt;</a:t>
            </a:r>
            <a:endParaRPr lang="ko-KR" altLang="en-US" sz="1400"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2C66138E-74D7-41B5-A2E9-AC04A9508CAA}"/>
              </a:ext>
            </a:extLst>
          </p:cNvPr>
          <p:cNvSpPr txBox="1"/>
          <p:nvPr/>
        </p:nvSpPr>
        <p:spPr>
          <a:xfrm>
            <a:off x="648399" y="1059597"/>
            <a:ext cx="10404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국내 야생멧돼지의 분포지역이 넓고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, </a:t>
            </a:r>
          </a:p>
          <a:p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개체수가 많아 방역에 불리</a:t>
            </a:r>
            <a:endParaRPr lang="en-US" altLang="ko-KR" sz="20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C66138E-74D7-41B5-A2E9-AC04A9508CAA}"/>
              </a:ext>
            </a:extLst>
          </p:cNvPr>
          <p:cNvSpPr txBox="1"/>
          <p:nvPr/>
        </p:nvSpPr>
        <p:spPr>
          <a:xfrm>
            <a:off x="611563" y="1871420"/>
            <a:ext cx="10404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야생멧돼지는 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ASFV</a:t>
            </a:r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에 감수성이 높고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,</a:t>
            </a:r>
          </a:p>
          <a:p>
            <a:r>
              <a:rPr lang="ko-KR" altLang="en-US" sz="2000" smtClean="0">
                <a:latin typeface="HY헤드라인M" pitchFamily="18" charset="-127"/>
                <a:ea typeface="HY헤드라인M" pitchFamily="18" charset="-127"/>
              </a:rPr>
              <a:t>활동반경이 넓어 통제 어려움</a:t>
            </a:r>
            <a:endParaRPr lang="en-US" altLang="ko-KR" sz="200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9" t="7551" r="23140" b="57067"/>
          <a:stretch/>
        </p:blipFill>
        <p:spPr bwMode="auto">
          <a:xfrm>
            <a:off x="554412" y="2657103"/>
            <a:ext cx="4280509" cy="319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60329" y="5810235"/>
            <a:ext cx="41745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smtClean="0">
                <a:latin typeface="+mj-lt"/>
              </a:rPr>
              <a:t>&lt;</a:t>
            </a:r>
            <a:r>
              <a:rPr lang="ko-KR" altLang="en-US" sz="1400" smtClean="0">
                <a:latin typeface="+mj-lt"/>
              </a:rPr>
              <a:t>그림</a:t>
            </a:r>
            <a:r>
              <a:rPr lang="en-US" altLang="ko-KR" sz="1400" smtClean="0">
                <a:latin typeface="+mj-lt"/>
              </a:rPr>
              <a:t>1</a:t>
            </a:r>
            <a:r>
              <a:rPr lang="en-US" altLang="ko-KR" sz="1400">
                <a:latin typeface="+mj-lt"/>
              </a:rPr>
              <a:t>. ASF </a:t>
            </a:r>
            <a:r>
              <a:rPr lang="ko-KR" altLang="en-US" sz="1400">
                <a:latin typeface="+mj-lt"/>
              </a:rPr>
              <a:t>바이러스의 </a:t>
            </a:r>
            <a:r>
              <a:rPr lang="ko-KR" altLang="en-US" sz="1400" smtClean="0">
                <a:latin typeface="+mj-lt"/>
              </a:rPr>
              <a:t>전파</a:t>
            </a:r>
            <a:r>
              <a:rPr lang="en-US" altLang="ko-KR" sz="1400" smtClean="0">
                <a:latin typeface="+mj-lt"/>
              </a:rPr>
              <a:t>&gt;</a:t>
            </a:r>
            <a:r>
              <a:rPr lang="ko-KR" altLang="en-US" sz="1400" smtClean="0">
                <a:latin typeface="+mj-lt"/>
              </a:rPr>
              <a:t> </a:t>
            </a:r>
            <a:r>
              <a:rPr lang="en-US" altLang="ko-KR" sz="1400">
                <a:latin typeface="+mj-lt"/>
              </a:rPr>
              <a:t>(step</a:t>
            </a:r>
            <a:r>
              <a:rPr lang="ko-KR" altLang="en-US" sz="1400">
                <a:latin typeface="+mj-lt"/>
              </a:rPr>
              <a:t> </a:t>
            </a:r>
            <a:r>
              <a:rPr lang="en-US" altLang="ko-KR" sz="1400">
                <a:latin typeface="+mj-lt"/>
              </a:rPr>
              <a:t>A</a:t>
            </a:r>
            <a:r>
              <a:rPr lang="en-US" altLang="ko-KR" sz="1400" smtClean="0">
                <a:latin typeface="+mj-lt"/>
              </a:rPr>
              <a:t>) ASFV</a:t>
            </a:r>
            <a:r>
              <a:rPr lang="ko-KR" altLang="en-US" sz="1400" smtClean="0">
                <a:latin typeface="+mj-lt"/>
              </a:rPr>
              <a:t>가 야생멧돼지 통해 </a:t>
            </a:r>
            <a:r>
              <a:rPr lang="ko-KR" altLang="en-US" sz="1400">
                <a:latin typeface="+mj-lt"/>
              </a:rPr>
              <a:t>전파되는 </a:t>
            </a:r>
            <a:r>
              <a:rPr lang="ko-KR" altLang="en-US" sz="1400" smtClean="0">
                <a:latin typeface="+mj-lt"/>
              </a:rPr>
              <a:t>모습</a:t>
            </a:r>
            <a:r>
              <a:rPr lang="en-US" altLang="ko-KR" sz="1400" smtClean="0">
                <a:latin typeface="+mj-lt"/>
              </a:rPr>
              <a:t>, </a:t>
            </a:r>
            <a:r>
              <a:rPr lang="en-US" altLang="ko-KR" sz="1400">
                <a:latin typeface="+mj-lt"/>
              </a:rPr>
              <a:t>(step b</a:t>
            </a:r>
            <a:r>
              <a:rPr lang="en-US" altLang="ko-KR" sz="1400" smtClean="0">
                <a:latin typeface="+mj-lt"/>
              </a:rPr>
              <a:t>) </a:t>
            </a:r>
            <a:r>
              <a:rPr lang="ko-KR" altLang="en-US" sz="1400" smtClean="0">
                <a:latin typeface="+mj-lt"/>
              </a:rPr>
              <a:t>야생멧돼지 무리 내에서 </a:t>
            </a:r>
            <a:r>
              <a:rPr lang="ko-KR" altLang="en-US" sz="1400">
                <a:latin typeface="+mj-lt"/>
              </a:rPr>
              <a:t>지속적인 </a:t>
            </a:r>
            <a:r>
              <a:rPr lang="en-US" altLang="ko-KR" sz="1400" smtClean="0">
                <a:latin typeface="+mj-lt"/>
              </a:rPr>
              <a:t>ASFV</a:t>
            </a:r>
            <a:r>
              <a:rPr lang="ko-KR" altLang="en-US" sz="1400" smtClean="0">
                <a:latin typeface="+mj-lt"/>
              </a:rPr>
              <a:t>의</a:t>
            </a:r>
            <a:r>
              <a:rPr lang="en-US" altLang="ko-KR" sz="1400" smtClean="0">
                <a:latin typeface="+mj-lt"/>
              </a:rPr>
              <a:t> </a:t>
            </a:r>
            <a:r>
              <a:rPr lang="ko-KR" altLang="en-US" sz="1400" smtClean="0">
                <a:latin typeface="+mj-lt"/>
              </a:rPr>
              <a:t>전파</a:t>
            </a:r>
            <a:r>
              <a:rPr lang="en-US" altLang="ko-KR" sz="1300" smtClean="0">
                <a:latin typeface="+mj-lt"/>
              </a:rPr>
              <a:t>. </a:t>
            </a:r>
            <a:endParaRPr lang="en-US" altLang="ko-KR" sz="13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211837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29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6)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야생멧돼지 접근 차단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395537" y="1177702"/>
            <a:ext cx="8361363" cy="69048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야생멧돼지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의 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접근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을 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차단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하고</a:t>
            </a:r>
            <a:r>
              <a:rPr lang="en-US" altLang="ko-KR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kern="0" err="1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출몰시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신고 및 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접촉금지</a:t>
            </a:r>
            <a:endParaRPr lang="ko-KR" altLang="en-US" sz="2400" ker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441103" y="5381011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29071" y="1988842"/>
            <a:ext cx="10623652" cy="4708981"/>
            <a:chOff x="429068" y="2176353"/>
            <a:chExt cx="10623652" cy="4708981"/>
          </a:xfrm>
        </p:grpSpPr>
        <p:grpSp>
          <p:nvGrpSpPr>
            <p:cNvPr id="29" name="그룹 28"/>
            <p:cNvGrpSpPr/>
            <p:nvPr/>
          </p:nvGrpSpPr>
          <p:grpSpPr>
            <a:xfrm>
              <a:off x="429068" y="2176353"/>
              <a:ext cx="10623652" cy="4708981"/>
              <a:chOff x="429068" y="1229191"/>
              <a:chExt cx="10623652" cy="4708981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29068" y="1229191"/>
                <a:ext cx="10623652" cy="4708981"/>
                <a:chOff x="429068" y="1086644"/>
                <a:chExt cx="10623652" cy="4708981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="" xmlns:a16="http://schemas.microsoft.com/office/drawing/2014/main" id="{2C66138E-74D7-41B5-A2E9-AC04A9508CAA}"/>
                    </a:ext>
                  </a:extLst>
                </p:cNvPr>
                <p:cNvSpPr txBox="1"/>
                <p:nvPr/>
              </p:nvSpPr>
              <p:spPr>
                <a:xfrm>
                  <a:off x="648396" y="1086644"/>
                  <a:ext cx="10404324" cy="470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농장에서는 주변 </a:t>
                  </a:r>
                  <a:r>
                    <a:rPr lang="ko-KR" altLang="en-US" sz="2000" smtClean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먹이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를 </a:t>
                  </a:r>
                  <a:r>
                    <a:rPr lang="ko-KR" altLang="en-US" sz="2000" smtClean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제거</a:t>
                  </a:r>
                  <a:endParaRPr lang="ko-KR" altLang="en-US" sz="2000">
                    <a:solidFill>
                      <a:srgbClr val="0070C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-  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농장에서 음식물쓰레기</a:t>
                  </a: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, 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사료 노출 방지</a:t>
                  </a:r>
                  <a:endParaRPr lang="en-US" altLang="ko-KR" sz="2000" smtClean="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-  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농장 </a:t>
                  </a:r>
                  <a:r>
                    <a:rPr lang="ko-KR" altLang="en-US" sz="2000">
                      <a:latin typeface="HY헤드라인M" pitchFamily="18" charset="-127"/>
                      <a:ea typeface="HY헤드라인M" pitchFamily="18" charset="-127"/>
                    </a:rPr>
                    <a:t>주변에 떨어진 열매</a:t>
                  </a:r>
                  <a:r>
                    <a:rPr lang="en-US" altLang="ko-KR" sz="2000">
                      <a:latin typeface="HY헤드라인M" pitchFamily="18" charset="-127"/>
                      <a:ea typeface="HY헤드라인M" pitchFamily="18" charset="-127"/>
                    </a:rPr>
                    <a:t>, </a:t>
                  </a:r>
                  <a:r>
                    <a:rPr lang="ko-KR" altLang="en-US" sz="2000">
                      <a:latin typeface="HY헤드라인M" pitchFamily="18" charset="-127"/>
                      <a:ea typeface="HY헤드라인M" pitchFamily="18" charset="-127"/>
                    </a:rPr>
                    <a:t>과실 등 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제거</a:t>
                  </a:r>
                  <a:endParaRPr lang="en-US" altLang="ko-KR" sz="2000" smtClean="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endParaRPr lang="en-US" altLang="ko-KR" sz="1000" smtClean="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농장 주변에 </a:t>
                  </a:r>
                  <a:r>
                    <a:rPr lang="ko-KR" altLang="en-US" sz="2000" smtClean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울타리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를 설치</a:t>
                  </a:r>
                  <a:endParaRPr lang="en-US" altLang="ko-KR" sz="2000" smtClean="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 marL="342900" indent="-342900">
                    <a:lnSpc>
                      <a:spcPct val="150000"/>
                    </a:lnSpc>
                    <a:buFontTx/>
                    <a:buChar char="-"/>
                  </a:pP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높이 </a:t>
                  </a: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1m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이상</a:t>
                  </a: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, 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격자무늬 간격 </a:t>
                  </a: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10cm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이내</a:t>
                  </a:r>
                  <a:endParaRPr lang="en-US" altLang="ko-KR" sz="200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 marL="342900" indent="-342900">
                    <a:lnSpc>
                      <a:spcPct val="150000"/>
                    </a:lnSpc>
                    <a:buFontTx/>
                    <a:buChar char="-"/>
                  </a:pP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접근방향 향해 </a:t>
                  </a: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20~30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도 꺾인 형태</a:t>
                  </a:r>
                  <a:endParaRPr lang="en-US" altLang="ko-KR" sz="200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endParaRPr lang="en-US" altLang="ko-KR" sz="1000" smtClean="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멧돼지 </a:t>
                  </a:r>
                  <a:r>
                    <a:rPr lang="ko-KR" altLang="en-US" sz="2000" err="1" smtClean="0">
                      <a:latin typeface="HY헤드라인M" pitchFamily="18" charset="-127"/>
                      <a:ea typeface="HY헤드라인M" pitchFamily="18" charset="-127"/>
                    </a:rPr>
                    <a:t>출몰시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r>
                    <a:rPr lang="ko-KR" altLang="en-US" sz="2000" smtClean="0">
                      <a:solidFill>
                        <a:srgbClr val="0070C0"/>
                      </a:solidFill>
                      <a:latin typeface="HY헤드라인M" pitchFamily="18" charset="-127"/>
                      <a:ea typeface="HY헤드라인M" pitchFamily="18" charset="-127"/>
                    </a:rPr>
                    <a:t>유해야생동물 포획 신고</a:t>
                  </a:r>
                  <a:endParaRPr lang="en-US" altLang="ko-KR" sz="2000">
                    <a:solidFill>
                      <a:srgbClr val="0070C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-  [</a:t>
                  </a:r>
                  <a:r>
                    <a:rPr lang="ko-KR" altLang="en-US" sz="2000" err="1" smtClean="0">
                      <a:latin typeface="HY헤드라인M" pitchFamily="18" charset="-127"/>
                      <a:ea typeface="HY헤드라인M" pitchFamily="18" charset="-127"/>
                    </a:rPr>
                    <a:t>신고처</a:t>
                  </a: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] </a:t>
                  </a:r>
                  <a:r>
                    <a:rPr lang="ko-KR" altLang="en-US" sz="2000" err="1" smtClean="0">
                      <a:latin typeface="HY헤드라인M" pitchFamily="18" charset="-127"/>
                      <a:ea typeface="HY헤드라인M" pitchFamily="18" charset="-127"/>
                    </a:rPr>
                    <a:t>지자체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 환경과 및 민원과</a:t>
                  </a:r>
                  <a:endParaRPr lang="en-US" altLang="ko-KR" sz="2000" smtClean="0"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-  [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신고대상</a:t>
                  </a: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] 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인</a:t>
                  </a:r>
                  <a:r>
                    <a:rPr lang="en-US" altLang="ko-KR" sz="2000" smtClean="0">
                      <a:latin typeface="HY헤드라인M" pitchFamily="18" charset="-127"/>
                      <a:ea typeface="HY헤드라인M" pitchFamily="18" charset="-127"/>
                    </a:rPr>
                    <a:t>·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축에 </a:t>
                  </a:r>
                  <a:r>
                    <a:rPr lang="ko-KR" altLang="en-US" sz="2000" err="1" smtClean="0">
                      <a:latin typeface="HY헤드라인M" pitchFamily="18" charset="-127"/>
                      <a:ea typeface="HY헤드라인M" pitchFamily="18" charset="-127"/>
                    </a:rPr>
                    <a:t>위해를</a:t>
                  </a:r>
                  <a:r>
                    <a:rPr lang="ko-KR" altLang="en-US" sz="2000" smtClean="0">
                      <a:latin typeface="HY헤드라인M" pitchFamily="18" charset="-127"/>
                      <a:ea typeface="HY헤드라인M" pitchFamily="18" charset="-127"/>
                    </a:rPr>
                    <a:t> 주거나 발생의 우려가 있는 멧돼지</a:t>
                  </a:r>
                  <a:endParaRPr lang="en-US" altLang="ko-KR" sz="2000">
                    <a:solidFill>
                      <a:srgbClr val="FF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35" name="타원 34"/>
                <p:cNvSpPr/>
                <p:nvPr/>
              </p:nvSpPr>
              <p:spPr>
                <a:xfrm>
                  <a:off x="429068" y="1286669"/>
                  <a:ext cx="182492" cy="18416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50000"/>
                    </a:lnSpc>
                    <a:spcBef>
                      <a:spcPct val="50000"/>
                    </a:spcBef>
                  </a:pPr>
                  <a:endParaRPr lang="ko-KR" altLang="en-US" sz="2000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endParaRPr>
                </a:p>
              </p:txBody>
            </p:sp>
          </p:grpSp>
          <p:sp>
            <p:nvSpPr>
              <p:cNvPr id="33" name="타원 32"/>
              <p:cNvSpPr/>
              <p:nvPr/>
            </p:nvSpPr>
            <p:spPr>
              <a:xfrm>
                <a:off x="441768" y="3009652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pic>
          <p:nvPicPr>
            <p:cNvPr id="30" name="_x203074168" descr="EMB00000338352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8733" y="2312078"/>
              <a:ext cx="2459731" cy="1869396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그림 30">
              <a:extLst>
                <a:ext uri="{FF2B5EF4-FFF2-40B4-BE49-F238E27FC236}">
                  <a16:creationId xmlns="" xmlns:a16="http://schemas.microsoft.com/office/drawing/2014/main" id="{E7740CB2-8113-4FDE-88BC-D2019821F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0330" y="4372689"/>
              <a:ext cx="2922325" cy="1846398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81934198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30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7)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소독</a:t>
            </a:r>
            <a:r>
              <a:rPr lang="en-US" altLang="ko-KR" sz="24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권고 소독제</a:t>
            </a:r>
            <a:r>
              <a:rPr lang="en-US" altLang="ko-KR" sz="24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2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228894"/>
              </p:ext>
            </p:extLst>
          </p:nvPr>
        </p:nvGraphicFramePr>
        <p:xfrm>
          <a:off x="479675" y="3418155"/>
          <a:ext cx="8205538" cy="2592975"/>
        </p:xfrm>
        <a:graphic>
          <a:graphicData uri="http://schemas.openxmlformats.org/drawingml/2006/table">
            <a:tbl>
              <a:tblPr/>
              <a:tblGrid>
                <a:gridCol w="665891"/>
                <a:gridCol w="2079855"/>
                <a:gridCol w="877288"/>
                <a:gridCol w="877288"/>
                <a:gridCol w="3705216"/>
              </a:tblGrid>
              <a:tr h="2547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순번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 err="1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성분명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제조사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 err="1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제품수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사용방법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err="1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차아염소산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나트륨</a:t>
                      </a: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265430" marR="0" indent="-265430" algn="just" fontAlgn="base" latinLnBrk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○ </a:t>
                      </a:r>
                      <a:r>
                        <a:rPr lang="ko-KR" altLang="en-US" sz="1200" kern="0" spc="-4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조류인플루엔자</a:t>
                      </a:r>
                      <a:r>
                        <a:rPr lang="en-US" altLang="ko-KR" sz="1200" kern="0" spc="-4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200" kern="0" spc="-4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돼지열병</a:t>
                      </a:r>
                      <a:r>
                        <a:rPr lang="en-US" altLang="ko-KR" sz="1200" kern="0" spc="-4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200" kern="0" spc="-40" err="1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뉴캐슬</a:t>
                      </a:r>
                      <a:r>
                        <a:rPr lang="en-US" altLang="ko-KR" sz="1200" kern="0" spc="-4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ko-KR" alt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광견병 </a:t>
                      </a:r>
                      <a:r>
                        <a:rPr lang="ko-KR" altLang="en-US" sz="1200" kern="0" spc="-1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바이러스 기준 중 </a:t>
                      </a:r>
                      <a:r>
                        <a:rPr lang="ko-KR" altLang="en-US" sz="1200" kern="0" spc="-1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최고 </a:t>
                      </a:r>
                      <a:r>
                        <a:rPr lang="ko-KR" altLang="en-US" sz="1200" kern="0" spc="-10" smtClean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농도</a:t>
                      </a:r>
                      <a:r>
                        <a:rPr lang="en-US" altLang="ko-KR" sz="1200" kern="0" spc="-10" smtClean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200" kern="0" spc="-1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낮은 희석배수</a:t>
                      </a:r>
                      <a:r>
                        <a:rPr lang="en-US" altLang="ko-KR" sz="1200" kern="0" spc="-10" smtClean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) </a:t>
                      </a:r>
                      <a:r>
                        <a:rPr lang="ko-KR" altLang="en-US" sz="1200" kern="0" spc="-10" smtClean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의 </a:t>
                      </a:r>
                      <a:r>
                        <a:rPr lang="ko-KR" altLang="en-US" sz="1200" kern="0" spc="-1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권장희석배수 준용 </a:t>
                      </a:r>
                      <a:r>
                        <a:rPr lang="ko-KR" altLang="en-US" sz="1200" kern="0" spc="-10" smtClean="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사용</a:t>
                      </a:r>
                      <a:endParaRPr lang="en-US" altLang="ko-KR" sz="1200" kern="0" spc="-10" smtClean="0">
                        <a:solidFill>
                          <a:srgbClr val="FF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marL="265430" marR="0" indent="-26543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-1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200" b="0" kern="120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※</a:t>
                      </a:r>
                      <a:r>
                        <a:rPr lang="ko-KR" altLang="en-US" sz="1200" b="0" kern="1200" baseline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바이러스 특성에 따라 카테고리</a:t>
                      </a:r>
                      <a:r>
                        <a:rPr lang="en-US" altLang="ko-KR" sz="1200" b="0" kern="1200" baseline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1200" b="0" kern="1200" baseline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와 </a:t>
                      </a:r>
                      <a:r>
                        <a:rPr lang="en-US" altLang="ko-KR" sz="1200" b="0" kern="1200" baseline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1200" b="0" kern="1200" baseline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 분류되며</a:t>
                      </a:r>
                      <a:r>
                        <a:rPr lang="en-US" altLang="ko-KR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(FAO </a:t>
                      </a:r>
                      <a:r>
                        <a:rPr lang="ko-KR" altLang="en-US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</a:t>
                      </a:r>
                      <a:r>
                        <a:rPr lang="en-US" altLang="ko-KR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en-US" altLang="ko-KR" sz="1200" b="0" kern="1200" baseline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200" b="0" kern="1200" baseline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ASF</a:t>
                      </a:r>
                      <a:r>
                        <a:rPr lang="ko-KR" altLang="en-US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는 조류인플루엔자</a:t>
                      </a:r>
                      <a:r>
                        <a:rPr lang="en-US" altLang="ko-KR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돼지열병</a:t>
                      </a:r>
                      <a:r>
                        <a:rPr lang="en-US" altLang="ko-KR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kern="0" spc="-10" baseline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뉴캐슬</a:t>
                      </a:r>
                      <a:r>
                        <a:rPr lang="en-US" altLang="ko-KR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광견병과 함께 카테고리 </a:t>
                      </a:r>
                      <a:r>
                        <a:rPr lang="en-US" altLang="ko-KR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  <a:r>
                        <a:rPr lang="ko-KR" altLang="en-US" sz="1200" b="0" kern="0" spc="-1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에 속함</a:t>
                      </a:r>
                      <a:endParaRPr lang="ko-KR" altLang="en-US" sz="1200" b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구연산</a:t>
                      </a: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57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4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err="1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알데하이드제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7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오르토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페닐페놀</a:t>
                      </a: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4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요오드화합물</a:t>
                      </a: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7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6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버콘 및 유사제품</a:t>
                      </a: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54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4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NaDCC</a:t>
                      </a: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77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기 </a:t>
                      </a: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타 *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5430" marR="0" indent="-265430" algn="just" fontAlgn="base" latinLnBrk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○ </a:t>
                      </a:r>
                      <a:r>
                        <a:rPr lang="en-US" altLang="ko-KR" sz="1200" kern="0" spc="-4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FAO, USDA </a:t>
                      </a:r>
                      <a:r>
                        <a:rPr lang="ko-KR" altLang="en-US" sz="1200" kern="0" spc="-4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권장 희석농도 </a:t>
                      </a:r>
                      <a:r>
                        <a:rPr lang="en-US" altLang="ko-KR" sz="1200" kern="0" spc="-2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</a:t>
                      </a:r>
                      <a:r>
                        <a:rPr lang="ko-KR" alt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200" kern="0" spc="-1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수산화나트륨</a:t>
                      </a:r>
                      <a:r>
                        <a:rPr lang="en-US" altLang="ko-KR" sz="1200" kern="0" spc="-1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(2%), </a:t>
                      </a:r>
                      <a:r>
                        <a:rPr lang="ko-KR" altLang="en-US" sz="1200" kern="0" spc="-10" err="1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글루타알데하이드</a:t>
                      </a:r>
                      <a:r>
                        <a:rPr lang="en-US" altLang="ko-KR" sz="1200" kern="0" spc="-1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(2%), </a:t>
                      </a:r>
                      <a:r>
                        <a:rPr lang="ko-KR" altLang="en-US" sz="1200" kern="0" spc="-1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구연산</a:t>
                      </a:r>
                      <a:r>
                        <a:rPr lang="en-US" altLang="ko-KR" sz="1200" kern="0" spc="-10"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(3%)</a:t>
                      </a:r>
                      <a:endParaRPr lang="ko-KR" altLang="en-US" sz="1200" kern="0" spc="0">
                        <a:solidFill>
                          <a:srgbClr val="FF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5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계</a:t>
                      </a: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148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177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642" y="1644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9859" y="6021288"/>
            <a:ext cx="82965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smtClean="0">
                <a:latin typeface="HY헤드라인M" pitchFamily="18" charset="-127"/>
                <a:ea typeface="HY헤드라인M" pitchFamily="18" charset="-127"/>
              </a:rPr>
              <a:t>* 구제역으로 </a:t>
            </a:r>
            <a:r>
              <a:rPr lang="ko-KR" altLang="en-US" sz="1200">
                <a:latin typeface="HY헤드라인M" pitchFamily="18" charset="-127"/>
                <a:ea typeface="HY헤드라인M" pitchFamily="18" charset="-127"/>
              </a:rPr>
              <a:t>허가 받은 제품 </a:t>
            </a:r>
            <a:r>
              <a:rPr lang="en-US" altLang="ko-KR" sz="12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200">
                <a:latin typeface="HY헤드라인M" pitchFamily="18" charset="-127"/>
                <a:ea typeface="HY헤드라인M" pitchFamily="18" charset="-127"/>
              </a:rPr>
              <a:t>수산화나트륨</a:t>
            </a:r>
            <a:r>
              <a:rPr lang="en-US" altLang="ko-KR" sz="1200">
                <a:latin typeface="HY헤드라인M" pitchFamily="18" charset="-127"/>
                <a:ea typeface="HY헤드라인M" pitchFamily="18" charset="-127"/>
              </a:rPr>
              <a:t>(1), </a:t>
            </a:r>
            <a:r>
              <a:rPr lang="ko-KR" altLang="en-US" sz="1200" err="1">
                <a:latin typeface="HY헤드라인M" pitchFamily="18" charset="-127"/>
                <a:ea typeface="HY헤드라인M" pitchFamily="18" charset="-127"/>
              </a:rPr>
              <a:t>알데하이드제</a:t>
            </a:r>
            <a:r>
              <a:rPr lang="en-US" altLang="ko-KR" sz="1200">
                <a:latin typeface="HY헤드라인M" pitchFamily="18" charset="-127"/>
                <a:ea typeface="HY헤드라인M" pitchFamily="18" charset="-127"/>
              </a:rPr>
              <a:t>(1), </a:t>
            </a:r>
            <a:r>
              <a:rPr lang="ko-KR" altLang="en-US" sz="1200">
                <a:latin typeface="HY헤드라인M" pitchFamily="18" charset="-127"/>
                <a:ea typeface="HY헤드라인M" pitchFamily="18" charset="-127"/>
              </a:rPr>
              <a:t>구연산</a:t>
            </a:r>
            <a:r>
              <a:rPr lang="en-US" altLang="ko-KR" sz="1200">
                <a:latin typeface="HY헤드라인M" pitchFamily="18" charset="-127"/>
                <a:ea typeface="HY헤드라인M" pitchFamily="18" charset="-127"/>
              </a:rPr>
              <a:t>(10)</a:t>
            </a:r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04480" y="990254"/>
            <a:ext cx="8296597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>
                <a:latin typeface="HY헤드라인M" pitchFamily="18" charset="-127"/>
                <a:ea typeface="HY헤드라인M" pitchFamily="18" charset="-127"/>
              </a:rPr>
              <a:t>가</a:t>
            </a:r>
            <a:r>
              <a:rPr lang="en-US" altLang="ko-KR" sz="180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800">
                <a:latin typeface="HY헤드라인M" pitchFamily="18" charset="-127"/>
                <a:ea typeface="HY헤드라인M" pitchFamily="18" charset="-127"/>
              </a:rPr>
              <a:t>선정기준 </a:t>
            </a:r>
            <a:r>
              <a:rPr lang="en-US" altLang="ko-KR" sz="1800">
                <a:latin typeface="HY헤드라인M" pitchFamily="18" charset="-127"/>
                <a:ea typeface="HY헤드라인M" pitchFamily="18" charset="-127"/>
              </a:rPr>
              <a:t>: </a:t>
            </a:r>
            <a:endParaRPr lang="ko-KR" altLang="en-US" sz="18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  ○ 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세계식량농업기구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(FAO) 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또는 세계동물위생기구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(OIE)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에서 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ASF 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소독에 </a:t>
            </a: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권고하는</a:t>
            </a:r>
            <a:r>
              <a:rPr lang="en-US" altLang="ko-KR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유효</a:t>
            </a:r>
            <a:endParaRPr lang="en-US" altLang="ko-KR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mtClean="0">
                <a:latin typeface="HY헤드라인M" pitchFamily="18" charset="-127"/>
                <a:ea typeface="HY헤드라인M" pitchFamily="18" charset="-127"/>
              </a:rPr>
              <a:t>     </a:t>
            </a: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성분이 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포함된 국내 </a:t>
            </a: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허가 받은 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제품</a:t>
            </a:r>
          </a:p>
          <a:p>
            <a:pPr>
              <a:lnSpc>
                <a:spcPct val="150000"/>
              </a:lnSpc>
            </a:pP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  ○ 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영국 또는 미국 정부에서 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ASF 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소독제로 인정한 제품의 주요 성분이 </a:t>
            </a: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포함된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국내 허가</a:t>
            </a:r>
            <a:endParaRPr lang="en-US" altLang="ko-KR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mtClean="0"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받은 </a:t>
            </a:r>
            <a:r>
              <a:rPr lang="ko-KR" altLang="en-US" smtClean="0">
                <a:latin typeface="HY헤드라인M" pitchFamily="18" charset="-127"/>
                <a:ea typeface="HY헤드라인M" pitchFamily="18" charset="-127"/>
              </a:rPr>
              <a:t>제품</a:t>
            </a:r>
            <a:endParaRPr lang="en-US" altLang="ko-KR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50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smtClean="0">
                <a:latin typeface="HY헤드라인M" pitchFamily="18" charset="-127"/>
                <a:ea typeface="HY헤드라인M" pitchFamily="18" charset="-127"/>
              </a:rPr>
              <a:t>나</a:t>
            </a:r>
            <a:r>
              <a:rPr lang="en-US" altLang="ko-KR" sz="180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800">
                <a:latin typeface="HY헤드라인M" pitchFamily="18" charset="-127"/>
                <a:ea typeface="HY헤드라인M" pitchFamily="18" charset="-127"/>
              </a:rPr>
              <a:t>소독제 </a:t>
            </a:r>
            <a:r>
              <a:rPr lang="ko-KR" altLang="en-US" sz="1800" smtClean="0">
                <a:latin typeface="HY헤드라인M" pitchFamily="18" charset="-127"/>
                <a:ea typeface="HY헤드라인M" pitchFamily="18" charset="-127"/>
              </a:rPr>
              <a:t>종류 </a:t>
            </a:r>
            <a:r>
              <a:rPr lang="en-US" altLang="ko-KR" sz="1800" smtClean="0">
                <a:latin typeface="HY헤드라인M" pitchFamily="18" charset="-127"/>
                <a:ea typeface="HY헤드라인M" pitchFamily="18" charset="-127"/>
              </a:rPr>
              <a:t>:</a:t>
            </a:r>
            <a:endParaRPr lang="ko-KR" altLang="en-US" sz="18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52104" y="6237315"/>
            <a:ext cx="8296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# </a:t>
            </a:r>
            <a:r>
              <a:rPr lang="ko-KR" altLang="en-US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자료출처</a:t>
            </a:r>
            <a:r>
              <a:rPr lang="en-US" altLang="ko-KR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농림축산검역본부 홈페이지 </a:t>
            </a:r>
            <a:r>
              <a:rPr lang="en-US" altLang="ko-KR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‘ASF </a:t>
            </a:r>
            <a:r>
              <a:rPr lang="ko-KR" altLang="en-US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소독 가능 권고 소독제 종류</a:t>
            </a:r>
            <a:r>
              <a:rPr lang="en-US" altLang="ko-KR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’(9/3</a:t>
            </a:r>
            <a:r>
              <a:rPr lang="ko-KR" altLang="en-US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일 기준</a:t>
            </a:r>
            <a:r>
              <a:rPr lang="en-US" altLang="ko-KR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40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81107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31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7) </a:t>
            </a:r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소독</a:t>
            </a:r>
            <a:r>
              <a:rPr lang="en-US" altLang="ko-KR" sz="24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권고 소독제</a:t>
            </a:r>
            <a:r>
              <a:rPr lang="en-US" altLang="ko-KR" sz="24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2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642" y="1644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52104" y="6237315"/>
            <a:ext cx="8296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# </a:t>
            </a:r>
            <a:r>
              <a:rPr lang="ko-KR" altLang="en-US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자료출처</a:t>
            </a:r>
            <a:r>
              <a:rPr lang="en-US" altLang="ko-KR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농림축산검역본부 홈페이지 </a:t>
            </a:r>
            <a:r>
              <a:rPr lang="en-US" altLang="ko-KR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‘ASF </a:t>
            </a:r>
            <a:r>
              <a:rPr lang="ko-KR" altLang="en-US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소독 가능 권고 소독제 종류</a:t>
            </a:r>
            <a:r>
              <a:rPr lang="en-US" altLang="ko-KR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’(9/3</a:t>
            </a:r>
            <a:r>
              <a:rPr lang="ko-KR" altLang="en-US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일 기준</a:t>
            </a:r>
            <a:r>
              <a:rPr lang="en-US" altLang="ko-KR" sz="14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40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866698"/>
              </p:ext>
            </p:extLst>
          </p:nvPr>
        </p:nvGraphicFramePr>
        <p:xfrm>
          <a:off x="352108" y="1091494"/>
          <a:ext cx="8468369" cy="5135226"/>
        </p:xfrm>
        <a:graphic>
          <a:graphicData uri="http://schemas.openxmlformats.org/drawingml/2006/table">
            <a:tbl>
              <a:tblPr/>
              <a:tblGrid>
                <a:gridCol w="1896320"/>
                <a:gridCol w="6014308"/>
                <a:gridCol w="557741"/>
              </a:tblGrid>
              <a:tr h="23319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성분명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제품명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비고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99">
                <a:tc>
                  <a:txBody>
                    <a:bodyPr/>
                    <a:lstStyle/>
                    <a:p>
                      <a:pPr marL="228600" marR="0" indent="-22860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AutoNum type="arabicPeriod"/>
                      </a:pPr>
                      <a:r>
                        <a:rPr lang="ko-KR" altLang="en-US" sz="1100" kern="0" spc="0" err="1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치아염소산나트륨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윌로벳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하라솔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애니케어액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777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2. </a:t>
                      </a: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구연산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노프러블럼액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녹수 클린업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라이프크린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락토클린스프레이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바로크린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보디가드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브이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쓰리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스누캅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스누캅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-F,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스타클린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스트롱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스피드킬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시트러스 플러스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쎄니클린스프레이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쎄다크린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쎄탁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큐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씨에코 스프레이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씨에코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(SI ECO),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씨크린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씨투스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에스엠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3000,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에스제이스프레이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에코팜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웰크린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씨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윌로벳 유한 웰클리어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이과수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이화 클린팜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자연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잡스애니케어플러스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제로솔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제로클린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카밀라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케이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크린백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크린에코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크린올킬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 크리너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팜닥터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팜쉴드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팜케어리퀴드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팜크린 골드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팜하이진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퍼시트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포인트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-100,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하나텐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하나텐 파워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허브크린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텐킬액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클린죤액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원클린액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애티크린스프레이액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애니퍼액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씨트릭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뉴 팜가드액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대성 가이드크린 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바이킹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엑세놀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57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820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3. </a:t>
                      </a:r>
                      <a:r>
                        <a:rPr lang="ko-KR" altLang="en-US" sz="1100" kern="0" spc="0" err="1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알데하이드제제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글루타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글루투스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네부톨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네오클린 플러스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바이로시드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브로시드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브롬가드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슈퍼글루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스톱파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쎄니가드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아미크로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올바이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지큐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올사이드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옴니싸이드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지피씨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8,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크레오콤플렉스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킹사이드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태고도르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73.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터미네이터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티 에이치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4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플러스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파콤시드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팜액트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퍼펙트 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하이프렐바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SF,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한풍 글루드액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옵티시드액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라이프라인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아그리점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2000,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에프엠킬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-5,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울트라올비벧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케이세븐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31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9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4. </a:t>
                      </a:r>
                      <a:r>
                        <a:rPr lang="ko-KR" altLang="en-US" sz="1100" kern="0" spc="0" err="1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오르토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페닐페놀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후마그리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OPP,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롱라이프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250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에스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9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5. </a:t>
                      </a: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요오드화합물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베타딘농후액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비비클린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스타시드 액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바이오시드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30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4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799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6. </a:t>
                      </a:r>
                      <a:r>
                        <a:rPr lang="ko-KR" altLang="en-US" sz="1100" kern="0" spc="0" err="1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버콘</a:t>
                      </a: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및 유사제품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B.K.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그린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그린캅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다원올킬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닥터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케이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디사이드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라이프자켓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마스터팜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바이시드산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박탄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버콘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-S,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불칸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브로킬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브이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비바존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세이프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스마일팜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쓰리캅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아마존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에니크린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에버가드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에버크린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에스라인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에이스팜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원샷존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원탑콘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제로킬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청정농장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케이원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쿠루퍼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크린올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트리플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-CAN,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트리플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G,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파워트리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팜케어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하이드킬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큐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맥스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대성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하이크린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라이프자켓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레드카드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맥사이드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바이킬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쓰리아웃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에스가드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올크린업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울트라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시안산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콤프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저미사이드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크린업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판킬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프로텍트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M,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핑크린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하이캅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펀치킬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그린업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54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42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7. </a:t>
                      </a:r>
                      <a:r>
                        <a:rPr lang="en-US" sz="1100" kern="0" spc="0" err="1" smtClean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NaDCC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라이프가드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슈퍼크론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신일클로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-G 100,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신일클로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-T, 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아셉트롤정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울트라 시안산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100,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윌로벳유한이소클린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이소시안산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-100,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젠탑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참신 시안나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-50,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크린가드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크린월드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클린포스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바이오크론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애니가드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15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6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8. </a:t>
                      </a: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기타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895" marR="59895" marT="16559" marB="1655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클린소다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바라싸이드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구제솔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뉴크린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쎄니포스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씨트린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팜팜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-1000,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크린캅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액시톱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바로킬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-A,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메가크린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대성 가이드킬 산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12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0391" y="16595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724739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32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642" y="1644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0391" y="16595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450" y="0"/>
            <a:ext cx="466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4262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33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642" y="1644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0391" y="16595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621" y="0"/>
            <a:ext cx="4880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3486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34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642" y="1644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0391" y="16595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976" y="0"/>
            <a:ext cx="4870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6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35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642" y="1644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0391" y="16595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938" y="0"/>
            <a:ext cx="49641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4262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36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018787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smtClean="0"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3600" smtClean="0">
                <a:latin typeface="HY헤드라인M" pitchFamily="18" charset="-127"/>
                <a:ea typeface="HY헤드라인M" pitchFamily="18" charset="-127"/>
              </a:rPr>
              <a:t>정부의 국경검역 활동</a:t>
            </a:r>
            <a:endParaRPr lang="en-US" altLang="ko-KR" sz="360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585665" y="4064299"/>
            <a:ext cx="7874771" cy="202899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(2018.8.24.) 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우리나라 국경검역</a:t>
            </a:r>
            <a:r>
              <a:rPr lang="ko-KR" altLang="en-US" sz="24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에서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ASFV </a:t>
            </a:r>
            <a:r>
              <a:rPr lang="ko-KR" altLang="en-US" sz="2400" kern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유전자 검출</a:t>
            </a:r>
            <a:endParaRPr lang="en-US" altLang="ko-KR" sz="2400" kern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altLang="ko-KR" sz="2000" ker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ASF </a:t>
            </a:r>
            <a:r>
              <a:rPr lang="ko-KR" altLang="en-US" sz="2000" ker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바이러스가 </a:t>
            </a:r>
            <a:r>
              <a:rPr lang="ko-KR" altLang="en-US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중국 </a:t>
            </a:r>
            <a:r>
              <a:rPr lang="ko-KR" altLang="en-US" sz="2000" kern="0" err="1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심양발</a:t>
            </a:r>
            <a:r>
              <a:rPr lang="ko-KR" altLang="en-US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항공편 여행객의</a:t>
            </a:r>
            <a:r>
              <a:rPr lang="en-US" altLang="ko-KR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휴대 돈육가공품</a:t>
            </a:r>
            <a:r>
              <a:rPr lang="en-US" altLang="ko-KR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순대</a:t>
            </a:r>
            <a:r>
              <a:rPr lang="en-US" altLang="ko-KR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만두</a:t>
            </a:r>
            <a:r>
              <a:rPr lang="en-US" altLang="ko-KR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 2</a:t>
            </a:r>
            <a:r>
              <a:rPr lang="ko-KR" altLang="en-US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건에서 검출됨</a:t>
            </a:r>
            <a:r>
              <a:rPr lang="en-US" altLang="ko-KR" sz="2000" kern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000" ker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470378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37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94341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국경검역 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429071" y="1268761"/>
            <a:ext cx="8823452" cy="5955476"/>
            <a:chOff x="429068" y="1153319"/>
            <a:chExt cx="8823452" cy="5955476"/>
          </a:xfrm>
        </p:grpSpPr>
        <p:sp>
          <p:nvSpPr>
            <p:cNvPr id="18" name="직사각형 17"/>
            <p:cNvSpPr/>
            <p:nvPr/>
          </p:nvSpPr>
          <p:spPr>
            <a:xfrm>
              <a:off x="683568" y="1153319"/>
              <a:ext cx="8568952" cy="59554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휴대품검역</a:t>
              </a:r>
              <a:r>
                <a:rPr lang="en-US" altLang="ko-KR" sz="200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200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en-US" altLang="ko-KR" sz="20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세관합동 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휴대품 전수 </a:t>
              </a:r>
              <a:r>
                <a:rPr lang="en-US" altLang="ko-KR" sz="2000">
                  <a:latin typeface="HY헤드라인M" pitchFamily="18" charset="-127"/>
                  <a:ea typeface="HY헤드라인M" pitchFamily="18" charset="-127"/>
                </a:rPr>
                <a:t>X-ray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검사</a:t>
              </a:r>
              <a:r>
                <a:rPr lang="en-US" altLang="ko-KR" sz="2000">
                  <a:latin typeface="HY헤드라인M" pitchFamily="18" charset="-127"/>
                  <a:ea typeface="HY헤드라인M" pitchFamily="18" charset="-127"/>
                </a:rPr>
                <a:t>(1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∼</a:t>
              </a:r>
              <a:r>
                <a:rPr lang="en-US" altLang="ko-KR" sz="2000">
                  <a:latin typeface="HY헤드라인M" pitchFamily="18" charset="-127"/>
                  <a:ea typeface="HY헤드라인M" pitchFamily="18" charset="-127"/>
                </a:rPr>
                <a:t>2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회</a:t>
              </a:r>
              <a:r>
                <a:rPr lang="en-US" altLang="ko-KR" sz="2000"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일</a:t>
              </a:r>
              <a:r>
                <a:rPr lang="en-US" altLang="ko-KR" sz="2000" smtClean="0"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휴대축산물 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불법 반입 여부 감시를 위한 전담요원 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배치</a:t>
              </a:r>
              <a:endParaRPr lang="en-US" altLang="ko-KR" sz="20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중국 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내 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발생지역 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운행 노선에 대한 </a:t>
              </a:r>
              <a:r>
                <a:rPr lang="ko-KR" altLang="en-US" sz="2000" err="1">
                  <a:latin typeface="HY헤드라인M" pitchFamily="18" charset="-127"/>
                  <a:ea typeface="HY헤드라인M" pitchFamily="18" charset="-127"/>
                </a:rPr>
                <a:t>검역탐지견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 집중 투입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800">
                  <a:latin typeface="HY헤드라인M" pitchFamily="18" charset="-127"/>
                  <a:ea typeface="HY헤드라인M" pitchFamily="18" charset="-127"/>
                </a:rPr>
                <a:t>* </a:t>
              </a:r>
              <a:r>
                <a:rPr lang="ko-KR" altLang="en-US" sz="1800" err="1">
                  <a:latin typeface="HY헤드라인M" pitchFamily="18" charset="-127"/>
                  <a:ea typeface="HY헤드라인M" pitchFamily="18" charset="-127"/>
                </a:rPr>
                <a:t>검역탐지견</a:t>
              </a:r>
              <a:r>
                <a:rPr lang="ko-KR" altLang="en-US" sz="1800">
                  <a:latin typeface="HY헤드라인M" pitchFamily="18" charset="-127"/>
                  <a:ea typeface="HY헤드라인M" pitchFamily="18" charset="-127"/>
                </a:rPr>
                <a:t> 투입 총 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316</a:t>
              </a:r>
              <a:r>
                <a:rPr lang="ko-KR" altLang="en-US" sz="1800">
                  <a:latin typeface="HY헤드라인M" pitchFamily="18" charset="-127"/>
                  <a:ea typeface="HY헤드라인M" pitchFamily="18" charset="-127"/>
                </a:rPr>
                <a:t>편 중 중국 운행 노선 </a:t>
              </a:r>
              <a:r>
                <a:rPr lang="en-US" altLang="ko-KR" sz="1800" smtClean="0">
                  <a:latin typeface="HY헤드라인M" pitchFamily="18" charset="-127"/>
                  <a:ea typeface="HY헤드라인M" pitchFamily="18" charset="-127"/>
                </a:rPr>
                <a:t>201</a:t>
              </a:r>
              <a:r>
                <a:rPr lang="ko-KR" altLang="en-US" sz="1800">
                  <a:latin typeface="HY헤드라인M" pitchFamily="18" charset="-127"/>
                  <a:ea typeface="HY헤드라인M" pitchFamily="18" charset="-127"/>
                </a:rPr>
                <a:t>편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1800" smtClean="0">
                  <a:latin typeface="HY헤드라인M" pitchFamily="18" charset="-127"/>
                  <a:ea typeface="HY헤드라인M" pitchFamily="18" charset="-127"/>
                </a:rPr>
                <a:t>주</a:t>
              </a:r>
              <a:r>
                <a:rPr lang="en-US" altLang="ko-KR" sz="180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800" smtClean="0">
                  <a:latin typeface="HY헤드라인M" pitchFamily="18" charset="-127"/>
                  <a:ea typeface="HY헤드라인M" pitchFamily="18" charset="-127"/>
                </a:rPr>
                <a:t>평시대비 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24%</a:t>
              </a:r>
              <a:r>
                <a:rPr lang="ko-KR" altLang="en-US" sz="1800" smtClean="0">
                  <a:latin typeface="HY헤드라인M" pitchFamily="18" charset="-127"/>
                  <a:ea typeface="HY헤드라인M" pitchFamily="18" charset="-127"/>
                </a:rPr>
                <a:t>↑</a:t>
              </a:r>
              <a:r>
                <a:rPr lang="en-US" altLang="ko-KR" sz="180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18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 err="1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남은음식물</a:t>
              </a:r>
              <a:r>
                <a:rPr lang="ko-KR" altLang="en-US" sz="200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관리</a:t>
              </a:r>
              <a:r>
                <a:rPr lang="en-US" altLang="ko-KR" sz="200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200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en-US" altLang="ko-KR" sz="200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err="1" smtClean="0">
                  <a:latin typeface="HY헤드라인M" pitchFamily="18" charset="-127"/>
                  <a:ea typeface="HY헤드라인M" pitchFamily="18" charset="-127"/>
                </a:rPr>
                <a:t>중국</a:t>
              </a:r>
              <a:r>
                <a:rPr lang="ko-KR" altLang="en-US" sz="2000" b="1" err="1" smtClean="0">
                  <a:latin typeface="HY헤드라인M" pitchFamily="18" charset="-127"/>
                  <a:ea typeface="HY헤드라인M" pitchFamily="18" charset="-127"/>
                </a:rPr>
                <a:t>發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항공기 내 </a:t>
              </a:r>
              <a:r>
                <a:rPr lang="ko-KR" altLang="en-US" sz="2000" err="1">
                  <a:latin typeface="HY헤드라인M" pitchFamily="18" charset="-127"/>
                  <a:ea typeface="HY헤드라인M" pitchFamily="18" charset="-127"/>
                </a:rPr>
                <a:t>남은음식물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 관리실태 파악</a:t>
              </a:r>
              <a:r>
                <a:rPr lang="en-US" altLang="ko-KR" sz="200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국내하역 여부 등</a:t>
              </a:r>
              <a:r>
                <a:rPr lang="en-US" altLang="ko-KR" sz="200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en-US" altLang="ko-KR" sz="20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err="1" smtClean="0">
                  <a:latin typeface="HY헤드라인M" pitchFamily="18" charset="-127"/>
                  <a:ea typeface="HY헤드라인M" pitchFamily="18" charset="-127"/>
                </a:rPr>
                <a:t>남은음식물처리업체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000">
                  <a:latin typeface="HY헤드라인M" pitchFamily="18" charset="-127"/>
                  <a:ea typeface="HY헤드라인M" pitchFamily="18" charset="-127"/>
                </a:rPr>
                <a:t>일일 점검 실시 </a:t>
              </a:r>
              <a:r>
                <a:rPr lang="ko-KR" altLang="en-US" sz="2000" smtClean="0">
                  <a:latin typeface="HY헤드라인M" pitchFamily="18" charset="-127"/>
                  <a:ea typeface="HY헤드라인M" pitchFamily="18" charset="-127"/>
                </a:rPr>
                <a:t>중</a:t>
              </a: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285750" indent="-285750">
                <a:lnSpc>
                  <a:spcPct val="150000"/>
                </a:lnSpc>
                <a:buFont typeface="Arial" charset="0"/>
                <a:buChar char="•"/>
              </a:pPr>
              <a:r>
                <a:rPr lang="en-US" altLang="ko-KR" sz="1800" err="1" smtClean="0">
                  <a:latin typeface="HY헤드라인M" pitchFamily="18" charset="-127"/>
                  <a:ea typeface="HY헤드라인M" pitchFamily="18" charset="-127"/>
                </a:rPr>
                <a:t>선박</a:t>
              </a:r>
              <a:r>
                <a:rPr lang="en-US" altLang="ko-KR" sz="1800" err="1">
                  <a:latin typeface="HY헤드라인M" pitchFamily="18" charset="-127"/>
                  <a:ea typeface="HY헤드라인M" pitchFamily="18" charset="-127"/>
                </a:rPr>
                <a:t>·항공기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800" err="1">
                  <a:latin typeface="HY헤드라인M" pitchFamily="18" charset="-127"/>
                  <a:ea typeface="HY헤드라인M" pitchFamily="18" charset="-127"/>
                </a:rPr>
                <a:t>전체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800" err="1">
                  <a:latin typeface="HY헤드라인M" pitchFamily="18" charset="-127"/>
                  <a:ea typeface="HY헤드라인M" pitchFamily="18" charset="-127"/>
                </a:rPr>
                <a:t>남은음식물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800" err="1">
                  <a:latin typeface="HY헤드라인M" pitchFamily="18" charset="-127"/>
                  <a:ea typeface="HY헤드라인M" pitchFamily="18" charset="-127"/>
                </a:rPr>
                <a:t>처리업체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(31개소)에 </a:t>
              </a:r>
              <a:r>
                <a:rPr lang="en-US" altLang="ko-KR" sz="1800" err="1" smtClean="0">
                  <a:latin typeface="HY헤드라인M" pitchFamily="18" charset="-127"/>
                  <a:ea typeface="HY헤드라인M" pitchFamily="18" charset="-127"/>
                </a:rPr>
                <a:t>대한</a:t>
              </a:r>
              <a:r>
                <a:rPr lang="en-US" altLang="ko-KR" sz="180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800" err="1" smtClean="0">
                  <a:latin typeface="HY헤드라인M" pitchFamily="18" charset="-127"/>
                  <a:ea typeface="HY헤드라인M" pitchFamily="18" charset="-127"/>
                </a:rPr>
                <a:t>정기점검</a:t>
              </a:r>
              <a:r>
                <a:rPr lang="en-US" altLang="ko-KR" sz="180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800" smtClean="0">
                  <a:latin typeface="HY헤드라인M" pitchFamily="18" charset="-127"/>
                  <a:ea typeface="HY헤드라인M" pitchFamily="18" charset="-127"/>
                </a:rPr>
                <a:t>월 </a:t>
              </a:r>
              <a:r>
                <a:rPr lang="en-US" altLang="ko-KR" sz="1800" smtClean="0">
                  <a:latin typeface="HY헤드라인M" pitchFamily="18" charset="-127"/>
                  <a:ea typeface="HY헤드라인M" pitchFamily="18" charset="-127"/>
                </a:rPr>
                <a:t>1</a:t>
              </a:r>
              <a:r>
                <a:rPr lang="ko-KR" altLang="en-US" sz="1800" smtClean="0">
                  <a:latin typeface="HY헤드라인M" pitchFamily="18" charset="-127"/>
                  <a:ea typeface="HY헤드라인M" pitchFamily="18" charset="-127"/>
                </a:rPr>
                <a:t>회</a:t>
              </a:r>
              <a:r>
                <a:rPr lang="en-US" altLang="ko-KR" sz="1800" smtClean="0">
                  <a:latin typeface="HY헤드라인M" pitchFamily="18" charset="-127"/>
                  <a:ea typeface="HY헤드라인M" pitchFamily="18" charset="-127"/>
                </a:rPr>
                <a:t>)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800" smtClean="0">
                  <a:latin typeface="HY헤드라인M" pitchFamily="18" charset="-127"/>
                  <a:ea typeface="HY헤드라인M" pitchFamily="18" charset="-127"/>
                </a:rPr>
                <a:t>   </a:t>
              </a:r>
              <a:r>
                <a:rPr lang="ko-KR" altLang="en-US" sz="1800" smtClean="0">
                  <a:latin typeface="HY헤드라인M" pitchFamily="18" charset="-127"/>
                  <a:ea typeface="HY헤드라인M" pitchFamily="18" charset="-127"/>
                </a:rPr>
                <a:t>및 현장 </a:t>
              </a:r>
              <a:r>
                <a:rPr lang="ko-KR" altLang="en-US" sz="1800">
                  <a:latin typeface="HY헤드라인M" pitchFamily="18" charset="-127"/>
                  <a:ea typeface="HY헤드라인M" pitchFamily="18" charset="-127"/>
                </a:rPr>
                <a:t>불시점검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(4</a:t>
              </a:r>
              <a:r>
                <a:rPr lang="ko-KR" altLang="en-US" sz="1800">
                  <a:latin typeface="HY헤드라인M" pitchFamily="18" charset="-127"/>
                  <a:ea typeface="HY헤드라인M" pitchFamily="18" charset="-127"/>
                </a:rPr>
                <a:t>회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1800">
                  <a:latin typeface="HY헤드라인M" pitchFamily="18" charset="-127"/>
                  <a:ea typeface="HY헤드라인M" pitchFamily="18" charset="-127"/>
                </a:rPr>
                <a:t>년</a:t>
              </a:r>
              <a:r>
                <a:rPr lang="en-US" altLang="ko-KR" sz="1800"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>
                <a:lnSpc>
                  <a:spcPct val="150000"/>
                </a:lnSpc>
              </a:pPr>
              <a:endParaRPr lang="ko-KR" altLang="en-US" sz="200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20" name="그룹 19"/>
            <p:cNvGrpSpPr/>
            <p:nvPr/>
          </p:nvGrpSpPr>
          <p:grpSpPr>
            <a:xfrm>
              <a:off x="429068" y="1340768"/>
              <a:ext cx="206110" cy="2877037"/>
              <a:chOff x="429068" y="1340768"/>
              <a:chExt cx="206110" cy="2877037"/>
            </a:xfrm>
          </p:grpSpPr>
          <p:sp>
            <p:nvSpPr>
              <p:cNvPr id="24" name="타원 23"/>
              <p:cNvSpPr/>
              <p:nvPr/>
            </p:nvSpPr>
            <p:spPr>
              <a:xfrm>
                <a:off x="429068" y="1340768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5" name="타원 24"/>
              <p:cNvSpPr/>
              <p:nvPr/>
            </p:nvSpPr>
            <p:spPr>
              <a:xfrm>
                <a:off x="452686" y="4033639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32836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38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072" y="414194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320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국경검역 </a:t>
            </a:r>
            <a:endParaRPr lang="ko-KR" altLang="en-US" sz="2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467544" y="1291985"/>
            <a:ext cx="8784976" cy="4916731"/>
            <a:chOff x="467544" y="1100361"/>
            <a:chExt cx="8784976" cy="4916731"/>
          </a:xfrm>
        </p:grpSpPr>
        <p:sp>
          <p:nvSpPr>
            <p:cNvPr id="18" name="타원 17"/>
            <p:cNvSpPr/>
            <p:nvPr/>
          </p:nvSpPr>
          <p:spPr>
            <a:xfrm>
              <a:off x="467544" y="1283166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683568" y="1100361"/>
              <a:ext cx="8568952" cy="4916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en-US" altLang="ko-KR" sz="200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ASF</a:t>
              </a:r>
              <a:r>
                <a:rPr lang="ko-KR" altLang="en-US" sz="200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모니터링 검사</a:t>
              </a:r>
              <a:r>
                <a:rPr lang="en-US" altLang="ko-KR" sz="200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200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en-US" altLang="ko-KR" sz="2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ASF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발생국산 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불법 반입 휴대 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돈육 등 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모니터링 검사</a:t>
              </a:r>
              <a:r>
                <a:rPr lang="en-US" altLang="ko-KR" sz="2000" dirty="0">
                  <a:latin typeface="HY헤드라인M" pitchFamily="18" charset="-127"/>
                  <a:ea typeface="HY헤드라인M" pitchFamily="18" charset="-127"/>
                </a:rPr>
                <a:t>(100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건</a:t>
              </a:r>
              <a:r>
                <a:rPr lang="en-US" altLang="ko-KR" sz="2000" dirty="0"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년</a:t>
              </a:r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ASF</a:t>
              </a:r>
              <a:r>
                <a:rPr lang="ko-KR" altLang="en-US" sz="2000" dirty="0" err="1" smtClean="0">
                  <a:latin typeface="HY헤드라인M" pitchFamily="18" charset="-127"/>
                  <a:ea typeface="HY헤드라인M" pitchFamily="18" charset="-127"/>
                </a:rPr>
                <a:t>발생국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 운항 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선박</a:t>
              </a:r>
              <a:r>
                <a:rPr lang="en-US" altLang="ko-KR" sz="2000" dirty="0"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항공기 내 </a:t>
              </a:r>
              <a:r>
                <a:rPr lang="ko-KR" altLang="en-US" sz="2000" dirty="0" err="1" smtClean="0">
                  <a:latin typeface="HY헤드라인M" pitchFamily="18" charset="-127"/>
                  <a:ea typeface="HY헤드라인M" pitchFamily="18" charset="-127"/>
                </a:rPr>
                <a:t>남은음식물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모니터링 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검사</a:t>
              </a:r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en-US" altLang="ko-KR" sz="2000" dirty="0">
                  <a:latin typeface="HY헤드라인M" pitchFamily="18" charset="-127"/>
                  <a:ea typeface="HY헤드라인M" pitchFamily="18" charset="-127"/>
                </a:rPr>
                <a:t>50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건</a:t>
              </a:r>
              <a:r>
                <a:rPr lang="en-US" altLang="ko-KR" sz="2000" dirty="0"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년</a:t>
              </a:r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en-US" altLang="ko-KR" sz="2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800" dirty="0">
                  <a:latin typeface="HY헤드라인M" pitchFamily="18" charset="-127"/>
                  <a:ea typeface="HY헤드라인M" pitchFamily="18" charset="-127"/>
                </a:rPr>
                <a:t>* </a:t>
              </a:r>
              <a:r>
                <a:rPr lang="ko-KR" altLang="en-US" sz="1800" dirty="0" smtClean="0">
                  <a:latin typeface="HY헤드라인M" pitchFamily="18" charset="-127"/>
                  <a:ea typeface="HY헤드라인M" pitchFamily="18" charset="-127"/>
                </a:rPr>
                <a:t>연간 </a:t>
              </a:r>
              <a:r>
                <a:rPr lang="ko-KR" altLang="en-US" sz="1800" dirty="0">
                  <a:latin typeface="HY헤드라인M" pitchFamily="18" charset="-127"/>
                  <a:ea typeface="HY헤드라인M" pitchFamily="18" charset="-127"/>
                </a:rPr>
                <a:t>검사계획 중 남은 물량에 대한 검사 시 중국 발생지역 </a:t>
              </a:r>
              <a:r>
                <a:rPr lang="ko-KR" altLang="en-US" sz="1800" dirty="0" smtClean="0">
                  <a:latin typeface="HY헤드라인M" pitchFamily="18" charset="-127"/>
                  <a:ea typeface="HY헤드라인M" pitchFamily="18" charset="-127"/>
                </a:rPr>
                <a:t>집중 </a:t>
              </a:r>
              <a:r>
                <a:rPr lang="ko-KR" altLang="en-US" sz="1800" dirty="0">
                  <a:latin typeface="HY헤드라인M" pitchFamily="18" charset="-127"/>
                  <a:ea typeface="HY헤드라인M" pitchFamily="18" charset="-127"/>
                </a:rPr>
                <a:t>검사 </a:t>
              </a:r>
              <a:r>
                <a:rPr lang="ko-KR" altLang="en-US" sz="1800" dirty="0" smtClean="0">
                  <a:latin typeface="HY헤드라인M" pitchFamily="18" charset="-127"/>
                  <a:ea typeface="HY헤드라인M" pitchFamily="18" charset="-127"/>
                </a:rPr>
                <a:t>실시</a:t>
              </a:r>
              <a:endParaRPr lang="en-US" altLang="ko-KR" sz="18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10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홍보</a:t>
              </a:r>
              <a:r>
                <a:rPr lang="en-US" altLang="ko-KR" sz="200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) </a:t>
              </a:r>
              <a:endParaRPr lang="en-US" altLang="ko-KR" sz="2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공항</a:t>
              </a:r>
              <a:r>
                <a:rPr lang="en-US" altLang="ko-KR" sz="2000" dirty="0"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만 내 홍보모니터</a:t>
              </a:r>
              <a:r>
                <a:rPr lang="en-US" altLang="ko-KR" sz="2000" dirty="0">
                  <a:latin typeface="HY헤드라인M" pitchFamily="18" charset="-127"/>
                  <a:ea typeface="HY헤드라인M" pitchFamily="18" charset="-127"/>
                </a:rPr>
                <a:t>(DID), 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전광판 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등을 활용한 </a:t>
              </a:r>
              <a:endParaRPr lang="en-US" altLang="ko-KR" sz="20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 err="1" smtClean="0">
                  <a:latin typeface="HY헤드라인M" pitchFamily="18" charset="-127"/>
                  <a:ea typeface="HY헤드라인M" pitchFamily="18" charset="-127"/>
                </a:rPr>
                <a:t>중국내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ASF </a:t>
              </a:r>
              <a:r>
                <a:rPr lang="ko-KR" altLang="en-US" sz="2000" dirty="0">
                  <a:latin typeface="HY헤드라인M" pitchFamily="18" charset="-127"/>
                  <a:ea typeface="HY헤드라인M" pitchFamily="18" charset="-127"/>
                </a:rPr>
                <a:t>발생사실 전파 및 여행객 준수사항 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안내</a:t>
              </a:r>
              <a:endParaRPr lang="en-US" altLang="ko-KR" sz="2000" dirty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 err="1" smtClean="0">
                  <a:latin typeface="HY헤드라인M" pitchFamily="18" charset="-127"/>
                  <a:ea typeface="HY헤드라인M" pitchFamily="18" charset="-127"/>
                </a:rPr>
                <a:t>영사콜센터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000" dirty="0" err="1" smtClean="0">
                  <a:latin typeface="HY헤드라인M" pitchFamily="18" charset="-127"/>
                  <a:ea typeface="HY헤드라인M" pitchFamily="18" charset="-127"/>
                </a:rPr>
                <a:t>단문자</a:t>
              </a:r>
              <a:r>
                <a:rPr lang="ko-KR" altLang="en-US" sz="2000" baseline="30000" dirty="0" smtClean="0">
                  <a:latin typeface="HY헤드라인M" pitchFamily="18" charset="-127"/>
                  <a:ea typeface="HY헤드라인M" pitchFamily="18" charset="-127"/>
                </a:rPr>
                <a:t>*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 안내</a:t>
              </a:r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외교부 협조</a:t>
              </a:r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800" dirty="0" smtClean="0">
                  <a:latin typeface="HY헤드라인M" pitchFamily="18" charset="-127"/>
                  <a:ea typeface="HY헤드라인M" pitchFamily="18" charset="-127"/>
                </a:rPr>
                <a:t>* 중국을 비롯한 최근 </a:t>
              </a:r>
              <a:r>
                <a:rPr lang="en-US" altLang="ko-KR" sz="1800" dirty="0" smtClean="0">
                  <a:latin typeface="HY헤드라인M" pitchFamily="18" charset="-127"/>
                  <a:ea typeface="HY헤드라인M" pitchFamily="18" charset="-127"/>
                </a:rPr>
                <a:t>ASF </a:t>
              </a:r>
              <a:r>
                <a:rPr lang="ko-KR" altLang="en-US" sz="1800" dirty="0" smtClean="0">
                  <a:latin typeface="HY헤드라인M" pitchFamily="18" charset="-127"/>
                  <a:ea typeface="HY헤드라인M" pitchFamily="18" charset="-127"/>
                </a:rPr>
                <a:t>다발국가인 폴란드</a:t>
              </a:r>
              <a:r>
                <a:rPr lang="en-US" altLang="ko-KR" sz="18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800" dirty="0" smtClean="0">
                  <a:latin typeface="HY헤드라인M" pitchFamily="18" charset="-127"/>
                  <a:ea typeface="HY헤드라인M" pitchFamily="18" charset="-127"/>
                </a:rPr>
                <a:t>루마니아</a:t>
              </a:r>
              <a:r>
                <a:rPr lang="en-US" altLang="ko-KR" sz="18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800" dirty="0" smtClean="0">
                  <a:latin typeface="HY헤드라인M" pitchFamily="18" charset="-127"/>
                  <a:ea typeface="HY헤드라인M" pitchFamily="18" charset="-127"/>
                </a:rPr>
                <a:t>우크라이나</a:t>
              </a:r>
              <a:r>
                <a:rPr lang="en-US" altLang="ko-KR" sz="18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800" dirty="0" smtClean="0">
                  <a:latin typeface="HY헤드라인M" pitchFamily="18" charset="-127"/>
                  <a:ea typeface="HY헤드라인M" pitchFamily="18" charset="-127"/>
                </a:rPr>
                <a:t>   러시아</a:t>
              </a:r>
              <a:r>
                <a:rPr lang="en-US" altLang="ko-KR" sz="18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800" dirty="0" smtClean="0">
                  <a:latin typeface="HY헤드라인M" pitchFamily="18" charset="-127"/>
                  <a:ea typeface="HY헤드라인M" pitchFamily="18" charset="-127"/>
                </a:rPr>
                <a:t>라트비아 여행객 대상 주의사항 안내</a:t>
              </a:r>
              <a:endParaRPr lang="ko-KR" altLang="en-US" sz="1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0" name="타원 19"/>
            <p:cNvSpPr/>
            <p:nvPr/>
          </p:nvSpPr>
          <p:spPr>
            <a:xfrm>
              <a:off x="467544" y="3284984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9250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39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018787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dirty="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3600" dirty="0" smtClean="0">
                <a:latin typeface="HY헤드라인M" pitchFamily="18" charset="-127"/>
                <a:ea typeface="HY헤드라인M" pitchFamily="18" charset="-127"/>
              </a:rPr>
              <a:t>농장 직원 교육 자료</a:t>
            </a:r>
            <a:endParaRPr lang="en-US" altLang="ko-KR" sz="36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52790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C24BC-EDB8-4DF7-9027-393BC788C072}" type="slidenum">
              <a:rPr lang="en-US" altLang="ko-KR" smtClean="0"/>
              <a:pPr/>
              <a:t>40</a:t>
            </a:fld>
            <a:endParaRPr lang="en-US" altLang="ko-KR"/>
          </a:p>
        </p:txBody>
      </p: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072" y="414194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32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직원 교육자료로 활용해주세요</a:t>
            </a:r>
            <a:endParaRPr lang="ko-KR" altLang="en-US" sz="32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17008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&lt;10</a:t>
            </a:r>
            <a:r>
              <a:rPr lang="ko-KR" altLang="en-US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두분</a:t>
            </a:r>
            <a:r>
              <a:rPr lang="en-US" altLang="ko-KR" sz="2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24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6900" y="17008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&lt;50</a:t>
            </a:r>
            <a:r>
              <a:rPr lang="ko-KR" altLang="en-US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두분</a:t>
            </a:r>
            <a:r>
              <a:rPr lang="en-US" altLang="ko-KR" sz="2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24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9" name="Picture 5" descr="C:\Users\user1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052737"/>
            <a:ext cx="6959699" cy="543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0484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C24BC-EDB8-4DF7-9027-393BC788C072}" type="slidenum">
              <a:rPr lang="en-US" altLang="ko-KR" smtClean="0"/>
              <a:pPr/>
              <a:t>41</a:t>
            </a:fld>
            <a:endParaRPr lang="en-US" altLang="ko-KR"/>
          </a:p>
        </p:txBody>
      </p: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072" y="414194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32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직원 교육자료로 활용해주세요</a:t>
            </a:r>
            <a:endParaRPr lang="ko-KR" altLang="en-US" sz="32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17008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&lt;10</a:t>
            </a:r>
            <a:r>
              <a:rPr lang="ko-KR" altLang="en-US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두분</a:t>
            </a:r>
            <a:r>
              <a:rPr lang="en-US" altLang="ko-KR" sz="2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24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6900" y="17008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&lt;50</a:t>
            </a:r>
            <a:r>
              <a:rPr lang="ko-KR" altLang="en-US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두분</a:t>
            </a:r>
            <a:r>
              <a:rPr lang="en-US" altLang="ko-KR" sz="2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24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50" name="Picture 2" descr="C:\Users\user1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03" y="1566317"/>
            <a:ext cx="8023085" cy="400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787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42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642" y="1644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0391" y="16595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1143001" y="-92951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373" y="0"/>
            <a:ext cx="5307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063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="" xmlns:a16="http://schemas.microsoft.com/office/drawing/2014/main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="" xmlns:a16="http://schemas.microsoft.com/office/drawing/2014/main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43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018787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360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85661" y="2924944"/>
            <a:ext cx="8018787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dirty="0" smtClean="0"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3600" dirty="0" smtClean="0">
                <a:latin typeface="HY헤드라인M" pitchFamily="18" charset="-127"/>
                <a:ea typeface="HY헤드라인M" pitchFamily="18" charset="-127"/>
              </a:rPr>
              <a:t>기타사항</a:t>
            </a:r>
            <a:endParaRPr lang="en-US" altLang="ko-KR" sz="36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43587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C24BC-EDB8-4DF7-9027-393BC788C072}" type="slidenum">
              <a:rPr lang="en-US" altLang="ko-KR" smtClean="0"/>
              <a:pPr/>
              <a:t>44</a:t>
            </a:fld>
            <a:endParaRPr lang="en-US" altLang="ko-KR"/>
          </a:p>
        </p:txBody>
      </p:sp>
      <p:grpSp>
        <p:nvGrpSpPr>
          <p:cNvPr id="3" name="그룹 2"/>
          <p:cNvGrpSpPr/>
          <p:nvPr/>
        </p:nvGrpSpPr>
        <p:grpSpPr>
          <a:xfrm>
            <a:off x="467544" y="980729"/>
            <a:ext cx="8856984" cy="6463308"/>
            <a:chOff x="467544" y="1100361"/>
            <a:chExt cx="8856984" cy="6463308"/>
          </a:xfrm>
        </p:grpSpPr>
        <p:sp>
          <p:nvSpPr>
            <p:cNvPr id="4" name="타원 3"/>
            <p:cNvSpPr/>
            <p:nvPr/>
          </p:nvSpPr>
          <p:spPr>
            <a:xfrm>
              <a:off x="467544" y="1283166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55576" y="1100361"/>
              <a:ext cx="8568952" cy="64633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 err="1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돈단독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+</a:t>
              </a:r>
              <a:r>
                <a:rPr lang="ko-KR" altLang="en-US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돼지열병 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50</a:t>
              </a:r>
              <a:r>
                <a:rPr lang="ko-KR" altLang="en-US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두분 백신 공급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(18.7</a:t>
              </a:r>
              <a:r>
                <a:rPr lang="ko-KR" altLang="en-US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월부터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>
                <a:lnSpc>
                  <a:spcPct val="150000"/>
                </a:lnSpc>
              </a:pPr>
              <a:endParaRPr lang="en-US" altLang="ko-KR" sz="20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2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ko-KR" sz="800" kern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ko-KR" altLang="en-US" sz="8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돼지용 구제역 </a:t>
              </a:r>
              <a:r>
                <a:rPr lang="ko-KR" altLang="en-US" sz="2000" dirty="0" err="1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상시백신</a:t>
              </a:r>
              <a:r>
                <a:rPr lang="ko-KR" altLang="en-US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O+A </a:t>
              </a:r>
              <a:r>
                <a:rPr lang="ko-KR" altLang="en-US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변경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(18.10</a:t>
              </a:r>
              <a:r>
                <a:rPr lang="ko-KR" altLang="en-US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월부터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marL="342900" indent="-34290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lang="ko-KR" altLang="en-US" sz="2000" kern="0" dirty="0">
                  <a:latin typeface="HY헤드라인M" pitchFamily="18" charset="-127"/>
                  <a:ea typeface="HY헤드라인M" pitchFamily="18" charset="-127"/>
                </a:rPr>
                <a:t>공급시기 </a:t>
              </a:r>
              <a:r>
                <a:rPr lang="en-US" altLang="ko-KR" sz="2000" kern="0" dirty="0">
                  <a:latin typeface="HY헤드라인M" pitchFamily="18" charset="-127"/>
                  <a:ea typeface="HY헤드라인M" pitchFamily="18" charset="-127"/>
                </a:rPr>
                <a:t>: 10</a:t>
              </a:r>
              <a:r>
                <a:rPr lang="ko-KR" altLang="en-US" sz="2000" kern="0" dirty="0">
                  <a:latin typeface="HY헤드라인M" pitchFamily="18" charset="-127"/>
                  <a:ea typeface="HY헤드라인M" pitchFamily="18" charset="-127"/>
                </a:rPr>
                <a:t>월 </a:t>
              </a:r>
              <a:r>
                <a:rPr lang="en-US" altLang="ko-KR" sz="2000" kern="0" dirty="0">
                  <a:latin typeface="HY헤드라인M" pitchFamily="18" charset="-127"/>
                  <a:ea typeface="HY헤드라인M" pitchFamily="18" charset="-127"/>
                </a:rPr>
                <a:t>1</a:t>
              </a:r>
              <a:r>
                <a:rPr lang="ko-KR" altLang="en-US" sz="2000" kern="0" dirty="0" smtClean="0">
                  <a:latin typeface="HY헤드라인M" pitchFamily="18" charset="-127"/>
                  <a:ea typeface="HY헤드라인M" pitchFamily="18" charset="-127"/>
                </a:rPr>
                <a:t>일</a:t>
              </a:r>
              <a:endParaRPr lang="en-US" altLang="ko-KR" sz="20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342900" indent="-34290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lang="ko-KR" altLang="en-US" sz="2000" kern="0" dirty="0">
                  <a:latin typeface="HY헤드라인M" pitchFamily="18" charset="-127"/>
                  <a:ea typeface="HY헤드라인M" pitchFamily="18" charset="-127"/>
                </a:rPr>
                <a:t>공급방법</a:t>
              </a:r>
              <a:r>
                <a:rPr lang="en-US" altLang="ko-KR" sz="2000" kern="0" dirty="0">
                  <a:latin typeface="HY헤드라인M" pitchFamily="18" charset="-127"/>
                  <a:ea typeface="HY헤드라인M" pitchFamily="18" charset="-127"/>
                </a:rPr>
                <a:t> : </a:t>
              </a:r>
            </a:p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2000" kern="0" dirty="0" smtClean="0">
                  <a:latin typeface="HY헤드라인M" pitchFamily="18" charset="-127"/>
                  <a:ea typeface="HY헤드라인M" pitchFamily="18" charset="-127"/>
                </a:rPr>
                <a:t>      ① 소규모</a:t>
              </a:r>
              <a:r>
                <a:rPr lang="en-US" altLang="ko-KR" sz="2000" kern="0" dirty="0">
                  <a:latin typeface="HY헤드라인M" pitchFamily="18" charset="-127"/>
                  <a:ea typeface="HY헤드라인M" pitchFamily="18" charset="-127"/>
                </a:rPr>
                <a:t>(1</a:t>
              </a:r>
              <a:r>
                <a:rPr lang="ko-KR" altLang="en-US" sz="2000" kern="0" dirty="0">
                  <a:latin typeface="HY헤드라인M" pitchFamily="18" charset="-127"/>
                  <a:ea typeface="HY헤드라인M" pitchFamily="18" charset="-127"/>
                </a:rPr>
                <a:t>천두 미만</a:t>
              </a:r>
              <a:r>
                <a:rPr lang="en-US" altLang="ko-KR" sz="2000" kern="0" dirty="0">
                  <a:latin typeface="HY헤드라인M" pitchFamily="18" charset="-127"/>
                  <a:ea typeface="HY헤드라인M" pitchFamily="18" charset="-127"/>
                </a:rPr>
                <a:t>) </a:t>
              </a:r>
              <a:r>
                <a:rPr lang="ko-KR" altLang="en-US" sz="2000" kern="0" dirty="0">
                  <a:latin typeface="HY헤드라인M" pitchFamily="18" charset="-127"/>
                  <a:ea typeface="HY헤드라인M" pitchFamily="18" charset="-127"/>
                </a:rPr>
                <a:t>농가 </a:t>
              </a:r>
              <a:r>
                <a:rPr lang="en-US" altLang="ko-KR" sz="2000" kern="0" dirty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000" kern="0" dirty="0" err="1">
                  <a:latin typeface="HY헤드라인M" pitchFamily="18" charset="-127"/>
                  <a:ea typeface="HY헤드라인M" pitchFamily="18" charset="-127"/>
                </a:rPr>
                <a:t>지자체</a:t>
              </a:r>
              <a:r>
                <a:rPr lang="ko-KR" altLang="en-US" sz="2000" kern="0" dirty="0">
                  <a:latin typeface="HY헤드라인M" pitchFamily="18" charset="-127"/>
                  <a:ea typeface="HY헤드라인M" pitchFamily="18" charset="-127"/>
                </a:rPr>
                <a:t> 공급</a:t>
              </a:r>
              <a:endParaRPr lang="en-US" altLang="ko-KR" sz="20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2000" kern="0" dirty="0" smtClean="0">
                  <a:latin typeface="HY헤드라인M" pitchFamily="18" charset="-127"/>
                  <a:ea typeface="HY헤드라인M" pitchFamily="18" charset="-127"/>
                </a:rPr>
                <a:t>      ② 전업규모 </a:t>
              </a:r>
              <a:r>
                <a:rPr lang="ko-KR" altLang="en-US" sz="2000" kern="0" dirty="0">
                  <a:latin typeface="HY헤드라인M" pitchFamily="18" charset="-127"/>
                  <a:ea typeface="HY헤드라인M" pitchFamily="18" charset="-127"/>
                </a:rPr>
                <a:t>농가 </a:t>
              </a:r>
              <a:r>
                <a:rPr lang="en-US" altLang="ko-KR" sz="2000" kern="0" dirty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000" kern="0" dirty="0">
                  <a:latin typeface="HY헤드라인M" pitchFamily="18" charset="-127"/>
                  <a:ea typeface="HY헤드라인M" pitchFamily="18" charset="-127"/>
                </a:rPr>
                <a:t>농협에서 구입</a:t>
              </a:r>
            </a:p>
            <a:p>
              <a:pPr>
                <a:lnSpc>
                  <a:spcPct val="150000"/>
                </a:lnSpc>
              </a:pPr>
              <a:endParaRPr lang="en-US" altLang="ko-KR" sz="2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</a:p>
          </p:txBody>
        </p:sp>
        <p:sp>
          <p:nvSpPr>
            <p:cNvPr id="6" name="타원 5"/>
            <p:cNvSpPr/>
            <p:nvPr/>
          </p:nvSpPr>
          <p:spPr>
            <a:xfrm>
              <a:off x="467544" y="4400029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072" y="414194"/>
            <a:ext cx="6624736" cy="4924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32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돼지열병</a:t>
            </a:r>
            <a:r>
              <a:rPr lang="en-US" altLang="ko-KR" sz="32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32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구제역 </a:t>
            </a:r>
            <a:endParaRPr lang="ko-KR" altLang="en-US" sz="22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6552728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71600" y="17008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&lt;10</a:t>
            </a:r>
            <a:r>
              <a:rPr lang="ko-KR" altLang="en-US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두분</a:t>
            </a:r>
            <a:r>
              <a:rPr lang="en-US" altLang="ko-KR" sz="2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24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6900" y="17008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&lt;50</a:t>
            </a:r>
            <a:r>
              <a:rPr lang="ko-KR" altLang="en-US" sz="240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두분</a:t>
            </a:r>
            <a:r>
              <a:rPr lang="en-US" altLang="ko-KR" sz="2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24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설명선 2 9"/>
          <p:cNvSpPr/>
          <p:nvPr/>
        </p:nvSpPr>
        <p:spPr>
          <a:xfrm flipH="1">
            <a:off x="7213483" y="3284985"/>
            <a:ext cx="1874292" cy="792088"/>
          </a:xfrm>
          <a:prstGeom prst="borderCallout2">
            <a:avLst>
              <a:gd name="adj1" fmla="val 52420"/>
              <a:gd name="adj2" fmla="val 101042"/>
              <a:gd name="adj3" fmla="val 54025"/>
              <a:gd name="adj4" fmla="val 190432"/>
              <a:gd name="adj5" fmla="val -25388"/>
              <a:gd name="adj6" fmla="val 21509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ko-KR" altLang="en-US" spc="-15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워터마크 </a:t>
            </a:r>
            <a:r>
              <a:rPr lang="en-US" altLang="ko-KR" sz="2000" spc="-15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pc="-15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50  </a:t>
            </a:r>
            <a:r>
              <a:rPr lang="ko-KR" altLang="en-US" spc="-15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표기</a:t>
            </a:r>
            <a:endParaRPr lang="ko-KR" altLang="en-US" spc="-15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설명선 2 12"/>
          <p:cNvSpPr/>
          <p:nvPr/>
        </p:nvSpPr>
        <p:spPr>
          <a:xfrm>
            <a:off x="7092283" y="1766430"/>
            <a:ext cx="1995495" cy="792088"/>
          </a:xfrm>
          <a:prstGeom prst="borderCallout2">
            <a:avLst>
              <a:gd name="adj1" fmla="val 55627"/>
              <a:gd name="adj2" fmla="val -1189"/>
              <a:gd name="adj3" fmla="val 57231"/>
              <a:gd name="adj4" fmla="val -16826"/>
              <a:gd name="adj5" fmla="val 93261"/>
              <a:gd name="adj6" fmla="val -3427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Bef>
                <a:spcPct val="50000"/>
              </a:spcBef>
              <a:buAutoNum type="arabicPeriod"/>
            </a:pPr>
            <a:r>
              <a:rPr lang="ko-KR" altLang="en-US" spc="-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흰색 불투명 용기</a:t>
            </a:r>
            <a:endParaRPr lang="en-US" altLang="ko-KR" spc="-10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spcBef>
                <a:spcPct val="50000"/>
              </a:spcBef>
              <a:buAutoNum type="arabicPeriod"/>
            </a:pPr>
            <a:r>
              <a:rPr lang="ko-KR" altLang="en-US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큰 사이즈</a:t>
            </a:r>
            <a:endParaRPr lang="ko-KR" altLang="en-US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20444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prst="relaxedInset"/>
        </a:sp3d>
      </a:spPr>
      <a:bodyPr anchor="ctr"/>
      <a:lstStyle>
        <a:defPPr algn="ctr">
          <a:spcBef>
            <a:spcPct val="50000"/>
          </a:spcBef>
          <a:defRPr sz="2000" b="1" dirty="0">
            <a:solidFill>
              <a:schemeClr val="tx1"/>
            </a:solidFill>
            <a:latin typeface="휴먼엑스포" pitchFamily="18" charset="-127"/>
            <a:ea typeface="휴먼엑스포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22981</TotalTime>
  <Words>3090</Words>
  <Application>Microsoft Office PowerPoint</Application>
  <PresentationFormat>화면 슬라이드 쇼(4:3)</PresentationFormat>
  <Paragraphs>569</Paragraphs>
  <Slides>44</Slides>
  <Notes>40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44</vt:i4>
      </vt:variant>
    </vt:vector>
  </HeadingPairs>
  <TitlesOfParts>
    <vt:vector size="46" baseType="lpstr"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건국대학교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한호석</dc:creator>
  <cp:lastModifiedBy>Windows 사용자</cp:lastModifiedBy>
  <cp:revision>1393</cp:revision>
  <cp:lastPrinted>2018-09-11T05:01:07Z</cp:lastPrinted>
  <dcterms:created xsi:type="dcterms:W3CDTF">2006-08-29T06:23:05Z</dcterms:created>
  <dcterms:modified xsi:type="dcterms:W3CDTF">2018-10-15T06:15:45Z</dcterms:modified>
</cp:coreProperties>
</file>