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78" r:id="rId3"/>
    <p:sldId id="277" r:id="rId4"/>
    <p:sldId id="279" r:id="rId5"/>
    <p:sldId id="437" r:id="rId6"/>
    <p:sldId id="280" r:id="rId7"/>
    <p:sldId id="438" r:id="rId8"/>
    <p:sldId id="439" r:id="rId9"/>
    <p:sldId id="440" r:id="rId10"/>
    <p:sldId id="441" r:id="rId11"/>
    <p:sldId id="281" r:id="rId12"/>
    <p:sldId id="442" r:id="rId13"/>
    <p:sldId id="443" r:id="rId14"/>
    <p:sldId id="445" r:id="rId15"/>
    <p:sldId id="283" r:id="rId16"/>
    <p:sldId id="446" r:id="rId17"/>
    <p:sldId id="447" r:id="rId18"/>
    <p:sldId id="284" r:id="rId19"/>
    <p:sldId id="448" r:id="rId20"/>
    <p:sldId id="449" r:id="rId21"/>
    <p:sldId id="450" r:id="rId22"/>
    <p:sldId id="451" r:id="rId23"/>
    <p:sldId id="452" r:id="rId24"/>
    <p:sldId id="453" r:id="rId25"/>
    <p:sldId id="454" r:id="rId26"/>
    <p:sldId id="455" r:id="rId27"/>
    <p:sldId id="456" r:id="rId28"/>
    <p:sldId id="457" r:id="rId29"/>
    <p:sldId id="458" r:id="rId30"/>
    <p:sldId id="459" r:id="rId31"/>
    <p:sldId id="460" r:id="rId32"/>
    <p:sldId id="461" r:id="rId33"/>
    <p:sldId id="462" r:id="rId34"/>
    <p:sldId id="463" r:id="rId35"/>
    <p:sldId id="464" r:id="rId36"/>
    <p:sldId id="465" r:id="rId37"/>
    <p:sldId id="466" r:id="rId38"/>
    <p:sldId id="467" r:id="rId39"/>
    <p:sldId id="468" r:id="rId40"/>
    <p:sldId id="469" r:id="rId41"/>
    <p:sldId id="470" r:id="rId42"/>
    <p:sldId id="436" r:id="rId43"/>
  </p:sldIdLst>
  <p:sldSz cx="9144000" cy="6858000" type="screen4x3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2536" autoAdjust="0"/>
  </p:normalViewPr>
  <p:slideViewPr>
    <p:cSldViewPr>
      <p:cViewPr>
        <p:scale>
          <a:sx n="50" d="100"/>
          <a:sy n="50" d="100"/>
        </p:scale>
        <p:origin x="-701" y="-720"/>
      </p:cViewPr>
      <p:guideLst>
        <p:guide orient="horz" pos="2160"/>
        <p:guide pos="2925"/>
      </p:guideLst>
    </p:cSldViewPr>
  </p:slideViewPr>
  <p:outlineViewPr>
    <p:cViewPr>
      <p:scale>
        <a:sx n="33" d="100"/>
        <a:sy n="33" d="100"/>
      </p:scale>
      <p:origin x="0" y="10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125"/>
    </p:cViewPr>
  </p:sorterViewPr>
  <p:notesViewPr>
    <p:cSldViewPr>
      <p:cViewPr varScale="1">
        <p:scale>
          <a:sx n="60" d="100"/>
          <a:sy n="60" d="100"/>
        </p:scale>
        <p:origin x="-3322" y="-91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&#45453;&#51109;%20&#49900;&#49324;&#49892;&#51201;_201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&#45453;&#51109;%20&#49900;&#49324;&#49892;&#51201;_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CCP\Documents\&#51064;&#51613;&#49900;&#49324;&#48376;&#48512;\&#45453;&#51109;&#49324;&#47308;&#54016;_season2\99.&#44592;&#53440;&#50629;&#47924;\2017&#51648;&#51201;&#49324;&#54637;%20&#48516;&#49437;\2017&#45380;%20&#45453;&#51109;&#49900;&#49324;%20&#51648;&#51201;&#49324;&#54637;%20&#52509;&#4429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전체비교!$AB$2</c:f>
              <c:strCache>
                <c:ptCount val="1"/>
                <c:pt idx="0">
                  <c:v>계</c:v>
                </c:pt>
              </c:strCache>
            </c:strRef>
          </c:tx>
          <c:explosion val="20"/>
          <c:dLbls>
            <c:numFmt formatCode="General" sourceLinked="0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전체비교!$AA$3:$AA$11</c:f>
              <c:strCache>
                <c:ptCount val="7"/>
                <c:pt idx="0">
                  <c:v>한우</c:v>
                </c:pt>
                <c:pt idx="1">
                  <c:v>젖소</c:v>
                </c:pt>
                <c:pt idx="2">
                  <c:v>돼지</c:v>
                </c:pt>
                <c:pt idx="3">
                  <c:v>육계</c:v>
                </c:pt>
                <c:pt idx="4">
                  <c:v>산란계</c:v>
                </c:pt>
                <c:pt idx="5">
                  <c:v>오리</c:v>
                </c:pt>
                <c:pt idx="6">
                  <c:v>기타</c:v>
                </c:pt>
              </c:strCache>
            </c:strRef>
          </c:cat>
          <c:val>
            <c:numRef>
              <c:f>전체비교!$AB$3:$AB$11</c:f>
              <c:numCache>
                <c:formatCode>General</c:formatCode>
                <c:ptCount val="9"/>
                <c:pt idx="0">
                  <c:v>1922</c:v>
                </c:pt>
                <c:pt idx="1">
                  <c:v>305</c:v>
                </c:pt>
                <c:pt idx="2">
                  <c:v>1112</c:v>
                </c:pt>
                <c:pt idx="3">
                  <c:v>629</c:v>
                </c:pt>
                <c:pt idx="4">
                  <c:v>508</c:v>
                </c:pt>
                <c:pt idx="5">
                  <c:v>196</c:v>
                </c:pt>
                <c:pt idx="6">
                  <c:v>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doughnut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전체비교!$AD$4:$AD$6</c:f>
              <c:strCache>
                <c:ptCount val="3"/>
                <c:pt idx="0">
                  <c:v>인증</c:v>
                </c:pt>
                <c:pt idx="1">
                  <c:v>연장</c:v>
                </c:pt>
                <c:pt idx="2">
                  <c:v>조사평가</c:v>
                </c:pt>
              </c:strCache>
            </c:strRef>
          </c:cat>
          <c:val>
            <c:numRef>
              <c:f>전체비교!$AE$4:$AE$6</c:f>
              <c:numCache>
                <c:formatCode>General</c:formatCode>
                <c:ptCount val="3"/>
                <c:pt idx="0">
                  <c:v>757</c:v>
                </c:pt>
                <c:pt idx="1">
                  <c:v>1484</c:v>
                </c:pt>
                <c:pt idx="2">
                  <c:v>2484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249213050401805E-2"/>
          <c:y val="3.1883706306575776E-2"/>
          <c:w val="0.43935951560937675"/>
          <c:h val="0.88314774102039062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소!$A$36</c:f>
              <c:strCache>
                <c:ptCount val="1"/>
                <c:pt idx="0">
                  <c:v>사료,동물용의약품,음수관리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소!$B$36:$D$36</c:f>
              <c:numCache>
                <c:formatCode>General</c:formatCode>
                <c:ptCount val="3"/>
                <c:pt idx="0">
                  <c:v>599</c:v>
                </c:pt>
                <c:pt idx="1">
                  <c:v>918</c:v>
                </c:pt>
                <c:pt idx="2">
                  <c:v>1967</c:v>
                </c:pt>
              </c:numCache>
            </c:numRef>
          </c:val>
        </c:ser>
        <c:ser>
          <c:idx val="1"/>
          <c:order val="1"/>
          <c:tx>
            <c:strRef>
              <c:f>소!$A$37</c:f>
              <c:strCache>
                <c:ptCount val="1"/>
                <c:pt idx="0">
                  <c:v>농장위생관리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소!$B$37:$D$37</c:f>
              <c:numCache>
                <c:formatCode>General</c:formatCode>
                <c:ptCount val="3"/>
                <c:pt idx="0">
                  <c:v>573</c:v>
                </c:pt>
                <c:pt idx="1">
                  <c:v>850</c:v>
                </c:pt>
                <c:pt idx="2">
                  <c:v>1610</c:v>
                </c:pt>
              </c:numCache>
            </c:numRef>
          </c:val>
        </c:ser>
        <c:ser>
          <c:idx val="2"/>
          <c:order val="2"/>
          <c:tx>
            <c:strRef>
              <c:f>소!$A$38</c:f>
              <c:strCache>
                <c:ptCount val="1"/>
                <c:pt idx="0">
                  <c:v>차단방역관리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소!$B$38:$D$38</c:f>
              <c:numCache>
                <c:formatCode>General</c:formatCode>
                <c:ptCount val="3"/>
                <c:pt idx="0">
                  <c:v>529</c:v>
                </c:pt>
                <c:pt idx="1">
                  <c:v>667</c:v>
                </c:pt>
                <c:pt idx="2">
                  <c:v>1310</c:v>
                </c:pt>
              </c:numCache>
            </c:numRef>
          </c:val>
        </c:ser>
        <c:ser>
          <c:idx val="3"/>
          <c:order val="3"/>
          <c:tx>
            <c:strRef>
              <c:f>소!$A$39</c:f>
              <c:strCache>
                <c:ptCount val="1"/>
                <c:pt idx="0">
                  <c:v>반입 및 출하 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소!$B$39:$D$39</c:f>
              <c:numCache>
                <c:formatCode>General</c:formatCode>
                <c:ptCount val="3"/>
                <c:pt idx="0">
                  <c:v>262</c:v>
                </c:pt>
                <c:pt idx="1">
                  <c:v>410</c:v>
                </c:pt>
                <c:pt idx="2">
                  <c:v>784</c:v>
                </c:pt>
              </c:numCache>
            </c:numRef>
          </c:val>
        </c:ser>
        <c:ser>
          <c:idx val="4"/>
          <c:order val="4"/>
          <c:tx>
            <c:strRef>
              <c:f>소!$A$40</c:f>
              <c:strCache>
                <c:ptCount val="1"/>
                <c:pt idx="0">
                  <c:v>농장시설관리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소!$B$40:$D$40</c:f>
              <c:numCache>
                <c:formatCode>General</c:formatCode>
                <c:ptCount val="3"/>
                <c:pt idx="0">
                  <c:v>215</c:v>
                </c:pt>
                <c:pt idx="1">
                  <c:v>260</c:v>
                </c:pt>
                <c:pt idx="2">
                  <c:v>544</c:v>
                </c:pt>
              </c:numCache>
            </c:numRef>
          </c:val>
        </c:ser>
        <c:ser>
          <c:idx val="5"/>
          <c:order val="5"/>
          <c:tx>
            <c:strRef>
              <c:f>소!$A$41</c:f>
              <c:strCache>
                <c:ptCount val="1"/>
                <c:pt idx="0">
                  <c:v>질병관리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소!$B$41:$D$41</c:f>
              <c:numCache>
                <c:formatCode>General</c:formatCode>
                <c:ptCount val="3"/>
                <c:pt idx="0">
                  <c:v>188</c:v>
                </c:pt>
                <c:pt idx="1">
                  <c:v>84</c:v>
                </c:pt>
                <c:pt idx="2">
                  <c:v>254</c:v>
                </c:pt>
              </c:numCache>
            </c:numRef>
          </c:val>
        </c:ser>
        <c:ser>
          <c:idx val="6"/>
          <c:order val="6"/>
          <c:tx>
            <c:strRef>
              <c:f>소!$A$42</c:f>
              <c:strCache>
                <c:ptCount val="1"/>
                <c:pt idx="0">
                  <c:v>동물용의약품(항생제 등), 동물용의약외품, 살충제, 농약 등 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소!$B$42:$D$42</c:f>
              <c:numCache>
                <c:formatCode>General</c:formatCode>
                <c:ptCount val="3"/>
                <c:pt idx="0">
                  <c:v>98</c:v>
                </c:pt>
                <c:pt idx="1">
                  <c:v>56</c:v>
                </c:pt>
                <c:pt idx="2">
                  <c:v>117</c:v>
                </c:pt>
              </c:numCache>
            </c:numRef>
          </c:val>
        </c:ser>
        <c:ser>
          <c:idx val="7"/>
          <c:order val="7"/>
          <c:tx>
            <c:strRef>
              <c:f>소!$A$43</c:f>
              <c:strCache>
                <c:ptCount val="1"/>
                <c:pt idx="0">
                  <c:v>알관리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소!$B$43:$D$43</c:f>
              <c:numCache>
                <c:formatCode>General</c:formatCode>
                <c:ptCount val="3"/>
                <c:pt idx="0">
                  <c:v>61</c:v>
                </c:pt>
                <c:pt idx="1">
                  <c:v>33</c:v>
                </c:pt>
                <c:pt idx="2">
                  <c:v>102</c:v>
                </c:pt>
              </c:numCache>
            </c:numRef>
          </c:val>
        </c:ser>
        <c:ser>
          <c:idx val="8"/>
          <c:order val="8"/>
          <c:tx>
            <c:strRef>
              <c:f>소!$A$44</c:f>
              <c:strCache>
                <c:ptCount val="1"/>
                <c:pt idx="0">
                  <c:v>사료 및 음수관리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소!$B$44:$D$44</c:f>
              <c:numCache>
                <c:formatCode>General</c:formatCode>
                <c:ptCount val="3"/>
                <c:pt idx="0">
                  <c:v>35</c:v>
                </c:pt>
                <c:pt idx="1">
                  <c:v>18</c:v>
                </c:pt>
                <c:pt idx="2">
                  <c:v>29</c:v>
                </c:pt>
              </c:numCache>
            </c:numRef>
          </c:val>
        </c:ser>
        <c:ser>
          <c:idx val="9"/>
          <c:order val="9"/>
          <c:tx>
            <c:strRef>
              <c:f>소!$A$45</c:f>
              <c:strCache>
                <c:ptCount val="1"/>
                <c:pt idx="0">
                  <c:v>착유 관리(젖소농장에 한함)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소!$B$45:$D$45</c:f>
              <c:numCache>
                <c:formatCode>General</c:formatCode>
                <c:ptCount val="3"/>
                <c:pt idx="0">
                  <c:v>22</c:v>
                </c:pt>
                <c:pt idx="1">
                  <c:v>13</c:v>
                </c:pt>
                <c:pt idx="2">
                  <c:v>13</c:v>
                </c:pt>
              </c:numCache>
            </c:numRef>
          </c:val>
        </c:ser>
        <c:ser>
          <c:idx val="10"/>
          <c:order val="10"/>
          <c:tx>
            <c:strRef>
              <c:f>소!$A$46</c:f>
              <c:strCache>
                <c:ptCount val="1"/>
                <c:pt idx="0">
                  <c:v>부화장위생관리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소!$B$46:$D$46</c:f>
              <c:numCache>
                <c:formatCode>General</c:formatCode>
                <c:ptCount val="3"/>
                <c:pt idx="0">
                  <c:v>15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</c:ser>
        <c:ser>
          <c:idx val="11"/>
          <c:order val="11"/>
          <c:tx>
            <c:strRef>
              <c:f>소!$A$47</c:f>
              <c:strCache>
                <c:ptCount val="1"/>
                <c:pt idx="0">
                  <c:v>부화장시설관리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소!$B$47:$D$47</c:f>
              <c:numCache>
                <c:formatCode>General</c:formatCode>
                <c:ptCount val="3"/>
                <c:pt idx="0">
                  <c:v>8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</c:ser>
        <c:ser>
          <c:idx val="12"/>
          <c:order val="12"/>
          <c:tx>
            <c:strRef>
              <c:f>소!$A$48</c:f>
              <c:strCache>
                <c:ptCount val="1"/>
                <c:pt idx="0">
                  <c:v>종란관리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소!$B$48:$D$48</c:f>
              <c:numCache>
                <c:formatCode>General</c:formatCode>
                <c:ptCount val="3"/>
                <c:pt idx="0">
                  <c:v>6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</c:ser>
        <c:ser>
          <c:idx val="13"/>
          <c:order val="13"/>
          <c:tx>
            <c:strRef>
              <c:f>소!$A$49</c:f>
              <c:strCache>
                <c:ptCount val="1"/>
                <c:pt idx="0">
                  <c:v>초생추의 위생관리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소!$B$49:$D$49</c:f>
              <c:numCache>
                <c:formatCode>General</c:formatCode>
                <c:ptCount val="3"/>
                <c:pt idx="0">
                  <c:v>5</c:v>
                </c:pt>
                <c:pt idx="2">
                  <c:v>2</c:v>
                </c:pt>
              </c:numCache>
            </c:numRef>
          </c:val>
        </c:ser>
        <c:ser>
          <c:idx val="14"/>
          <c:order val="14"/>
          <c:tx>
            <c:strRef>
              <c:f>소!$A$50</c:f>
              <c:strCache>
                <c:ptCount val="1"/>
                <c:pt idx="0">
                  <c:v>동물용의약품, 용수관리</c:v>
                </c:pt>
              </c:strCache>
            </c:strRef>
          </c:tx>
          <c:invertIfNegative val="0"/>
          <c:cat>
            <c:strRef>
              <c:f>소!$B$35:$D$35</c:f>
              <c:strCache>
                <c:ptCount val="3"/>
                <c:pt idx="0">
                  <c:v>인증심사</c:v>
                </c:pt>
                <c:pt idx="1">
                  <c:v>연장심사</c:v>
                </c:pt>
                <c:pt idx="2">
                  <c:v>조사평가</c:v>
                </c:pt>
              </c:strCache>
            </c:strRef>
          </c:cat>
          <c:val>
            <c:numRef>
              <c:f>소!$B$50:$D$50</c:f>
              <c:numCache>
                <c:formatCode>General</c:formatCode>
                <c:ptCount val="3"/>
                <c:pt idx="0">
                  <c:v>3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545856"/>
        <c:axId val="73249920"/>
        <c:axId val="0"/>
      </c:bar3DChart>
      <c:catAx>
        <c:axId val="59545856"/>
        <c:scaling>
          <c:orientation val="minMax"/>
        </c:scaling>
        <c:delete val="0"/>
        <c:axPos val="b"/>
        <c:majorTickMark val="out"/>
        <c:minorTickMark val="none"/>
        <c:tickLblPos val="nextTo"/>
        <c:crossAx val="73249920"/>
        <c:crosses val="autoZero"/>
        <c:auto val="1"/>
        <c:lblAlgn val="ctr"/>
        <c:lblOffset val="100"/>
        <c:noMultiLvlLbl val="0"/>
      </c:catAx>
      <c:valAx>
        <c:axId val="732499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59545856"/>
        <c:crosses val="autoZero"/>
        <c:crossBetween val="between"/>
      </c:valAx>
    </c:plotArea>
    <c:legend>
      <c:legendPos val="r"/>
      <c:legendEntry>
        <c:idx val="8"/>
        <c:txPr>
          <a:bodyPr/>
          <a:lstStyle/>
          <a:p>
            <a:pPr>
              <a:lnSpc>
                <a:spcPct val="100000"/>
              </a:lnSpc>
              <a:defRPr sz="1000"/>
            </a:pPr>
            <a:endParaRPr lang="ko-KR"/>
          </a:p>
        </c:txPr>
      </c:legendEntry>
      <c:layout>
        <c:manualLayout>
          <c:xMode val="edge"/>
          <c:yMode val="edge"/>
          <c:x val="0.51501615561233938"/>
          <c:y val="2.4810051076854913E-3"/>
          <c:w val="0.47109499407473238"/>
          <c:h val="0.99751899489231455"/>
        </c:manualLayout>
      </c:layout>
      <c:overlay val="0"/>
      <c:txPr>
        <a:bodyPr/>
        <a:lstStyle/>
        <a:p>
          <a:pPr>
            <a:lnSpc>
              <a:spcPct val="100000"/>
            </a:lnSpc>
            <a:defRPr sz="100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949269115083245E-2"/>
          <c:y val="4.4338651894733738E-2"/>
          <c:w val="0.84983780537794651"/>
          <c:h val="0.58587058040297257"/>
        </c:manualLayout>
      </c:layout>
      <c:bar3DChart>
        <c:barDir val="col"/>
        <c:grouping val="clustered"/>
        <c:varyColors val="1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소!$A$61:$A$71</c:f>
              <c:strCache>
                <c:ptCount val="11"/>
                <c:pt idx="0">
                  <c:v>사료,동물용의약품(외품),농약,음수관리</c:v>
                </c:pt>
                <c:pt idx="1">
                  <c:v>농장위생관리</c:v>
                </c:pt>
                <c:pt idx="2">
                  <c:v>차단방역관리</c:v>
                </c:pt>
                <c:pt idx="3">
                  <c:v>반입 및 출하 관리</c:v>
                </c:pt>
                <c:pt idx="4">
                  <c:v>농장시설관리</c:v>
                </c:pt>
                <c:pt idx="5">
                  <c:v>질병관리</c:v>
                </c:pt>
                <c:pt idx="6">
                  <c:v>알관리</c:v>
                </c:pt>
                <c:pt idx="7">
                  <c:v>착유 관리 </c:v>
                </c:pt>
                <c:pt idx="8">
                  <c:v>검증 및 기록</c:v>
                </c:pt>
                <c:pt idx="9">
                  <c:v>위해분석</c:v>
                </c:pt>
                <c:pt idx="10">
                  <c:v>중요관리점</c:v>
                </c:pt>
              </c:strCache>
            </c:strRef>
          </c:cat>
          <c:val>
            <c:numRef>
              <c:f>소!$B$61:$B$71</c:f>
              <c:numCache>
                <c:formatCode>General</c:formatCode>
                <c:ptCount val="11"/>
                <c:pt idx="0">
                  <c:v>722</c:v>
                </c:pt>
                <c:pt idx="1">
                  <c:v>562</c:v>
                </c:pt>
                <c:pt idx="2">
                  <c:v>524</c:v>
                </c:pt>
                <c:pt idx="3">
                  <c:v>247</c:v>
                </c:pt>
                <c:pt idx="4">
                  <c:v>215</c:v>
                </c:pt>
                <c:pt idx="5">
                  <c:v>188</c:v>
                </c:pt>
                <c:pt idx="6">
                  <c:v>59</c:v>
                </c:pt>
                <c:pt idx="7">
                  <c:v>22</c:v>
                </c:pt>
                <c:pt idx="8">
                  <c:v>321</c:v>
                </c:pt>
                <c:pt idx="9">
                  <c:v>292</c:v>
                </c:pt>
                <c:pt idx="10">
                  <c:v>276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gapDepth val="0"/>
        <c:shape val="box"/>
        <c:axId val="58610048"/>
        <c:axId val="58628736"/>
        <c:axId val="0"/>
      </c:bar3DChart>
      <c:catAx>
        <c:axId val="58610048"/>
        <c:scaling>
          <c:orientation val="minMax"/>
        </c:scaling>
        <c:delete val="0"/>
        <c:axPos val="b"/>
        <c:majorTickMark val="none"/>
        <c:minorTickMark val="none"/>
        <c:tickLblPos val="nextTo"/>
        <c:crossAx val="58628736"/>
        <c:crosses val="autoZero"/>
        <c:auto val="0"/>
        <c:lblAlgn val="ctr"/>
        <c:lblOffset val="100"/>
        <c:noMultiLvlLbl val="0"/>
      </c:catAx>
      <c:valAx>
        <c:axId val="586287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8610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949269115083245E-2"/>
          <c:y val="4.4338651894733738E-2"/>
          <c:w val="0.91192890507085655"/>
          <c:h val="0.58587058040297257"/>
        </c:manualLayout>
      </c:layout>
      <c:bar3DChart>
        <c:barDir val="col"/>
        <c:grouping val="clustered"/>
        <c:varyColors val="1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소!$D$61:$D$71</c:f>
              <c:strCache>
                <c:ptCount val="11"/>
                <c:pt idx="0">
                  <c:v>사료,동물용의약품(외품),농약,음수관리</c:v>
                </c:pt>
                <c:pt idx="1">
                  <c:v>농장위생관리</c:v>
                </c:pt>
                <c:pt idx="2">
                  <c:v>차단방역관리</c:v>
                </c:pt>
                <c:pt idx="3">
                  <c:v>반입 및 출하 관리</c:v>
                </c:pt>
                <c:pt idx="4">
                  <c:v>농장시설관리</c:v>
                </c:pt>
                <c:pt idx="5">
                  <c:v>질병관리</c:v>
                </c:pt>
                <c:pt idx="6">
                  <c:v>알관리</c:v>
                </c:pt>
                <c:pt idx="7">
                  <c:v>착유 관리 </c:v>
                </c:pt>
                <c:pt idx="8">
                  <c:v>중요관리점</c:v>
                </c:pt>
                <c:pt idx="9">
                  <c:v>검증 및 기록</c:v>
                </c:pt>
                <c:pt idx="10">
                  <c:v>위해분석</c:v>
                </c:pt>
              </c:strCache>
            </c:strRef>
          </c:cat>
          <c:val>
            <c:numRef>
              <c:f>소!$E$61:$E$71</c:f>
              <c:numCache>
                <c:formatCode>General</c:formatCode>
                <c:ptCount val="11"/>
                <c:pt idx="0">
                  <c:v>879</c:v>
                </c:pt>
                <c:pt idx="1">
                  <c:v>914</c:v>
                </c:pt>
                <c:pt idx="2">
                  <c:v>408</c:v>
                </c:pt>
                <c:pt idx="3">
                  <c:v>662</c:v>
                </c:pt>
                <c:pt idx="4">
                  <c:v>84</c:v>
                </c:pt>
                <c:pt idx="5">
                  <c:v>259</c:v>
                </c:pt>
                <c:pt idx="6">
                  <c:v>53</c:v>
                </c:pt>
                <c:pt idx="7">
                  <c:v>33</c:v>
                </c:pt>
                <c:pt idx="8">
                  <c:v>581</c:v>
                </c:pt>
                <c:pt idx="9">
                  <c:v>572</c:v>
                </c:pt>
                <c:pt idx="10">
                  <c:v>182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gapDepth val="0"/>
        <c:shape val="box"/>
        <c:axId val="92672768"/>
        <c:axId val="93123712"/>
        <c:axId val="0"/>
      </c:bar3DChart>
      <c:catAx>
        <c:axId val="92672768"/>
        <c:scaling>
          <c:orientation val="minMax"/>
        </c:scaling>
        <c:delete val="0"/>
        <c:axPos val="b"/>
        <c:majorTickMark val="none"/>
        <c:minorTickMark val="none"/>
        <c:tickLblPos val="nextTo"/>
        <c:crossAx val="93123712"/>
        <c:crosses val="autoZero"/>
        <c:auto val="0"/>
        <c:lblAlgn val="ctr"/>
        <c:lblOffset val="100"/>
        <c:noMultiLvlLbl val="0"/>
      </c:catAx>
      <c:valAx>
        <c:axId val="931237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26727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949269115083245E-2"/>
          <c:y val="4.4338651894733738E-2"/>
          <c:w val="0.91192890507085655"/>
          <c:h val="0.58587058040297257"/>
        </c:manualLayout>
      </c:layout>
      <c:bar3DChart>
        <c:barDir val="col"/>
        <c:grouping val="clustered"/>
        <c:varyColors val="1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소!$G$61:$G$69</c:f>
              <c:strCache>
                <c:ptCount val="9"/>
                <c:pt idx="0">
                  <c:v>사료,동물용의약품(외품),농약,음수관리</c:v>
                </c:pt>
                <c:pt idx="1">
                  <c:v>농장위생관리</c:v>
                </c:pt>
                <c:pt idx="2">
                  <c:v>차단방역관리</c:v>
                </c:pt>
                <c:pt idx="3">
                  <c:v>반입 및 출하 관리</c:v>
                </c:pt>
                <c:pt idx="4">
                  <c:v>농장시설관리</c:v>
                </c:pt>
                <c:pt idx="5">
                  <c:v>질병관리</c:v>
                </c:pt>
                <c:pt idx="6">
                  <c:v>알관리</c:v>
                </c:pt>
                <c:pt idx="7">
                  <c:v>착유 관리 </c:v>
                </c:pt>
                <c:pt idx="8">
                  <c:v>HACCP 관리</c:v>
                </c:pt>
              </c:strCache>
            </c:strRef>
          </c:cat>
          <c:val>
            <c:numRef>
              <c:f>소!$H$61:$H$69</c:f>
              <c:numCache>
                <c:formatCode>General</c:formatCode>
                <c:ptCount val="9"/>
                <c:pt idx="0">
                  <c:v>1642</c:v>
                </c:pt>
                <c:pt idx="1">
                  <c:v>1950</c:v>
                </c:pt>
                <c:pt idx="2">
                  <c:v>776</c:v>
                </c:pt>
                <c:pt idx="3">
                  <c:v>1302</c:v>
                </c:pt>
                <c:pt idx="4">
                  <c:v>248</c:v>
                </c:pt>
                <c:pt idx="5">
                  <c:v>538</c:v>
                </c:pt>
                <c:pt idx="6">
                  <c:v>108</c:v>
                </c:pt>
                <c:pt idx="7">
                  <c:v>102</c:v>
                </c:pt>
                <c:pt idx="8">
                  <c:v>2614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gapDepth val="0"/>
        <c:shape val="box"/>
        <c:axId val="108870656"/>
        <c:axId val="108886656"/>
        <c:axId val="0"/>
      </c:bar3DChart>
      <c:catAx>
        <c:axId val="1088706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08886656"/>
        <c:crosses val="autoZero"/>
        <c:auto val="0"/>
        <c:lblAlgn val="ctr"/>
        <c:lblOffset val="100"/>
        <c:noMultiLvlLbl val="0"/>
      </c:catAx>
      <c:valAx>
        <c:axId val="108886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08870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인증심사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소!$B$115</c:f>
              <c:strCache>
                <c:ptCount val="1"/>
                <c:pt idx="0">
                  <c:v>인증</c:v>
                </c:pt>
              </c:strCache>
            </c:strRef>
          </c:tx>
          <c:dLbls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소!$A$116:$A$125</c:f>
              <c:strCache>
                <c:ptCount val="10"/>
                <c:pt idx="0">
                  <c:v>농장시설관리</c:v>
                </c:pt>
                <c:pt idx="1">
                  <c:v>농장위생관리</c:v>
                </c:pt>
                <c:pt idx="2">
                  <c:v>반입 및 출하 관리</c:v>
                </c:pt>
                <c:pt idx="3">
                  <c:v>사료,동물용의약품,음수관리</c:v>
                </c:pt>
                <c:pt idx="4">
                  <c:v>질병관리</c:v>
                </c:pt>
                <c:pt idx="5">
                  <c:v>차단방역관리</c:v>
                </c:pt>
                <c:pt idx="6">
                  <c:v>착유 관리 </c:v>
                </c:pt>
                <c:pt idx="7">
                  <c:v>검증 및 기록</c:v>
                </c:pt>
                <c:pt idx="8">
                  <c:v>중요관리점</c:v>
                </c:pt>
                <c:pt idx="9">
                  <c:v>위해분석</c:v>
                </c:pt>
              </c:strCache>
            </c:strRef>
          </c:cat>
          <c:val>
            <c:numRef>
              <c:f>소!$B$116:$B$125</c:f>
              <c:numCache>
                <c:formatCode>0.0</c:formatCode>
                <c:ptCount val="10"/>
                <c:pt idx="0">
                  <c:v>8.9204912734324502</c:v>
                </c:pt>
                <c:pt idx="1">
                  <c:v>17.000646412411118</c:v>
                </c:pt>
                <c:pt idx="2">
                  <c:v>7.3044602456367169</c:v>
                </c:pt>
                <c:pt idx="3">
                  <c:v>20.87912087912088</c:v>
                </c:pt>
                <c:pt idx="4">
                  <c:v>7.8862314156431799</c:v>
                </c:pt>
                <c:pt idx="5">
                  <c:v>13.89786683904331</c:v>
                </c:pt>
                <c:pt idx="6">
                  <c:v>1.4221073044602457</c:v>
                </c:pt>
                <c:pt idx="7">
                  <c:v>9.1790562378797667</c:v>
                </c:pt>
                <c:pt idx="8">
                  <c:v>5.4298642533936654</c:v>
                </c:pt>
                <c:pt idx="9">
                  <c:v>8.0801551389786681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연장심사</a:t>
            </a:r>
          </a:p>
        </c:rich>
      </c:tx>
      <c:layout/>
      <c:overlay val="0"/>
    </c:title>
    <c:autoTitleDeleted val="0"/>
    <c:view3D>
      <c:rotX val="30"/>
      <c:rotY val="3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소!$C$115</c:f>
              <c:strCache>
                <c:ptCount val="1"/>
                <c:pt idx="0">
                  <c:v>연장</c:v>
                </c:pt>
              </c:strCache>
            </c:strRef>
          </c:tx>
          <c:dLbls>
            <c:dLbl>
              <c:idx val="0"/>
              <c:layout>
                <c:manualLayout>
                  <c:x val="0.13767662905507078"/>
                  <c:y val="-3.11554958069265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3566920415795807E-3"/>
                  <c:y val="4.12012675244862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2234624548907354E-2"/>
                  <c:y val="-0.2183534984956148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0.20335613425925925"/>
                  <c:y val="-0.1054274074074074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소!$A$116:$A$125</c:f>
              <c:strCache>
                <c:ptCount val="10"/>
                <c:pt idx="0">
                  <c:v>농장시설관리</c:v>
                </c:pt>
                <c:pt idx="1">
                  <c:v>농장위생관리</c:v>
                </c:pt>
                <c:pt idx="2">
                  <c:v>반입 및 출하 관리</c:v>
                </c:pt>
                <c:pt idx="3">
                  <c:v>사료,동물용의약품,음수관리</c:v>
                </c:pt>
                <c:pt idx="4">
                  <c:v>질병관리</c:v>
                </c:pt>
                <c:pt idx="5">
                  <c:v>차단방역관리</c:v>
                </c:pt>
                <c:pt idx="6">
                  <c:v>착유 관리 </c:v>
                </c:pt>
                <c:pt idx="7">
                  <c:v>검증 및 기록</c:v>
                </c:pt>
                <c:pt idx="8">
                  <c:v>중요관리점</c:v>
                </c:pt>
                <c:pt idx="9">
                  <c:v>위해분석</c:v>
                </c:pt>
              </c:strCache>
            </c:strRef>
          </c:cat>
          <c:val>
            <c:numRef>
              <c:f>소!$C$116:$C$125</c:f>
              <c:numCache>
                <c:formatCode>0.0</c:formatCode>
                <c:ptCount val="10"/>
                <c:pt idx="0">
                  <c:v>2.616516762060507</c:v>
                </c:pt>
                <c:pt idx="1">
                  <c:v>18.887980376124286</c:v>
                </c:pt>
                <c:pt idx="2">
                  <c:v>17.497955846279638</c:v>
                </c:pt>
                <c:pt idx="3">
                  <c:v>19.542109566639411</c:v>
                </c:pt>
                <c:pt idx="4">
                  <c:v>7.3180703188879797</c:v>
                </c:pt>
                <c:pt idx="5">
                  <c:v>7.4816026165167626</c:v>
                </c:pt>
                <c:pt idx="6">
                  <c:v>1.349141455437449</c:v>
                </c:pt>
                <c:pt idx="7">
                  <c:v>11.16107931316435</c:v>
                </c:pt>
                <c:pt idx="8">
                  <c:v>11.651676206050695</c:v>
                </c:pt>
                <c:pt idx="9">
                  <c:v>2.4938675388389209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조사평가</a:t>
            </a:r>
          </a:p>
        </c:rich>
      </c:tx>
      <c:layout/>
      <c:overlay val="0"/>
    </c:title>
    <c:autoTitleDeleted val="0"/>
    <c:view3D>
      <c:rotX val="30"/>
      <c:rotY val="2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소!$D$115</c:f>
              <c:strCache>
                <c:ptCount val="1"/>
                <c:pt idx="0">
                  <c:v>조사평가</c:v>
                </c:pt>
              </c:strCache>
            </c:strRef>
          </c:tx>
          <c:dLbls>
            <c:dLbl>
              <c:idx val="0"/>
              <c:layout>
                <c:manualLayout>
                  <c:x val="0.10524843707310327"/>
                  <c:y val="-0.165302157352282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6550869933880666"/>
                  <c:y val="0.1306321618334294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521397990944854"/>
                  <c:y val="6.439376480378977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20185891516993179"/>
                  <c:y val="-0.2752640676013059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2.9836686439810745E-2"/>
                  <c:y val="-9.75296075795403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소!$A$116:$A$126</c:f>
              <c:strCache>
                <c:ptCount val="11"/>
                <c:pt idx="0">
                  <c:v>농장시설관리</c:v>
                </c:pt>
                <c:pt idx="1">
                  <c:v>농장위생관리</c:v>
                </c:pt>
                <c:pt idx="2">
                  <c:v>반입 및 출하 관리</c:v>
                </c:pt>
                <c:pt idx="3">
                  <c:v>사료,동물용의약품,음수관리</c:v>
                </c:pt>
                <c:pt idx="4">
                  <c:v>질병관리</c:v>
                </c:pt>
                <c:pt idx="5">
                  <c:v>차단방역관리</c:v>
                </c:pt>
                <c:pt idx="6">
                  <c:v>착유 관리 </c:v>
                </c:pt>
                <c:pt idx="7">
                  <c:v>검증 및 기록</c:v>
                </c:pt>
                <c:pt idx="8">
                  <c:v>중요관리점</c:v>
                </c:pt>
                <c:pt idx="9">
                  <c:v>위해분석</c:v>
                </c:pt>
                <c:pt idx="10">
                  <c:v>HACCP 관리</c:v>
                </c:pt>
              </c:strCache>
            </c:strRef>
          </c:cat>
          <c:val>
            <c:numRef>
              <c:f>소!$D$116:$D$122</c:f>
              <c:numCache>
                <c:formatCode>0.0</c:formatCode>
                <c:ptCount val="7"/>
                <c:pt idx="0">
                  <c:v>4.6298863321319654</c:v>
                </c:pt>
                <c:pt idx="1">
                  <c:v>25.589132242861101</c:v>
                </c:pt>
                <c:pt idx="2">
                  <c:v>22.872192958136957</c:v>
                </c:pt>
                <c:pt idx="3">
                  <c:v>24.7296922650402</c:v>
                </c:pt>
                <c:pt idx="4">
                  <c:v>8.6775713889658981</c:v>
                </c:pt>
                <c:pt idx="5">
                  <c:v>10.673690047130579</c:v>
                </c:pt>
                <c:pt idx="6">
                  <c:v>2.8278347657332965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인증심사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소!$B$115</c:f>
              <c:strCache>
                <c:ptCount val="1"/>
                <c:pt idx="0">
                  <c:v>인증</c:v>
                </c:pt>
              </c:strCache>
            </c:strRef>
          </c:tx>
          <c:dLbls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소!$A$145:$A$152</c:f>
              <c:strCache>
                <c:ptCount val="8"/>
                <c:pt idx="0">
                  <c:v>농장위생관리</c:v>
                </c:pt>
                <c:pt idx="1">
                  <c:v>반입 및 출하 관리</c:v>
                </c:pt>
                <c:pt idx="2">
                  <c:v>사료,동물용의약품,음수관리</c:v>
                </c:pt>
                <c:pt idx="3">
                  <c:v>질병관리</c:v>
                </c:pt>
                <c:pt idx="4">
                  <c:v>차단방역관리</c:v>
                </c:pt>
                <c:pt idx="5">
                  <c:v>위해분석</c:v>
                </c:pt>
                <c:pt idx="6">
                  <c:v>중요관리점</c:v>
                </c:pt>
                <c:pt idx="7">
                  <c:v>검증 및 기록</c:v>
                </c:pt>
              </c:strCache>
            </c:strRef>
          </c:cat>
          <c:val>
            <c:numRef>
              <c:f>소!$B$145:$B$152</c:f>
              <c:numCache>
                <c:formatCode>0.0</c:formatCode>
                <c:ptCount val="8"/>
                <c:pt idx="0">
                  <c:v>16.666666666666664</c:v>
                </c:pt>
                <c:pt idx="1">
                  <c:v>8.6854460093896719</c:v>
                </c:pt>
                <c:pt idx="2">
                  <c:v>20.657276995305164</c:v>
                </c:pt>
                <c:pt idx="3">
                  <c:v>4.5774647887323949</c:v>
                </c:pt>
                <c:pt idx="4">
                  <c:v>21.948356807511736</c:v>
                </c:pt>
                <c:pt idx="5">
                  <c:v>9.976525821596244</c:v>
                </c:pt>
                <c:pt idx="6">
                  <c:v>9.624413145539906</c:v>
                </c:pt>
                <c:pt idx="7">
                  <c:v>7.863849765258216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연장심사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소!$C$115</c:f>
              <c:strCache>
                <c:ptCount val="1"/>
                <c:pt idx="0">
                  <c:v>연장</c:v>
                </c:pt>
              </c:strCache>
            </c:strRef>
          </c:tx>
          <c:dLbls>
            <c:dLbl>
              <c:idx val="2"/>
              <c:layout>
                <c:manualLayout>
                  <c:x val="-0.18127876202974627"/>
                  <c:y val="-0.223217410323709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소!$A$145:$A$152</c:f>
              <c:strCache>
                <c:ptCount val="8"/>
                <c:pt idx="0">
                  <c:v>농장위생관리</c:v>
                </c:pt>
                <c:pt idx="1">
                  <c:v>반입 및 출하 관리</c:v>
                </c:pt>
                <c:pt idx="2">
                  <c:v>사료,동물용의약품,음수관리</c:v>
                </c:pt>
                <c:pt idx="3">
                  <c:v>질병관리</c:v>
                </c:pt>
                <c:pt idx="4">
                  <c:v>차단방역관리</c:v>
                </c:pt>
                <c:pt idx="5">
                  <c:v>위해분석</c:v>
                </c:pt>
                <c:pt idx="6">
                  <c:v>중요관리점</c:v>
                </c:pt>
                <c:pt idx="7">
                  <c:v>검증 및 기록</c:v>
                </c:pt>
              </c:strCache>
            </c:strRef>
          </c:cat>
          <c:val>
            <c:numRef>
              <c:f>소!$C$145:$C$152</c:f>
              <c:numCache>
                <c:formatCode>0.0</c:formatCode>
                <c:ptCount val="8"/>
                <c:pt idx="0">
                  <c:v>19.969742813918305</c:v>
                </c:pt>
                <c:pt idx="1">
                  <c:v>11.043872919818456</c:v>
                </c:pt>
                <c:pt idx="2">
                  <c:v>21.709531013615734</c:v>
                </c:pt>
                <c:pt idx="3">
                  <c:v>3.9334341906202726</c:v>
                </c:pt>
                <c:pt idx="4">
                  <c:v>12.859304084720122</c:v>
                </c:pt>
                <c:pt idx="5">
                  <c:v>5.9757942511346442</c:v>
                </c:pt>
                <c:pt idx="6">
                  <c:v>12.027231467473525</c:v>
                </c:pt>
                <c:pt idx="7">
                  <c:v>12.48108925869894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조사평가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소!$D$115</c:f>
              <c:strCache>
                <c:ptCount val="1"/>
                <c:pt idx="0">
                  <c:v>조사평가</c:v>
                </c:pt>
              </c:strCache>
            </c:strRef>
          </c:tx>
          <c:dLbls>
            <c:dLbl>
              <c:idx val="2"/>
              <c:layout>
                <c:manualLayout>
                  <c:x val="0.2184044181977253"/>
                  <c:y val="-0.253242073224686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3.4535214348206476E-3"/>
                  <c:y val="-4.63711543124859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1.1715441819772528E-2"/>
                  <c:y val="-7.306358779755170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소!$A$145:$A$152</c:f>
              <c:strCache>
                <c:ptCount val="8"/>
                <c:pt idx="0">
                  <c:v>농장위생관리</c:v>
                </c:pt>
                <c:pt idx="1">
                  <c:v>반입 및 출하 관리</c:v>
                </c:pt>
                <c:pt idx="2">
                  <c:v>사료,동물용의약품,음수관리</c:v>
                </c:pt>
                <c:pt idx="3">
                  <c:v>질병관리</c:v>
                </c:pt>
                <c:pt idx="4">
                  <c:v>차단방역관리</c:v>
                </c:pt>
                <c:pt idx="5">
                  <c:v>위해분석</c:v>
                </c:pt>
                <c:pt idx="6">
                  <c:v>중요관리점</c:v>
                </c:pt>
                <c:pt idx="7">
                  <c:v>검증 및 기록</c:v>
                </c:pt>
              </c:strCache>
            </c:strRef>
          </c:cat>
          <c:val>
            <c:numRef>
              <c:f>소!$D$145:$D$152</c:f>
              <c:numCache>
                <c:formatCode>0.0</c:formatCode>
                <c:ptCount val="8"/>
                <c:pt idx="0">
                  <c:v>29.915088177661659</c:v>
                </c:pt>
                <c:pt idx="1">
                  <c:v>15.545395166557805</c:v>
                </c:pt>
                <c:pt idx="2">
                  <c:v>31.417374265186155</c:v>
                </c:pt>
                <c:pt idx="3">
                  <c:v>5.8785107772697582</c:v>
                </c:pt>
                <c:pt idx="4">
                  <c:v>17.243631613324624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인증심사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소!$B$115</c:f>
              <c:strCache>
                <c:ptCount val="1"/>
                <c:pt idx="0">
                  <c:v>인증</c:v>
                </c:pt>
              </c:strCache>
            </c:strRef>
          </c:tx>
          <c:dLbls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소!$A$145:$A$152</c:f>
              <c:strCache>
                <c:ptCount val="8"/>
                <c:pt idx="0">
                  <c:v>농장위생관리</c:v>
                </c:pt>
                <c:pt idx="1">
                  <c:v>반입 및 출하 관리</c:v>
                </c:pt>
                <c:pt idx="2">
                  <c:v>사료,동물용의약품,음수관리</c:v>
                </c:pt>
                <c:pt idx="3">
                  <c:v>질병관리</c:v>
                </c:pt>
                <c:pt idx="4">
                  <c:v>차단방역관리</c:v>
                </c:pt>
                <c:pt idx="5">
                  <c:v>위해분석</c:v>
                </c:pt>
                <c:pt idx="6">
                  <c:v>중요관리점</c:v>
                </c:pt>
                <c:pt idx="7">
                  <c:v>검증 및 기록</c:v>
                </c:pt>
              </c:strCache>
            </c:strRef>
          </c:cat>
          <c:val>
            <c:numRef>
              <c:f>소!$B$145:$B$152</c:f>
              <c:numCache>
                <c:formatCode>0.0</c:formatCode>
                <c:ptCount val="8"/>
                <c:pt idx="0">
                  <c:v>16.666666666666664</c:v>
                </c:pt>
                <c:pt idx="1">
                  <c:v>8.6854460093896719</c:v>
                </c:pt>
                <c:pt idx="2">
                  <c:v>20.657276995305164</c:v>
                </c:pt>
                <c:pt idx="3">
                  <c:v>4.5774647887323949</c:v>
                </c:pt>
                <c:pt idx="4">
                  <c:v>21.948356807511736</c:v>
                </c:pt>
                <c:pt idx="5">
                  <c:v>9.976525821596244</c:v>
                </c:pt>
                <c:pt idx="6">
                  <c:v>9.624413145539906</c:v>
                </c:pt>
                <c:pt idx="7">
                  <c:v>7.863849765258216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연장심사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소!$C$115</c:f>
              <c:strCache>
                <c:ptCount val="1"/>
                <c:pt idx="0">
                  <c:v>연장</c:v>
                </c:pt>
              </c:strCache>
            </c:strRef>
          </c:tx>
          <c:dLbls>
            <c:dLbl>
              <c:idx val="2"/>
              <c:layout>
                <c:manualLayout>
                  <c:x val="-0.18127876202974627"/>
                  <c:y val="-0.223217410323709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소!$A$145:$A$152</c:f>
              <c:strCache>
                <c:ptCount val="8"/>
                <c:pt idx="0">
                  <c:v>농장위생관리</c:v>
                </c:pt>
                <c:pt idx="1">
                  <c:v>반입 및 출하 관리</c:v>
                </c:pt>
                <c:pt idx="2">
                  <c:v>사료,동물용의약품,음수관리</c:v>
                </c:pt>
                <c:pt idx="3">
                  <c:v>질병관리</c:v>
                </c:pt>
                <c:pt idx="4">
                  <c:v>차단방역관리</c:v>
                </c:pt>
                <c:pt idx="5">
                  <c:v>위해분석</c:v>
                </c:pt>
                <c:pt idx="6">
                  <c:v>중요관리점</c:v>
                </c:pt>
                <c:pt idx="7">
                  <c:v>검증 및 기록</c:v>
                </c:pt>
              </c:strCache>
            </c:strRef>
          </c:cat>
          <c:val>
            <c:numRef>
              <c:f>소!$C$145:$C$152</c:f>
              <c:numCache>
                <c:formatCode>0.0</c:formatCode>
                <c:ptCount val="8"/>
                <c:pt idx="0">
                  <c:v>19.969742813918305</c:v>
                </c:pt>
                <c:pt idx="1">
                  <c:v>11.043872919818456</c:v>
                </c:pt>
                <c:pt idx="2">
                  <c:v>21.709531013615734</c:v>
                </c:pt>
                <c:pt idx="3">
                  <c:v>3.9334341906202726</c:v>
                </c:pt>
                <c:pt idx="4">
                  <c:v>12.859304084720122</c:v>
                </c:pt>
                <c:pt idx="5">
                  <c:v>5.9757942511346442</c:v>
                </c:pt>
                <c:pt idx="6">
                  <c:v>12.027231467473525</c:v>
                </c:pt>
                <c:pt idx="7">
                  <c:v>12.48108925869894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조사평가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소!$D$115</c:f>
              <c:strCache>
                <c:ptCount val="1"/>
                <c:pt idx="0">
                  <c:v>조사평가</c:v>
                </c:pt>
              </c:strCache>
            </c:strRef>
          </c:tx>
          <c:dLbls>
            <c:dLbl>
              <c:idx val="2"/>
              <c:layout>
                <c:manualLayout>
                  <c:x val="0.2184044181977253"/>
                  <c:y val="-0.253242073224686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3.4535214348206476E-3"/>
                  <c:y val="-4.63711543124859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1.1715441819772528E-2"/>
                  <c:y val="-7.306358779755170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소!$A$145:$A$152</c:f>
              <c:strCache>
                <c:ptCount val="8"/>
                <c:pt idx="0">
                  <c:v>농장위생관리</c:v>
                </c:pt>
                <c:pt idx="1">
                  <c:v>반입 및 출하 관리</c:v>
                </c:pt>
                <c:pt idx="2">
                  <c:v>사료,동물용의약품,음수관리</c:v>
                </c:pt>
                <c:pt idx="3">
                  <c:v>질병관리</c:v>
                </c:pt>
                <c:pt idx="4">
                  <c:v>차단방역관리</c:v>
                </c:pt>
                <c:pt idx="5">
                  <c:v>위해분석</c:v>
                </c:pt>
                <c:pt idx="6">
                  <c:v>중요관리점</c:v>
                </c:pt>
                <c:pt idx="7">
                  <c:v>검증 및 기록</c:v>
                </c:pt>
              </c:strCache>
            </c:strRef>
          </c:cat>
          <c:val>
            <c:numRef>
              <c:f>소!$D$145:$D$152</c:f>
              <c:numCache>
                <c:formatCode>0.0</c:formatCode>
                <c:ptCount val="8"/>
                <c:pt idx="0">
                  <c:v>29.915088177661659</c:v>
                </c:pt>
                <c:pt idx="1">
                  <c:v>15.545395166557805</c:v>
                </c:pt>
                <c:pt idx="2">
                  <c:v>31.417374265186155</c:v>
                </c:pt>
                <c:pt idx="3">
                  <c:v>5.8785107772697582</c:v>
                </c:pt>
                <c:pt idx="4">
                  <c:v>17.243631613324624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Sheet1!$B$28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multiLvlStrRef>
              <c:f>Sheet1!$A$29:$B$35</c:f>
              <c:multiLvlStrCache>
                <c:ptCount val="7"/>
                <c:lvl>
                  <c:pt idx="0">
                    <c:v>농장 방문자를 위한 방역복, 장화 등이 준비되어 있는가?</c:v>
                  </c:pt>
                  <c:pt idx="1">
                    <c:v>농장 방문자에 대한 출입관리 대장을 작성 및 비치하고 있는가?</c:v>
                  </c:pt>
                  <c:pt idx="2">
                    <c:v>농장 입구에는 차단시설이 있고 농장안내문과 방역경고문 등이 있는가 ?</c:v>
                  </c:pt>
                  <c:pt idx="3">
                    <c:v>농장 출입자, 출입차량 및 물품에 대한 소독을 실시하고 기록을 유지하고 있는가?</c:v>
                  </c:pt>
                  <c:pt idx="4">
                    <c:v>농장외곽은 울타리 등으로 구분(경계가) 되어 있는가?</c:v>
                  </c:pt>
                  <c:pt idx="5">
                    <c:v>우사 내부에 외부인(차량기사, 외부 농장관계자 등)의 출입을 통제하고 있는가?</c:v>
                  </c:pt>
                  <c:pt idx="6">
                    <c:v>출입자 및 농장물품 등에 대한 자체 차단방역 관리기준과 절차를 작성․운용하고 있는가?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</c:lvl>
              </c:multiLvlStrCache>
            </c:multiLvlStrRef>
          </c:cat>
          <c:val>
            <c:numRef>
              <c:f>Sheet1!$C$29:$C$35</c:f>
              <c:numCache>
                <c:formatCode>0.00</c:formatCode>
                <c:ptCount val="7"/>
                <c:pt idx="0">
                  <c:v>6.0465116279069768</c:v>
                </c:pt>
                <c:pt idx="1">
                  <c:v>14.418604651162791</c:v>
                </c:pt>
                <c:pt idx="2">
                  <c:v>33.488372093023258</c:v>
                </c:pt>
                <c:pt idx="3">
                  <c:v>29.767441860465116</c:v>
                </c:pt>
                <c:pt idx="4">
                  <c:v>10.232558139534884</c:v>
                </c:pt>
                <c:pt idx="5">
                  <c:v>1.8604651162790697</c:v>
                </c:pt>
                <c:pt idx="6">
                  <c:v>4.1860465116279073</c:v>
                </c:pt>
              </c:numCache>
            </c:numRef>
          </c:val>
        </c:ser>
        <c:ser>
          <c:idx val="1"/>
          <c:order val="1"/>
          <c:tx>
            <c:strRef>
              <c:f>Sheet1!$C$28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multiLvlStrRef>
              <c:f>Sheet1!$A$29:$B$35</c:f>
              <c:multiLvlStrCache>
                <c:ptCount val="7"/>
                <c:lvl>
                  <c:pt idx="0">
                    <c:v>농장 방문자를 위한 방역복, 장화 등이 준비되어 있는가?</c:v>
                  </c:pt>
                  <c:pt idx="1">
                    <c:v>농장 방문자에 대한 출입관리 대장을 작성 및 비치하고 있는가?</c:v>
                  </c:pt>
                  <c:pt idx="2">
                    <c:v>농장 입구에는 차단시설이 있고 농장안내문과 방역경고문 등이 있는가 ?</c:v>
                  </c:pt>
                  <c:pt idx="3">
                    <c:v>농장 출입자, 출입차량 및 물품에 대한 소독을 실시하고 기록을 유지하고 있는가?</c:v>
                  </c:pt>
                  <c:pt idx="4">
                    <c:v>농장외곽은 울타리 등으로 구분(경계가) 되어 있는가?</c:v>
                  </c:pt>
                  <c:pt idx="5">
                    <c:v>우사 내부에 외부인(차량기사, 외부 농장관계자 등)의 출입을 통제하고 있는가?</c:v>
                  </c:pt>
                  <c:pt idx="6">
                    <c:v>출입자 및 농장물품 등에 대한 자체 차단방역 관리기준과 절차를 작성․운용하고 있는가?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</c:lvl>
              </c:multiLvlStrCache>
            </c:multiLvlStrRef>
          </c:cat>
          <c:val>
            <c:numRef>
              <c:f>Sheet1!$D$29:$D$35</c:f>
              <c:numCache>
                <c:formatCode>0.00</c:formatCode>
                <c:ptCount val="7"/>
                <c:pt idx="0">
                  <c:v>4.3715846994535523</c:v>
                </c:pt>
                <c:pt idx="1">
                  <c:v>24.043715846994534</c:v>
                </c:pt>
                <c:pt idx="2">
                  <c:v>13.114754098360656</c:v>
                </c:pt>
                <c:pt idx="3">
                  <c:v>46.994535519125684</c:v>
                </c:pt>
                <c:pt idx="4">
                  <c:v>6.557377049180328</c:v>
                </c:pt>
                <c:pt idx="5">
                  <c:v>1.639344262295082</c:v>
                </c:pt>
                <c:pt idx="6">
                  <c:v>3.278688524590164</c:v>
                </c:pt>
              </c:numCache>
            </c:numRef>
          </c:val>
        </c:ser>
        <c:ser>
          <c:idx val="2"/>
          <c:order val="2"/>
          <c:tx>
            <c:strRef>
              <c:f>Sheet1!$B$28:$D$28</c:f>
              <c:strCache>
                <c:ptCount val="1"/>
                <c:pt idx="0">
                  <c:v>인증심사 인증연장 조사평가</c:v>
                </c:pt>
              </c:strCache>
            </c:strRef>
          </c:tx>
          <c:invertIfNegative val="0"/>
          <c:cat>
            <c:multiLvlStrRef>
              <c:f>Sheet1!$A$29:$B$35</c:f>
              <c:multiLvlStrCache>
                <c:ptCount val="7"/>
                <c:lvl>
                  <c:pt idx="0">
                    <c:v>농장 방문자를 위한 방역복, 장화 등이 준비되어 있는가?</c:v>
                  </c:pt>
                  <c:pt idx="1">
                    <c:v>농장 방문자에 대한 출입관리 대장을 작성 및 비치하고 있는가?</c:v>
                  </c:pt>
                  <c:pt idx="2">
                    <c:v>농장 입구에는 차단시설이 있고 농장안내문과 방역경고문 등이 있는가 ?</c:v>
                  </c:pt>
                  <c:pt idx="3">
                    <c:v>농장 출입자, 출입차량 및 물품에 대한 소독을 실시하고 기록을 유지하고 있는가?</c:v>
                  </c:pt>
                  <c:pt idx="4">
                    <c:v>농장외곽은 울타리 등으로 구분(경계가) 되어 있는가?</c:v>
                  </c:pt>
                  <c:pt idx="5">
                    <c:v>우사 내부에 외부인(차량기사, 외부 농장관계자 등)의 출입을 통제하고 있는가?</c:v>
                  </c:pt>
                  <c:pt idx="6">
                    <c:v>출입자 및 농장물품 등에 대한 자체 차단방역 관리기준과 절차를 작성․운용하고 있는가?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</c:lvl>
              </c:multiLvlStrCache>
            </c:multiLvlStrRef>
          </c:cat>
          <c:val>
            <c:numRef>
              <c:f>Sheet1!$E$29:$E$35</c:f>
              <c:numCache>
                <c:formatCode>0.00</c:formatCode>
                <c:ptCount val="7"/>
                <c:pt idx="0">
                  <c:v>2.8571428571428572</c:v>
                </c:pt>
                <c:pt idx="1">
                  <c:v>26.493506493506491</c:v>
                </c:pt>
                <c:pt idx="2">
                  <c:v>15.844155844155845</c:v>
                </c:pt>
                <c:pt idx="3">
                  <c:v>48.571428571428569</c:v>
                </c:pt>
                <c:pt idx="4">
                  <c:v>2.5974025974025974</c:v>
                </c:pt>
                <c:pt idx="5">
                  <c:v>1.0389610389610389</c:v>
                </c:pt>
                <c:pt idx="6">
                  <c:v>2.5974025974025974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92278784"/>
        <c:axId val="92281472"/>
        <c:axId val="0"/>
      </c:bar3DChart>
      <c:catAx>
        <c:axId val="922787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92281472"/>
        <c:crosses val="autoZero"/>
        <c:auto val="1"/>
        <c:lblAlgn val="ctr"/>
        <c:lblOffset val="100"/>
        <c:noMultiLvlLbl val="0"/>
      </c:catAx>
      <c:valAx>
        <c:axId val="92281472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crossAx val="922787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0410457068511E-2"/>
          <c:y val="2.511162371753866E-2"/>
          <c:w val="0.91595895429314889"/>
          <c:h val="0.4554834923173248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소!$AD$62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소!$AC$63:$AC$71</c:f>
              <c:strCache>
                <c:ptCount val="9"/>
                <c:pt idx="0">
                  <c:v>10.농장은 배수가 잘 되고 있는가?</c:v>
                </c:pt>
                <c:pt idx="1">
                  <c:v>11.우사는 사육단계에 맞게 구분하여 관리되고 있는가?</c:v>
                </c:pt>
                <c:pt idx="2">
                  <c:v>12.각 우사는 적절한 사육밀도로 사육되고 있는가?</c:v>
                </c:pt>
                <c:pt idx="3">
                  <c:v>13.우사바닥의 분변 등을 용이하게 제거할 수 있는 시설이나 장비를 갖추고 있는가?</c:v>
                </c:pt>
                <c:pt idx="4">
                  <c:v>14.우사에는 충분한 음수와 사료의 공급이 가능한 시설과 구조로 되어 있으며, 청결하게 관리되고 있는가?</c:v>
                </c:pt>
                <c:pt idx="5">
                  <c:v>15.우사에는 환기시설이 갖추어져 있고 작동이 되는가?</c:v>
                </c:pt>
                <c:pt idx="6">
                  <c:v>16.분뇨처리장 바닥은 방수콘크리트 등 불침투성 재료로 되어 있으며, 액비탱크가 있는 경우 안전표지판이 설치되어 있는가?</c:v>
                </c:pt>
                <c:pt idx="7">
                  <c:v>8.농장시설관리에 대한 자체 관리기준과 절차를 작성․운용하고 있는가?</c:v>
                </c:pt>
                <c:pt idx="8">
                  <c:v>9.농장에는 출입문 또는 차단시설, 차량소독장치, 주차장, 물품반입창고, 우사 등의 시설이 갖추어져 있는가?</c:v>
                </c:pt>
              </c:strCache>
            </c:strRef>
          </c:cat>
          <c:val>
            <c:numRef>
              <c:f>소!$AD$63:$AD$71</c:f>
              <c:numCache>
                <c:formatCode>0.0</c:formatCode>
                <c:ptCount val="9"/>
                <c:pt idx="0">
                  <c:v>5.0724637681159424</c:v>
                </c:pt>
                <c:pt idx="1">
                  <c:v>3.6231884057971016</c:v>
                </c:pt>
                <c:pt idx="2">
                  <c:v>5.7971014492753623</c:v>
                </c:pt>
                <c:pt idx="3">
                  <c:v>2.1739130434782608</c:v>
                </c:pt>
                <c:pt idx="4">
                  <c:v>2.8985507246376812</c:v>
                </c:pt>
                <c:pt idx="5">
                  <c:v>1.4492753623188406</c:v>
                </c:pt>
                <c:pt idx="6">
                  <c:v>19.565217391304348</c:v>
                </c:pt>
                <c:pt idx="7">
                  <c:v>4.3478260869565215</c:v>
                </c:pt>
                <c:pt idx="8">
                  <c:v>55.072463768115945</c:v>
                </c:pt>
              </c:numCache>
            </c:numRef>
          </c:val>
        </c:ser>
        <c:ser>
          <c:idx val="1"/>
          <c:order val="1"/>
          <c:tx>
            <c:strRef>
              <c:f>소!$AE$62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소!$AC$63:$AC$71</c:f>
              <c:strCache>
                <c:ptCount val="9"/>
                <c:pt idx="0">
                  <c:v>10.농장은 배수가 잘 되고 있는가?</c:v>
                </c:pt>
                <c:pt idx="1">
                  <c:v>11.우사는 사육단계에 맞게 구분하여 관리되고 있는가?</c:v>
                </c:pt>
                <c:pt idx="2">
                  <c:v>12.각 우사는 적절한 사육밀도로 사육되고 있는가?</c:v>
                </c:pt>
                <c:pt idx="3">
                  <c:v>13.우사바닥의 분변 등을 용이하게 제거할 수 있는 시설이나 장비를 갖추고 있는가?</c:v>
                </c:pt>
                <c:pt idx="4">
                  <c:v>14.우사에는 충분한 음수와 사료의 공급이 가능한 시설과 구조로 되어 있으며, 청결하게 관리되고 있는가?</c:v>
                </c:pt>
                <c:pt idx="5">
                  <c:v>15.우사에는 환기시설이 갖추어져 있고 작동이 되는가?</c:v>
                </c:pt>
                <c:pt idx="6">
                  <c:v>16.분뇨처리장 바닥은 방수콘크리트 등 불침투성 재료로 되어 있으며, 액비탱크가 있는 경우 안전표지판이 설치되어 있는가?</c:v>
                </c:pt>
                <c:pt idx="7">
                  <c:v>8.농장시설관리에 대한 자체 관리기준과 절차를 작성․운용하고 있는가?</c:v>
                </c:pt>
                <c:pt idx="8">
                  <c:v>9.농장에는 출입문 또는 차단시설, 차량소독장치, 주차장, 물품반입창고, 우사 등의 시설이 갖추어져 있는가?</c:v>
                </c:pt>
              </c:strCache>
            </c:strRef>
          </c:cat>
          <c:val>
            <c:numRef>
              <c:f>소!$AE$63:$AE$71</c:f>
              <c:numCache>
                <c:formatCode>0.0</c:formatCode>
                <c:ptCount val="9"/>
                <c:pt idx="0">
                  <c:v>1.5625</c:v>
                </c:pt>
                <c:pt idx="1">
                  <c:v>4.6875</c:v>
                </c:pt>
                <c:pt idx="2">
                  <c:v>1.5625</c:v>
                </c:pt>
                <c:pt idx="3">
                  <c:v>1.5625</c:v>
                </c:pt>
                <c:pt idx="4">
                  <c:v>6.25</c:v>
                </c:pt>
                <c:pt idx="5">
                  <c:v>0</c:v>
                </c:pt>
                <c:pt idx="6">
                  <c:v>23.4375</c:v>
                </c:pt>
                <c:pt idx="7">
                  <c:v>3.125</c:v>
                </c:pt>
                <c:pt idx="8">
                  <c:v>57.8125</c:v>
                </c:pt>
              </c:numCache>
            </c:numRef>
          </c:val>
        </c:ser>
        <c:ser>
          <c:idx val="2"/>
          <c:order val="2"/>
          <c:tx>
            <c:strRef>
              <c:f>소!$AF$62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소!$AC$63:$AC$71</c:f>
              <c:strCache>
                <c:ptCount val="9"/>
                <c:pt idx="0">
                  <c:v>10.농장은 배수가 잘 되고 있는가?</c:v>
                </c:pt>
                <c:pt idx="1">
                  <c:v>11.우사는 사육단계에 맞게 구분하여 관리되고 있는가?</c:v>
                </c:pt>
                <c:pt idx="2">
                  <c:v>12.각 우사는 적절한 사육밀도로 사육되고 있는가?</c:v>
                </c:pt>
                <c:pt idx="3">
                  <c:v>13.우사바닥의 분변 등을 용이하게 제거할 수 있는 시설이나 장비를 갖추고 있는가?</c:v>
                </c:pt>
                <c:pt idx="4">
                  <c:v>14.우사에는 충분한 음수와 사료의 공급이 가능한 시설과 구조로 되어 있으며, 청결하게 관리되고 있는가?</c:v>
                </c:pt>
                <c:pt idx="5">
                  <c:v>15.우사에는 환기시설이 갖추어져 있고 작동이 되는가?</c:v>
                </c:pt>
                <c:pt idx="6">
                  <c:v>16.분뇨처리장 바닥은 방수콘크리트 등 불침투성 재료로 되어 있으며, 액비탱크가 있는 경우 안전표지판이 설치되어 있는가?</c:v>
                </c:pt>
                <c:pt idx="7">
                  <c:v>8.농장시설관리에 대한 자체 관리기준과 절차를 작성․운용하고 있는가?</c:v>
                </c:pt>
                <c:pt idx="8">
                  <c:v>9.농장에는 출입문 또는 차단시설, 차량소독장치, 주차장, 물품반입창고, 우사 등의 시설이 갖추어져 있는가?</c:v>
                </c:pt>
              </c:strCache>
            </c:strRef>
          </c:cat>
          <c:val>
            <c:numRef>
              <c:f>소!$AF$63:$AF$71</c:f>
              <c:numCache>
                <c:formatCode>0.0</c:formatCode>
                <c:ptCount val="9"/>
                <c:pt idx="0">
                  <c:v>1.7964071856287425</c:v>
                </c:pt>
                <c:pt idx="1">
                  <c:v>1.7964071856287425</c:v>
                </c:pt>
                <c:pt idx="2">
                  <c:v>2.3952095808383236</c:v>
                </c:pt>
                <c:pt idx="3">
                  <c:v>1.7964071856287425</c:v>
                </c:pt>
                <c:pt idx="4">
                  <c:v>6.5868263473053901</c:v>
                </c:pt>
                <c:pt idx="5">
                  <c:v>0</c:v>
                </c:pt>
                <c:pt idx="6">
                  <c:v>22.754491017964071</c:v>
                </c:pt>
                <c:pt idx="7">
                  <c:v>5.3892215568862278</c:v>
                </c:pt>
                <c:pt idx="8">
                  <c:v>57.485029940119759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94322048"/>
        <c:axId val="94459392"/>
        <c:axId val="0"/>
      </c:bar3DChart>
      <c:catAx>
        <c:axId val="9432204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900" kern="1000" baseline="0"/>
            </a:pPr>
            <a:endParaRPr lang="ko-KR"/>
          </a:p>
        </c:txPr>
        <c:crossAx val="94459392"/>
        <c:crosses val="autoZero"/>
        <c:auto val="1"/>
        <c:lblAlgn val="ctr"/>
        <c:lblOffset val="100"/>
        <c:noMultiLvlLbl val="0"/>
      </c:catAx>
      <c:valAx>
        <c:axId val="94459392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9432204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소!$AD$62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소!$AC$87:$AC$94</c:f>
              <c:strCache>
                <c:ptCount val="8"/>
                <c:pt idx="0">
                  <c:v>17.농장위생관리에 대한 자체 관리기준과 절차를 작성․운용하고 있는가?</c:v>
                </c:pt>
                <c:pt idx="1">
                  <c:v>19.우사 입구에는 발판 소독조를 갖추고 정기적으로 관리하고 있는가?</c:v>
                </c:pt>
                <c:pt idx="2">
                  <c:v>20.주사침 사용내역 및 체내잔류 개체는 적절하게 관리되고 있는가?</c:v>
                </c:pt>
                <c:pt idx="3">
                  <c:v>21.폐사축 처리시 폐사축 처리현황이 기록되고 있는가?</c:v>
                </c:pt>
                <c:pt idx="4">
                  <c:v>22.우사내 분뇨는 우사구조에 맞게 주기적으로 처리되고 있는가?</c:v>
                </c:pt>
                <c:pt idx="5">
                  <c:v>23.농장내 구서/구충 관리가 되고 있는가?</c:v>
                </c:pt>
                <c:pt idx="6">
                  <c:v>24.관리인에 대한 주기적인 위생 및 방역교육을 실시하고 기록유지를 하고 있는가?</c:v>
                </c:pt>
                <c:pt idx="7">
                  <c:v>26.살모넬라 검사를 정기적으로 실시하고 있는가?</c:v>
                </c:pt>
              </c:strCache>
            </c:strRef>
          </c:cat>
          <c:val>
            <c:numRef>
              <c:f>소!$AD$87:$AD$94</c:f>
              <c:numCache>
                <c:formatCode>0.0</c:formatCode>
                <c:ptCount val="8"/>
                <c:pt idx="0">
                  <c:v>10.266159695817491</c:v>
                </c:pt>
                <c:pt idx="1">
                  <c:v>20.912547528517113</c:v>
                </c:pt>
                <c:pt idx="2">
                  <c:v>4.5627376425855513</c:v>
                </c:pt>
                <c:pt idx="3">
                  <c:v>1.1406844106463878</c:v>
                </c:pt>
                <c:pt idx="4">
                  <c:v>14.82889733840304</c:v>
                </c:pt>
                <c:pt idx="5">
                  <c:v>7.2243346007604554</c:v>
                </c:pt>
                <c:pt idx="6">
                  <c:v>13.688212927756654</c:v>
                </c:pt>
                <c:pt idx="7">
                  <c:v>24.334600760456272</c:v>
                </c:pt>
              </c:numCache>
            </c:numRef>
          </c:val>
        </c:ser>
        <c:ser>
          <c:idx val="1"/>
          <c:order val="1"/>
          <c:tx>
            <c:strRef>
              <c:f>소!$AE$62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소!$AC$87:$AC$94</c:f>
              <c:strCache>
                <c:ptCount val="8"/>
                <c:pt idx="0">
                  <c:v>17.농장위생관리에 대한 자체 관리기준과 절차를 작성․운용하고 있는가?</c:v>
                </c:pt>
                <c:pt idx="1">
                  <c:v>19.우사 입구에는 발판 소독조를 갖추고 정기적으로 관리하고 있는가?</c:v>
                </c:pt>
                <c:pt idx="2">
                  <c:v>20.주사침 사용내역 및 체내잔류 개체는 적절하게 관리되고 있는가?</c:v>
                </c:pt>
                <c:pt idx="3">
                  <c:v>21.폐사축 처리시 폐사축 처리현황이 기록되고 있는가?</c:v>
                </c:pt>
                <c:pt idx="4">
                  <c:v>22.우사내 분뇨는 우사구조에 맞게 주기적으로 처리되고 있는가?</c:v>
                </c:pt>
                <c:pt idx="5">
                  <c:v>23.농장내 구서/구충 관리가 되고 있는가?</c:v>
                </c:pt>
                <c:pt idx="6">
                  <c:v>24.관리인에 대한 주기적인 위생 및 방역교육을 실시하고 기록유지를 하고 있는가?</c:v>
                </c:pt>
                <c:pt idx="7">
                  <c:v>26.살모넬라 검사를 정기적으로 실시하고 있는가?</c:v>
                </c:pt>
              </c:strCache>
            </c:strRef>
          </c:cat>
          <c:val>
            <c:numRef>
              <c:f>소!$AE$87:$AE$94</c:f>
              <c:numCache>
                <c:formatCode>0.0</c:formatCode>
                <c:ptCount val="8"/>
                <c:pt idx="0">
                  <c:v>2.8138528138528138</c:v>
                </c:pt>
                <c:pt idx="1">
                  <c:v>14.285714285714285</c:v>
                </c:pt>
                <c:pt idx="2">
                  <c:v>5.8441558441558437</c:v>
                </c:pt>
                <c:pt idx="3">
                  <c:v>2.3809523809523809</c:v>
                </c:pt>
                <c:pt idx="4">
                  <c:v>3.2467532467532463</c:v>
                </c:pt>
                <c:pt idx="5">
                  <c:v>9.7402597402597415</c:v>
                </c:pt>
                <c:pt idx="6">
                  <c:v>20.129870129870131</c:v>
                </c:pt>
                <c:pt idx="7">
                  <c:v>41.125541125541126</c:v>
                </c:pt>
              </c:numCache>
            </c:numRef>
          </c:val>
        </c:ser>
        <c:ser>
          <c:idx val="2"/>
          <c:order val="2"/>
          <c:tx>
            <c:strRef>
              <c:f>소!$AF$62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소!$AC$87:$AC$94</c:f>
              <c:strCache>
                <c:ptCount val="8"/>
                <c:pt idx="0">
                  <c:v>17.농장위생관리에 대한 자체 관리기준과 절차를 작성․운용하고 있는가?</c:v>
                </c:pt>
                <c:pt idx="1">
                  <c:v>19.우사 입구에는 발판 소독조를 갖추고 정기적으로 관리하고 있는가?</c:v>
                </c:pt>
                <c:pt idx="2">
                  <c:v>20.주사침 사용내역 및 체내잔류 개체는 적절하게 관리되고 있는가?</c:v>
                </c:pt>
                <c:pt idx="3">
                  <c:v>21.폐사축 처리시 폐사축 처리현황이 기록되고 있는가?</c:v>
                </c:pt>
                <c:pt idx="4">
                  <c:v>22.우사내 분뇨는 우사구조에 맞게 주기적으로 처리되고 있는가?</c:v>
                </c:pt>
                <c:pt idx="5">
                  <c:v>23.농장내 구서/구충 관리가 되고 있는가?</c:v>
                </c:pt>
                <c:pt idx="6">
                  <c:v>24.관리인에 대한 주기적인 위생 및 방역교육을 실시하고 기록유지를 하고 있는가?</c:v>
                </c:pt>
                <c:pt idx="7">
                  <c:v>26.살모넬라 검사를 정기적으로 실시하고 있는가?</c:v>
                </c:pt>
              </c:strCache>
            </c:strRef>
          </c:cat>
          <c:val>
            <c:numRef>
              <c:f>소!$AF$87:$AF$94</c:f>
              <c:numCache>
                <c:formatCode>0.0</c:formatCode>
                <c:ptCount val="8"/>
                <c:pt idx="0">
                  <c:v>2.1668472372697725</c:v>
                </c:pt>
                <c:pt idx="1">
                  <c:v>14.192849404117011</c:v>
                </c:pt>
                <c:pt idx="2">
                  <c:v>8.8840736728060676</c:v>
                </c:pt>
                <c:pt idx="3">
                  <c:v>2.6002166847237271</c:v>
                </c:pt>
                <c:pt idx="4">
                  <c:v>2.2751895991332609</c:v>
                </c:pt>
                <c:pt idx="5">
                  <c:v>9.8591549295774641</c:v>
                </c:pt>
                <c:pt idx="6">
                  <c:v>22.318526543878654</c:v>
                </c:pt>
                <c:pt idx="7">
                  <c:v>37.053087757313108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92318720"/>
        <c:axId val="94278016"/>
        <c:axId val="0"/>
      </c:bar3DChart>
      <c:catAx>
        <c:axId val="923187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94278016"/>
        <c:crosses val="autoZero"/>
        <c:auto val="1"/>
        <c:lblAlgn val="ctr"/>
        <c:lblOffset val="100"/>
        <c:noMultiLvlLbl val="0"/>
      </c:catAx>
      <c:valAx>
        <c:axId val="9427801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9231872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소!$AD$62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소!$AC$111:$AC$118</c:f>
              <c:strCache>
                <c:ptCount val="8"/>
                <c:pt idx="0">
                  <c:v>28.배합사료는 HACCP 인증 배합사료공장의 사료를 급이하고 있는가?</c:v>
                </c:pt>
                <c:pt idx="1">
                  <c:v>29.사료에 대한 입고관리가 되고 있는가?</c:v>
                </c:pt>
                <c:pt idx="2">
                  <c:v>30.사료보관장소는 정기적인 청소․소독을 하는 등 청결하게 관리되고 있는가?</c:v>
                </c:pt>
                <c:pt idx="3">
                  <c:v>33.자가제조 사료를 급이하는 경우 사료제조 및 설비에 대한 관리기준을 작성하여 관리하고 있는가?</c:v>
                </c:pt>
                <c:pt idx="4">
                  <c:v>34.항생제등 동물용의약품의 휴약기간을 알아볼 수 있는 관리기록이 작성·유지되고 있는가(출하전 동물용의약품 무첨가사료 30일이상 급여 포함)?</c:v>
                </c:pt>
                <c:pt idx="5">
                  <c:v>35.동물용의약품에 대한 입출고 관리(유통기한내 사용 포함)가 되고 있으며, 사용 후 남은 동물용의약품 및 빈 용기는 적절히 관리되고 있는가?</c:v>
                </c:pt>
                <c:pt idx="6">
                  <c:v>36.동물용 음용수는 먹는물관리법에 적합하고, 1회/3년 이상 정기적인 검사 및 기록을 유지하고 있는가?</c:v>
                </c:pt>
                <c:pt idx="7">
                  <c:v>37.음수조 및 급수라인은 항상 청결하게 유지되고 있으며, 정기적으로 소독 관리되고 있는가?</c:v>
                </c:pt>
              </c:strCache>
            </c:strRef>
          </c:cat>
          <c:val>
            <c:numRef>
              <c:f>소!$AD$111:$AD$118</c:f>
              <c:numCache>
                <c:formatCode>0.0</c:formatCode>
                <c:ptCount val="8"/>
                <c:pt idx="0">
                  <c:v>7.4303405572755414</c:v>
                </c:pt>
                <c:pt idx="1">
                  <c:v>8.9783281733746119</c:v>
                </c:pt>
                <c:pt idx="2">
                  <c:v>6.1919504643962853</c:v>
                </c:pt>
                <c:pt idx="3">
                  <c:v>7.1207430340557281</c:v>
                </c:pt>
                <c:pt idx="4">
                  <c:v>16.408668730650156</c:v>
                </c:pt>
                <c:pt idx="5">
                  <c:v>31.578947368421051</c:v>
                </c:pt>
                <c:pt idx="6">
                  <c:v>14.241486068111456</c:v>
                </c:pt>
                <c:pt idx="7">
                  <c:v>4.9535603715170282</c:v>
                </c:pt>
              </c:numCache>
            </c:numRef>
          </c:val>
        </c:ser>
        <c:ser>
          <c:idx val="1"/>
          <c:order val="1"/>
          <c:tx>
            <c:strRef>
              <c:f>소!$AE$62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소!$AC$111:$AC$118</c:f>
              <c:strCache>
                <c:ptCount val="8"/>
                <c:pt idx="0">
                  <c:v>28.배합사료는 HACCP 인증 배합사료공장의 사료를 급이하고 있는가?</c:v>
                </c:pt>
                <c:pt idx="1">
                  <c:v>29.사료에 대한 입고관리가 되고 있는가?</c:v>
                </c:pt>
                <c:pt idx="2">
                  <c:v>30.사료보관장소는 정기적인 청소․소독을 하는 등 청결하게 관리되고 있는가?</c:v>
                </c:pt>
                <c:pt idx="3">
                  <c:v>33.자가제조 사료를 급이하는 경우 사료제조 및 설비에 대한 관리기준을 작성하여 관리하고 있는가?</c:v>
                </c:pt>
                <c:pt idx="4">
                  <c:v>34.항생제등 동물용의약품의 휴약기간을 알아볼 수 있는 관리기록이 작성·유지되고 있는가(출하전 동물용의약품 무첨가사료 30일이상 급여 포함)?</c:v>
                </c:pt>
                <c:pt idx="5">
                  <c:v>35.동물용의약품에 대한 입출고 관리(유통기한내 사용 포함)가 되고 있으며, 사용 후 남은 동물용의약품 및 빈 용기는 적절히 관리되고 있는가?</c:v>
                </c:pt>
                <c:pt idx="6">
                  <c:v>36.동물용 음용수는 먹는물관리법에 적합하고, 1회/3년 이상 정기적인 검사 및 기록을 유지하고 있는가?</c:v>
                </c:pt>
                <c:pt idx="7">
                  <c:v>37.음수조 및 급수라인은 항상 청결하게 유지되고 있으며, 정기적으로 소독 관리되고 있는가?</c:v>
                </c:pt>
              </c:strCache>
            </c:strRef>
          </c:cat>
          <c:val>
            <c:numRef>
              <c:f>소!$AE$111:$AE$118</c:f>
              <c:numCache>
                <c:formatCode>0.0</c:formatCode>
                <c:ptCount val="8"/>
                <c:pt idx="0">
                  <c:v>6.9037656903765692</c:v>
                </c:pt>
                <c:pt idx="1">
                  <c:v>12.552301255230125</c:v>
                </c:pt>
                <c:pt idx="2">
                  <c:v>2.3012552301255229</c:v>
                </c:pt>
                <c:pt idx="3">
                  <c:v>2.7196652719665275</c:v>
                </c:pt>
                <c:pt idx="4">
                  <c:v>34.937238493723846</c:v>
                </c:pt>
                <c:pt idx="5">
                  <c:v>29.707112970711297</c:v>
                </c:pt>
                <c:pt idx="6">
                  <c:v>5.6485355648535567</c:v>
                </c:pt>
                <c:pt idx="7">
                  <c:v>4.3933054393305433</c:v>
                </c:pt>
              </c:numCache>
            </c:numRef>
          </c:val>
        </c:ser>
        <c:ser>
          <c:idx val="2"/>
          <c:order val="2"/>
          <c:tx>
            <c:strRef>
              <c:f>소!$AF$62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소!$AC$111:$AC$118</c:f>
              <c:strCache>
                <c:ptCount val="8"/>
                <c:pt idx="0">
                  <c:v>28.배합사료는 HACCP 인증 배합사료공장의 사료를 급이하고 있는가?</c:v>
                </c:pt>
                <c:pt idx="1">
                  <c:v>29.사료에 대한 입고관리가 되고 있는가?</c:v>
                </c:pt>
                <c:pt idx="2">
                  <c:v>30.사료보관장소는 정기적인 청소․소독을 하는 등 청결하게 관리되고 있는가?</c:v>
                </c:pt>
                <c:pt idx="3">
                  <c:v>33.자가제조 사료를 급이하는 경우 사료제조 및 설비에 대한 관리기준을 작성하여 관리하고 있는가?</c:v>
                </c:pt>
                <c:pt idx="4">
                  <c:v>34.항생제등 동물용의약품의 휴약기간을 알아볼 수 있는 관리기록이 작성·유지되고 있는가(출하전 동물용의약품 무첨가사료 30일이상 급여 포함)?</c:v>
                </c:pt>
                <c:pt idx="5">
                  <c:v>35.동물용의약품에 대한 입출고 관리(유통기한내 사용 포함)가 되고 있으며, 사용 후 남은 동물용의약품 및 빈 용기는 적절히 관리되고 있는가?</c:v>
                </c:pt>
                <c:pt idx="6">
                  <c:v>36.동물용 음용수는 먹는물관리법에 적합하고, 1회/3년 이상 정기적인 검사 및 기록을 유지하고 있는가?</c:v>
                </c:pt>
                <c:pt idx="7">
                  <c:v>37.음수조 및 급수라인은 항상 청결하게 유지되고 있으며, 정기적으로 소독 관리되고 있는가?</c:v>
                </c:pt>
              </c:strCache>
            </c:strRef>
          </c:cat>
          <c:val>
            <c:numRef>
              <c:f>소!$AF$111:$AF$118</c:f>
              <c:numCache>
                <c:formatCode>0.0</c:formatCode>
                <c:ptCount val="8"/>
                <c:pt idx="0">
                  <c:v>3.5874439461883409</c:v>
                </c:pt>
                <c:pt idx="1">
                  <c:v>12.107623318385651</c:v>
                </c:pt>
                <c:pt idx="2">
                  <c:v>1.6816143497757847</c:v>
                </c:pt>
                <c:pt idx="3">
                  <c:v>1.905829596412556</c:v>
                </c:pt>
                <c:pt idx="4">
                  <c:v>38.677130044843047</c:v>
                </c:pt>
                <c:pt idx="5">
                  <c:v>30.044843049327351</c:v>
                </c:pt>
                <c:pt idx="6">
                  <c:v>7.5112107623318378</c:v>
                </c:pt>
                <c:pt idx="7">
                  <c:v>3.0269058295964126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94302976"/>
        <c:axId val="94305280"/>
        <c:axId val="0"/>
      </c:bar3DChart>
      <c:catAx>
        <c:axId val="943029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94305280"/>
        <c:crosses val="autoZero"/>
        <c:auto val="1"/>
        <c:lblAlgn val="ctr"/>
        <c:lblOffset val="100"/>
        <c:noMultiLvlLbl val="0"/>
      </c:catAx>
      <c:valAx>
        <c:axId val="94305280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9430297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848662551440331E-2"/>
          <c:y val="2.9356150793650795E-2"/>
          <c:w val="0.83730668724279833"/>
          <c:h val="0.434998214285714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소!$AD$62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소!$AC$137:$AC$140</c:f>
              <c:strCache>
                <c:ptCount val="4"/>
                <c:pt idx="0">
                  <c:v>39.환축 발생시 격리하고 치료할 수 있는 시설을 갖추고 있는가?</c:v>
                </c:pt>
                <c:pt idx="1">
                  <c:v>40.가축질병 예방관리(백신접종, 임상관찰 등)는 자체 프로그램에 따라 시행․기록되고 있는가?</c:v>
                </c:pt>
                <c:pt idx="2">
                  <c:v>42.내․외부 기생충 구제는 주기적으로 실시하고 있는가?</c:v>
                </c:pt>
                <c:pt idx="3">
                  <c:v>43.결핵병및부루세라병방역실시요령 의하여 정기적인 검사를 받고 있는가?</c:v>
                </c:pt>
              </c:strCache>
            </c:strRef>
          </c:cat>
          <c:val>
            <c:numRef>
              <c:f>소!$AD$137:$AD$140</c:f>
              <c:numCache>
                <c:formatCode>0.0</c:formatCode>
                <c:ptCount val="4"/>
                <c:pt idx="0">
                  <c:v>25.409836065573771</c:v>
                </c:pt>
                <c:pt idx="1">
                  <c:v>7.3770491803278686</c:v>
                </c:pt>
                <c:pt idx="2">
                  <c:v>6.557377049180328</c:v>
                </c:pt>
                <c:pt idx="3">
                  <c:v>54.098360655737707</c:v>
                </c:pt>
              </c:numCache>
            </c:numRef>
          </c:val>
        </c:ser>
        <c:ser>
          <c:idx val="1"/>
          <c:order val="1"/>
          <c:tx>
            <c:strRef>
              <c:f>소!$AE$62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소!$AC$137:$AC$140</c:f>
              <c:strCache>
                <c:ptCount val="4"/>
                <c:pt idx="0">
                  <c:v>39.환축 발생시 격리하고 치료할 수 있는 시설을 갖추고 있는가?</c:v>
                </c:pt>
                <c:pt idx="1">
                  <c:v>40.가축질병 예방관리(백신접종, 임상관찰 등)는 자체 프로그램에 따라 시행․기록되고 있는가?</c:v>
                </c:pt>
                <c:pt idx="2">
                  <c:v>42.내․외부 기생충 구제는 주기적으로 실시하고 있는가?</c:v>
                </c:pt>
                <c:pt idx="3">
                  <c:v>43.결핵병및부루세라병방역실시요령 의하여 정기적인 검사를 받고 있는가?</c:v>
                </c:pt>
              </c:strCache>
            </c:strRef>
          </c:cat>
          <c:val>
            <c:numRef>
              <c:f>소!$AE$137:$AE$140</c:f>
              <c:numCache>
                <c:formatCode>0.0</c:formatCode>
                <c:ptCount val="4"/>
                <c:pt idx="0">
                  <c:v>3.9106145251396649</c:v>
                </c:pt>
                <c:pt idx="1">
                  <c:v>1.6759776536312849</c:v>
                </c:pt>
                <c:pt idx="2">
                  <c:v>20.11173184357542</c:v>
                </c:pt>
                <c:pt idx="3">
                  <c:v>74.30167597765363</c:v>
                </c:pt>
              </c:numCache>
            </c:numRef>
          </c:val>
        </c:ser>
        <c:ser>
          <c:idx val="2"/>
          <c:order val="2"/>
          <c:tx>
            <c:strRef>
              <c:f>소!$AF$62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소!$AC$137:$AC$140</c:f>
              <c:strCache>
                <c:ptCount val="4"/>
                <c:pt idx="0">
                  <c:v>39.환축 발생시 격리하고 치료할 수 있는 시설을 갖추고 있는가?</c:v>
                </c:pt>
                <c:pt idx="1">
                  <c:v>40.가축질병 예방관리(백신접종, 임상관찰 등)는 자체 프로그램에 따라 시행․기록되고 있는가?</c:v>
                </c:pt>
                <c:pt idx="2">
                  <c:v>42.내․외부 기생충 구제는 주기적으로 실시하고 있는가?</c:v>
                </c:pt>
                <c:pt idx="3">
                  <c:v>43.결핵병및부루세라병방역실시요령 의하여 정기적인 검사를 받고 있는가?</c:v>
                </c:pt>
              </c:strCache>
            </c:strRef>
          </c:cat>
          <c:val>
            <c:numRef>
              <c:f>소!$AF$137:$AF$140</c:f>
              <c:numCache>
                <c:formatCode>0.0</c:formatCode>
                <c:ptCount val="4"/>
                <c:pt idx="0">
                  <c:v>4.1533546325878596</c:v>
                </c:pt>
                <c:pt idx="1">
                  <c:v>10.543130990415335</c:v>
                </c:pt>
                <c:pt idx="2">
                  <c:v>16.932907348242811</c:v>
                </c:pt>
                <c:pt idx="3">
                  <c:v>66.773162939297123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94374144"/>
        <c:axId val="106000384"/>
        <c:axId val="0"/>
      </c:bar3DChart>
      <c:catAx>
        <c:axId val="9437414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0" vert="eaVert" anchor="b" anchorCtr="1"/>
          <a:lstStyle/>
          <a:p>
            <a:pPr>
              <a:defRPr/>
            </a:pPr>
            <a:endParaRPr lang="ko-KR"/>
          </a:p>
        </c:txPr>
        <c:crossAx val="106000384"/>
        <c:crosses val="autoZero"/>
        <c:auto val="1"/>
        <c:lblAlgn val="ctr"/>
        <c:lblOffset val="10"/>
        <c:noMultiLvlLbl val="0"/>
      </c:catAx>
      <c:valAx>
        <c:axId val="10600038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9437414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소!$AD$62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소!$AC$161:$AC$164</c:f>
              <c:strCache>
                <c:ptCount val="4"/>
                <c:pt idx="0">
                  <c:v>45.농장에서 사육되는 소에 대한 개체이력관리가 되고 있는가?</c:v>
                </c:pt>
                <c:pt idx="1">
                  <c:v>46.도입우의 구입처, 질병검진 내역, 예방접종 기록 등 개체기록 사항을 확인하고, 일정기간 이상 격리 및 임상증상 관찰 등 관련기록을 유지·보관하고 있는가?</c:v>
                </c:pt>
                <c:pt idx="2">
                  <c:v>47.도입우는 일정기간 이상 격리하고 임상증상 관찰 및 관련 기록을 보관하고 있는가?</c:v>
                </c:pt>
                <c:pt idx="3">
                  <c:v>48.출하소에 대한 출하일지(개체번호, 출하처, 운반자, 휴약기간경과 및 주사침잔류 여부, 항생제 무첨가사료 급여일 등) 및 등급판정결과를 확인 기록하고 있는가?</c:v>
                </c:pt>
              </c:strCache>
            </c:strRef>
          </c:cat>
          <c:val>
            <c:numRef>
              <c:f>소!$AD$161:$AD$164</c:f>
              <c:numCache>
                <c:formatCode>0.0</c:formatCode>
                <c:ptCount val="4"/>
                <c:pt idx="0">
                  <c:v>53.097345132743371</c:v>
                </c:pt>
                <c:pt idx="1">
                  <c:v>2.6548672566371683</c:v>
                </c:pt>
                <c:pt idx="2">
                  <c:v>3.5398230088495577</c:v>
                </c:pt>
                <c:pt idx="3">
                  <c:v>36.283185840707965</c:v>
                </c:pt>
              </c:numCache>
            </c:numRef>
          </c:val>
        </c:ser>
        <c:ser>
          <c:idx val="1"/>
          <c:order val="1"/>
          <c:tx>
            <c:strRef>
              <c:f>소!$AE$62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소!$AC$161:$AC$164</c:f>
              <c:strCache>
                <c:ptCount val="4"/>
                <c:pt idx="0">
                  <c:v>45.농장에서 사육되는 소에 대한 개체이력관리가 되고 있는가?</c:v>
                </c:pt>
                <c:pt idx="1">
                  <c:v>46.도입우의 구입처, 질병검진 내역, 예방접종 기록 등 개체기록 사항을 확인하고, 일정기간 이상 격리 및 임상증상 관찰 등 관련기록을 유지·보관하고 있는가?</c:v>
                </c:pt>
                <c:pt idx="2">
                  <c:v>47.도입우는 일정기간 이상 격리하고 임상증상 관찰 및 관련 기록을 보관하고 있는가?</c:v>
                </c:pt>
                <c:pt idx="3">
                  <c:v>48.출하소에 대한 출하일지(개체번호, 출하처, 운반자, 휴약기간경과 및 주사침잔류 여부, 항생제 무첨가사료 급여일 등) 및 등급판정결과를 확인 기록하고 있는가?</c:v>
                </c:pt>
              </c:strCache>
            </c:strRef>
          </c:cat>
          <c:val>
            <c:numRef>
              <c:f>소!$AE$161:$AE$164</c:f>
              <c:numCache>
                <c:formatCode>0.0</c:formatCode>
                <c:ptCount val="4"/>
                <c:pt idx="0">
                  <c:v>40.887850467289724</c:v>
                </c:pt>
                <c:pt idx="1">
                  <c:v>1.6355140186915886</c:v>
                </c:pt>
                <c:pt idx="2">
                  <c:v>2.570093457943925</c:v>
                </c:pt>
                <c:pt idx="3">
                  <c:v>54.439252336448597</c:v>
                </c:pt>
              </c:numCache>
            </c:numRef>
          </c:val>
        </c:ser>
        <c:ser>
          <c:idx val="2"/>
          <c:order val="2"/>
          <c:tx>
            <c:strRef>
              <c:f>소!$AF$62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소!$AC$161:$AC$164</c:f>
              <c:strCache>
                <c:ptCount val="4"/>
                <c:pt idx="0">
                  <c:v>45.농장에서 사육되는 소에 대한 개체이력관리가 되고 있는가?</c:v>
                </c:pt>
                <c:pt idx="1">
                  <c:v>46.도입우의 구입처, 질병검진 내역, 예방접종 기록 등 개체기록 사항을 확인하고, 일정기간 이상 격리 및 임상증상 관찰 등 관련기록을 유지·보관하고 있는가?</c:v>
                </c:pt>
                <c:pt idx="2">
                  <c:v>47.도입우는 일정기간 이상 격리하고 임상증상 관찰 및 관련 기록을 보관하고 있는가?</c:v>
                </c:pt>
                <c:pt idx="3">
                  <c:v>48.출하소에 대한 출하일지(개체번호, 출하처, 운반자, 휴약기간경과 및 주사침잔류 여부, 항생제 무첨가사료 급여일 등) 및 등급판정결과를 확인 기록하고 있는가?</c:v>
                </c:pt>
              </c:strCache>
            </c:strRef>
          </c:cat>
          <c:val>
            <c:numRef>
              <c:f>소!$AF$161:$AF$164</c:f>
              <c:numCache>
                <c:formatCode>0.0</c:formatCode>
                <c:ptCount val="4"/>
                <c:pt idx="0">
                  <c:v>39.515151515151516</c:v>
                </c:pt>
                <c:pt idx="1">
                  <c:v>2.0606060606060606</c:v>
                </c:pt>
                <c:pt idx="2">
                  <c:v>1.9393939393939394</c:v>
                </c:pt>
                <c:pt idx="3">
                  <c:v>56.121212121212118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050304"/>
        <c:axId val="106052992"/>
        <c:axId val="0"/>
      </c:bar3DChart>
      <c:catAx>
        <c:axId val="1060503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6052992"/>
        <c:crosses val="autoZero"/>
        <c:auto val="1"/>
        <c:lblAlgn val="ctr"/>
        <c:lblOffset val="100"/>
        <c:noMultiLvlLbl val="0"/>
      </c:catAx>
      <c:valAx>
        <c:axId val="106052992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05030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467354974852687E-2"/>
          <c:y val="2.64412076989189E-2"/>
          <c:w val="0.95178334199795889"/>
          <c:h val="0.4086296992313054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소!$AD$286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multiLvlStrRef>
              <c:f>소!$AB$287:$AC$301</c:f>
              <c:multiLvlStrCache>
                <c:ptCount val="15"/>
                <c:lvl>
                  <c:pt idx="0">
                    <c:v>1.팀구성 및 책임자 구성원역활 지정</c:v>
                  </c:pt>
                  <c:pt idx="1">
                    <c:v>2.출하축의 특성 및 취급방법 기술</c:v>
                  </c:pt>
                  <c:pt idx="2">
                    <c:v>3.가축설명서는 구체적으로 작성되어 있는가?</c:v>
                  </c:pt>
                  <c:pt idx="3">
                    <c:v>4.농장평면도,사양관리도 현장일치여부</c:v>
                  </c:pt>
                  <c:pt idx="4">
                    <c:v>5.모든 사육단계에서 발생할수 있는 위해분석여부</c:v>
                  </c:pt>
                  <c:pt idx="5">
                    <c:v>10. 모니터링은 CCP마다 적절히 시행하고 있는가?</c:v>
                  </c:pt>
                  <c:pt idx="6">
                    <c:v>11.한계기준이탈시 개선조치 실시 및 기록</c:v>
                  </c:pt>
                  <c:pt idx="7">
                    <c:v>6.위해요소별 HACCP조치 기록 여부</c:v>
                  </c:pt>
                  <c:pt idx="8">
                    <c:v>7.CCP는 적절히 설정하고있는가?</c:v>
                  </c:pt>
                  <c:pt idx="9">
                    <c:v>8.CCP에 대한 한계기준 적절 설정여부</c:v>
                  </c:pt>
                  <c:pt idx="10">
                    <c:v>9.CCP에 대한 모니터링 시스템 설정여부</c:v>
                  </c:pt>
                  <c:pt idx="11">
                    <c:v>12.HACCP계획에 대한 정기 검증 실시 여부</c:v>
                  </c:pt>
                  <c:pt idx="12">
                    <c:v>13.HACCP계획에 대한 기록 및 유지관리</c:v>
                  </c:pt>
                  <c:pt idx="13">
                    <c:v>14.HACCP계획 정기적 교육 훈련여부</c:v>
                  </c:pt>
                  <c:pt idx="14">
                    <c:v>15.HACCP 기준서 작성·비치 여부</c:v>
                  </c:pt>
                </c:lvl>
                <c:lvl>
                  <c:pt idx="0">
                    <c:v>위해분석</c:v>
                  </c:pt>
                  <c:pt idx="5">
                    <c:v>중요관리점</c:v>
                  </c:pt>
                  <c:pt idx="11">
                    <c:v>검증 및 기록</c:v>
                  </c:pt>
                </c:lvl>
              </c:multiLvlStrCache>
            </c:multiLvlStrRef>
          </c:cat>
          <c:val>
            <c:numRef>
              <c:f>소!$AD$287:$AD$301</c:f>
              <c:numCache>
                <c:formatCode>0.0</c:formatCode>
                <c:ptCount val="15"/>
                <c:pt idx="0">
                  <c:v>3.4188034188034191</c:v>
                </c:pt>
                <c:pt idx="1">
                  <c:v>0.56980056980056981</c:v>
                </c:pt>
                <c:pt idx="2">
                  <c:v>3.9886039886039883</c:v>
                </c:pt>
                <c:pt idx="3">
                  <c:v>25.071225071225072</c:v>
                </c:pt>
                <c:pt idx="4">
                  <c:v>2.5641025641025639</c:v>
                </c:pt>
                <c:pt idx="5">
                  <c:v>15.954415954415953</c:v>
                </c:pt>
                <c:pt idx="6">
                  <c:v>1.9943019943019942</c:v>
                </c:pt>
                <c:pt idx="7">
                  <c:v>1.1396011396011396</c:v>
                </c:pt>
                <c:pt idx="8">
                  <c:v>0.28490028490028491</c:v>
                </c:pt>
                <c:pt idx="9">
                  <c:v>1.9943019943019942</c:v>
                </c:pt>
                <c:pt idx="10">
                  <c:v>2.5641025641025639</c:v>
                </c:pt>
                <c:pt idx="11">
                  <c:v>30.76923076923077</c:v>
                </c:pt>
                <c:pt idx="12">
                  <c:v>2.2792022792022792</c:v>
                </c:pt>
                <c:pt idx="13">
                  <c:v>5.982905982905983</c:v>
                </c:pt>
                <c:pt idx="14">
                  <c:v>1.4245014245014245</c:v>
                </c:pt>
              </c:numCache>
            </c:numRef>
          </c:val>
        </c:ser>
        <c:ser>
          <c:idx val="1"/>
          <c:order val="1"/>
          <c:tx>
            <c:strRef>
              <c:f>소!$AE$286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multiLvlStrRef>
              <c:f>소!$AB$287:$AC$301</c:f>
              <c:multiLvlStrCache>
                <c:ptCount val="15"/>
                <c:lvl>
                  <c:pt idx="0">
                    <c:v>1.팀구성 및 책임자 구성원역활 지정</c:v>
                  </c:pt>
                  <c:pt idx="1">
                    <c:v>2.출하축의 특성 및 취급방법 기술</c:v>
                  </c:pt>
                  <c:pt idx="2">
                    <c:v>3.가축설명서는 구체적으로 작성되어 있는가?</c:v>
                  </c:pt>
                  <c:pt idx="3">
                    <c:v>4.농장평면도,사양관리도 현장일치여부</c:v>
                  </c:pt>
                  <c:pt idx="4">
                    <c:v>5.모든 사육단계에서 발생할수 있는 위해분석여부</c:v>
                  </c:pt>
                  <c:pt idx="5">
                    <c:v>10. 모니터링은 CCP마다 적절히 시행하고 있는가?</c:v>
                  </c:pt>
                  <c:pt idx="6">
                    <c:v>11.한계기준이탈시 개선조치 실시 및 기록</c:v>
                  </c:pt>
                  <c:pt idx="7">
                    <c:v>6.위해요소별 HACCP조치 기록 여부</c:v>
                  </c:pt>
                  <c:pt idx="8">
                    <c:v>7.CCP는 적절히 설정하고있는가?</c:v>
                  </c:pt>
                  <c:pt idx="9">
                    <c:v>8.CCP에 대한 한계기준 적절 설정여부</c:v>
                  </c:pt>
                  <c:pt idx="10">
                    <c:v>9.CCP에 대한 모니터링 시스템 설정여부</c:v>
                  </c:pt>
                  <c:pt idx="11">
                    <c:v>12.HACCP계획에 대한 정기 검증 실시 여부</c:v>
                  </c:pt>
                  <c:pt idx="12">
                    <c:v>13.HACCP계획에 대한 기록 및 유지관리</c:v>
                  </c:pt>
                  <c:pt idx="13">
                    <c:v>14.HACCP계획 정기적 교육 훈련여부</c:v>
                  </c:pt>
                  <c:pt idx="14">
                    <c:v>15.HACCP 기준서 작성·비치 여부</c:v>
                  </c:pt>
                </c:lvl>
                <c:lvl>
                  <c:pt idx="0">
                    <c:v>위해분석</c:v>
                  </c:pt>
                  <c:pt idx="5">
                    <c:v>중요관리점</c:v>
                  </c:pt>
                  <c:pt idx="11">
                    <c:v>검증 및 기록</c:v>
                  </c:pt>
                </c:lvl>
              </c:multiLvlStrCache>
            </c:multiLvlStrRef>
          </c:cat>
          <c:val>
            <c:numRef>
              <c:f>소!$AE$287:$AE$301</c:f>
              <c:numCache>
                <c:formatCode>0.0</c:formatCode>
                <c:ptCount val="15"/>
                <c:pt idx="0">
                  <c:v>0.64620355411954766</c:v>
                </c:pt>
                <c:pt idx="1">
                  <c:v>0.16155088852988692</c:v>
                </c:pt>
                <c:pt idx="2">
                  <c:v>1.4539579967689822</c:v>
                </c:pt>
                <c:pt idx="3">
                  <c:v>6.6235864297253633</c:v>
                </c:pt>
                <c:pt idx="4">
                  <c:v>0.96930533117932149</c:v>
                </c:pt>
                <c:pt idx="5">
                  <c:v>40.064620355411954</c:v>
                </c:pt>
                <c:pt idx="6">
                  <c:v>2.4232633279483036</c:v>
                </c:pt>
                <c:pt idx="7">
                  <c:v>0.16155088852988692</c:v>
                </c:pt>
                <c:pt idx="8">
                  <c:v>0.16155088852988692</c:v>
                </c:pt>
                <c:pt idx="9">
                  <c:v>0.64620355411954766</c:v>
                </c:pt>
                <c:pt idx="10">
                  <c:v>2.5848142164781907</c:v>
                </c:pt>
                <c:pt idx="11">
                  <c:v>30.371567043618739</c:v>
                </c:pt>
                <c:pt idx="12">
                  <c:v>4.0387722132471726</c:v>
                </c:pt>
                <c:pt idx="13">
                  <c:v>9.3699515347334401</c:v>
                </c:pt>
                <c:pt idx="14">
                  <c:v>0.32310177705977383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501632"/>
        <c:axId val="106555648"/>
        <c:axId val="0"/>
      </c:bar3DChart>
      <c:catAx>
        <c:axId val="1065016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ko-KR"/>
          </a:p>
        </c:txPr>
        <c:crossAx val="106555648"/>
        <c:crosses val="autoZero"/>
        <c:auto val="1"/>
        <c:lblAlgn val="ctr"/>
        <c:lblOffset val="100"/>
        <c:noMultiLvlLbl val="0"/>
      </c:catAx>
      <c:valAx>
        <c:axId val="106555648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5016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52518768618563272"/>
          <c:y val="3.4070955815875319E-2"/>
          <c:w val="0.40510087972844461"/>
          <c:h val="4.547003259227379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소!$AC$306</c:f>
              <c:strCache>
                <c:ptCount val="1"/>
                <c:pt idx="0">
                  <c:v>조사평가</c:v>
                </c:pt>
              </c:strCache>
            </c:strRef>
          </c:tx>
          <c:dLbls>
            <c:dLbl>
              <c:idx val="9"/>
              <c:delete val="1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소!$AB$307:$AB$312</c:f>
              <c:strCache>
                <c:ptCount val="6"/>
                <c:pt idx="0">
                  <c:v>4.농장평면도,사양관리도 현장일치여부</c:v>
                </c:pt>
                <c:pt idx="1">
                  <c:v>8.모니터링 적절실시여부</c:v>
                </c:pt>
                <c:pt idx="2">
                  <c:v>10.HACCP계획에 따른 검증여부</c:v>
                </c:pt>
                <c:pt idx="3">
                  <c:v>12.교육 실시여부</c:v>
                </c:pt>
                <c:pt idx="4">
                  <c:v>11.관리기준서에 따른 기록 유지여부</c:v>
                </c:pt>
                <c:pt idx="5">
                  <c:v>9.한계기준초과시 개선조치여부</c:v>
                </c:pt>
              </c:strCache>
            </c:strRef>
          </c:cat>
          <c:val>
            <c:numRef>
              <c:f>소!$AC$307:$AC$312</c:f>
              <c:numCache>
                <c:formatCode>General</c:formatCode>
                <c:ptCount val="6"/>
                <c:pt idx="0">
                  <c:v>49</c:v>
                </c:pt>
                <c:pt idx="1">
                  <c:v>529</c:v>
                </c:pt>
                <c:pt idx="2">
                  <c:v>370</c:v>
                </c:pt>
                <c:pt idx="3">
                  <c:v>131</c:v>
                </c:pt>
                <c:pt idx="4">
                  <c:v>59</c:v>
                </c:pt>
                <c:pt idx="5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돼지!$B$79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돼지!$A$116:$A$121</c:f>
              <c:strCache>
                <c:ptCount val="6"/>
                <c:pt idx="0">
                  <c:v>1.출입자 및 농장물품 등에 대한 자체 차단방역 관리기준과 절차를 작성․운용하고 있는가?</c:v>
                </c:pt>
                <c:pt idx="1">
                  <c:v>2.농장 입구에는 출입문이 있고 농장안내문과 방역경고문 등이 있는가 ?</c:v>
                </c:pt>
                <c:pt idx="2">
                  <c:v>3.농장 방문자에 대한 출입관리 대장을 작성 및 비치하고 있는가?</c:v>
                </c:pt>
                <c:pt idx="3">
                  <c:v>4.농장 출입자 및 출입차량 소독을 위한 소독설비를 갖추고 있으며, 소독을 실시하고 기록을 유지하고 있는가?</c:v>
                </c:pt>
                <c:pt idx="4">
                  <c:v>6.외부에서 들어오는 물품(기자재, 약품 등)을 소독할 수 있는 시설이 설치되어 있는가?</c:v>
                </c:pt>
                <c:pt idx="5">
                  <c:v>8.농장외곽은 울타리 등으로 구분(경계가) 되어 있는가?</c:v>
                </c:pt>
              </c:strCache>
            </c:strRef>
          </c:cat>
          <c:val>
            <c:numRef>
              <c:f>돼지!$B$116:$B$121</c:f>
              <c:numCache>
                <c:formatCode>0.0</c:formatCode>
                <c:ptCount val="6"/>
                <c:pt idx="0">
                  <c:v>7.291666666666667</c:v>
                </c:pt>
                <c:pt idx="1">
                  <c:v>21.875</c:v>
                </c:pt>
                <c:pt idx="2">
                  <c:v>12.5</c:v>
                </c:pt>
                <c:pt idx="3">
                  <c:v>26.041666666666668</c:v>
                </c:pt>
                <c:pt idx="4">
                  <c:v>12.5</c:v>
                </c:pt>
                <c:pt idx="5">
                  <c:v>18.75</c:v>
                </c:pt>
              </c:numCache>
            </c:numRef>
          </c:val>
        </c:ser>
        <c:ser>
          <c:idx val="1"/>
          <c:order val="1"/>
          <c:tx>
            <c:strRef>
              <c:f>돼지!$C$79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돼지!$A$116:$A$121</c:f>
              <c:strCache>
                <c:ptCount val="6"/>
                <c:pt idx="0">
                  <c:v>1.출입자 및 농장물품 등에 대한 자체 차단방역 관리기준과 절차를 작성․운용하고 있는가?</c:v>
                </c:pt>
                <c:pt idx="1">
                  <c:v>2.농장 입구에는 출입문이 있고 농장안내문과 방역경고문 등이 있는가 ?</c:v>
                </c:pt>
                <c:pt idx="2">
                  <c:v>3.농장 방문자에 대한 출입관리 대장을 작성 및 비치하고 있는가?</c:v>
                </c:pt>
                <c:pt idx="3">
                  <c:v>4.농장 출입자 및 출입차량 소독을 위한 소독설비를 갖추고 있으며, 소독을 실시하고 기록을 유지하고 있는가?</c:v>
                </c:pt>
                <c:pt idx="4">
                  <c:v>6.외부에서 들어오는 물품(기자재, 약품 등)을 소독할 수 있는 시설이 설치되어 있는가?</c:v>
                </c:pt>
                <c:pt idx="5">
                  <c:v>8.농장외곽은 울타리 등으로 구분(경계가) 되어 있는가?</c:v>
                </c:pt>
              </c:strCache>
            </c:strRef>
          </c:cat>
          <c:val>
            <c:numRef>
              <c:f>돼지!$C$116:$C$121</c:f>
              <c:numCache>
                <c:formatCode>0.0</c:formatCode>
                <c:ptCount val="6"/>
                <c:pt idx="0">
                  <c:v>6.666666666666667</c:v>
                </c:pt>
                <c:pt idx="1">
                  <c:v>10</c:v>
                </c:pt>
                <c:pt idx="2">
                  <c:v>16.666666666666664</c:v>
                </c:pt>
                <c:pt idx="3">
                  <c:v>41.666666666666671</c:v>
                </c:pt>
                <c:pt idx="4">
                  <c:v>16.666666666666664</c:v>
                </c:pt>
                <c:pt idx="5">
                  <c:v>5</c:v>
                </c:pt>
              </c:numCache>
            </c:numRef>
          </c:val>
        </c:ser>
        <c:ser>
          <c:idx val="2"/>
          <c:order val="2"/>
          <c:tx>
            <c:strRef>
              <c:f>돼지!$D$79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돼지!$A$116:$A$121</c:f>
              <c:strCache>
                <c:ptCount val="6"/>
                <c:pt idx="0">
                  <c:v>1.출입자 및 농장물품 등에 대한 자체 차단방역 관리기준과 절차를 작성․운용하고 있는가?</c:v>
                </c:pt>
                <c:pt idx="1">
                  <c:v>2.농장 입구에는 출입문이 있고 농장안내문과 방역경고문 등이 있는가 ?</c:v>
                </c:pt>
                <c:pt idx="2">
                  <c:v>3.농장 방문자에 대한 출입관리 대장을 작성 및 비치하고 있는가?</c:v>
                </c:pt>
                <c:pt idx="3">
                  <c:v>4.농장 출입자 및 출입차량 소독을 위한 소독설비를 갖추고 있으며, 소독을 실시하고 기록을 유지하고 있는가?</c:v>
                </c:pt>
                <c:pt idx="4">
                  <c:v>6.외부에서 들어오는 물품(기자재, 약품 등)을 소독할 수 있는 시설이 설치되어 있는가?</c:v>
                </c:pt>
                <c:pt idx="5">
                  <c:v>8.농장외곽은 울타리 등으로 구분(경계가) 되어 있는가?</c:v>
                </c:pt>
              </c:strCache>
            </c:strRef>
          </c:cat>
          <c:val>
            <c:numRef>
              <c:f>돼지!$D$116:$D$121</c:f>
              <c:numCache>
                <c:formatCode>0.0</c:formatCode>
                <c:ptCount val="6"/>
                <c:pt idx="0">
                  <c:v>5.0847457627118651</c:v>
                </c:pt>
                <c:pt idx="1">
                  <c:v>6.7796610169491522</c:v>
                </c:pt>
                <c:pt idx="2">
                  <c:v>28.8135593220339</c:v>
                </c:pt>
                <c:pt idx="3">
                  <c:v>34.745762711864408</c:v>
                </c:pt>
                <c:pt idx="4">
                  <c:v>10.16949152542373</c:v>
                </c:pt>
                <c:pt idx="5">
                  <c:v>10.16949152542373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94104192"/>
        <c:axId val="94287360"/>
        <c:axId val="0"/>
      </c:bar3DChart>
      <c:catAx>
        <c:axId val="941041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94287360"/>
        <c:crosses val="autoZero"/>
        <c:auto val="1"/>
        <c:lblAlgn val="ctr"/>
        <c:lblOffset val="100"/>
        <c:noMultiLvlLbl val="0"/>
      </c:catAx>
      <c:valAx>
        <c:axId val="94287360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941041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돼지!$B$79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돼지!$A$109:$A$113</c:f>
              <c:strCache>
                <c:ptCount val="5"/>
                <c:pt idx="0">
                  <c:v>10.농장에는 출입문 또는 차량소독장치, 주차장, 물품반입창고, 출하대, 돈사 등의 시설이 갖추어져 있는가?</c:v>
                </c:pt>
                <c:pt idx="1">
                  <c:v>21.돈사 입구에는 발판 소독조를 갖추고 정기적으로 관리하고 있는가?</c:v>
                </c:pt>
                <c:pt idx="2">
                  <c:v>23.각 돈사에는 사육두수, 입식일 등 돼지의 관리상태를 알 수 있는 현황판 등을 설치․기록하고 있는가?</c:v>
                </c:pt>
                <c:pt idx="3">
                  <c:v>24.분뇨는 분뇨처리장에서 처리되고 분뇨처리장 주변에 해충방제를 주기적으로 실시하고 있는가?</c:v>
                </c:pt>
                <c:pt idx="4">
                  <c:v>25.액비탱크가 있는 경우 위험 경고 등 안전표지판이 설치되어 있는가?</c:v>
                </c:pt>
              </c:strCache>
            </c:strRef>
          </c:cat>
          <c:val>
            <c:numRef>
              <c:f>돼지!$B$109:$B$113</c:f>
              <c:numCache>
                <c:formatCode>0.0</c:formatCode>
                <c:ptCount val="5"/>
                <c:pt idx="0">
                  <c:v>6.593406593406594</c:v>
                </c:pt>
                <c:pt idx="1">
                  <c:v>10.989010989010989</c:v>
                </c:pt>
                <c:pt idx="2">
                  <c:v>37.362637362637365</c:v>
                </c:pt>
                <c:pt idx="3">
                  <c:v>8.791208791208792</c:v>
                </c:pt>
                <c:pt idx="4">
                  <c:v>4.395604395604396</c:v>
                </c:pt>
              </c:numCache>
            </c:numRef>
          </c:val>
        </c:ser>
        <c:ser>
          <c:idx val="1"/>
          <c:order val="1"/>
          <c:tx>
            <c:strRef>
              <c:f>돼지!$C$79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돼지!$A$109:$A$113</c:f>
              <c:strCache>
                <c:ptCount val="5"/>
                <c:pt idx="0">
                  <c:v>10.농장에는 출입문 또는 차량소독장치, 주차장, 물품반입창고, 출하대, 돈사 등의 시설이 갖추어져 있는가?</c:v>
                </c:pt>
                <c:pt idx="1">
                  <c:v>21.돈사 입구에는 발판 소독조를 갖추고 정기적으로 관리하고 있는가?</c:v>
                </c:pt>
                <c:pt idx="2">
                  <c:v>23.각 돈사에는 사육두수, 입식일 등 돼지의 관리상태를 알 수 있는 현황판 등을 설치․기록하고 있는가?</c:v>
                </c:pt>
                <c:pt idx="3">
                  <c:v>24.분뇨는 분뇨처리장에서 처리되고 분뇨처리장 주변에 해충방제를 주기적으로 실시하고 있는가?</c:v>
                </c:pt>
                <c:pt idx="4">
                  <c:v>25.액비탱크가 있는 경우 위험 경고 등 안전표지판이 설치되어 있는가?</c:v>
                </c:pt>
              </c:strCache>
            </c:strRef>
          </c:cat>
          <c:val>
            <c:numRef>
              <c:f>돼지!$C$109:$C$113</c:f>
              <c:numCache>
                <c:formatCode>0.0</c:formatCode>
                <c:ptCount val="5"/>
                <c:pt idx="0">
                  <c:v>3.6363636363636362</c:v>
                </c:pt>
                <c:pt idx="1">
                  <c:v>27.27272727272727</c:v>
                </c:pt>
                <c:pt idx="2">
                  <c:v>33.636363636363633</c:v>
                </c:pt>
                <c:pt idx="3">
                  <c:v>3.6363636363636362</c:v>
                </c:pt>
                <c:pt idx="4">
                  <c:v>13.636363636363635</c:v>
                </c:pt>
              </c:numCache>
            </c:numRef>
          </c:val>
        </c:ser>
        <c:ser>
          <c:idx val="2"/>
          <c:order val="2"/>
          <c:tx>
            <c:strRef>
              <c:f>돼지!$D$79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돼지!$A$109:$A$113</c:f>
              <c:strCache>
                <c:ptCount val="5"/>
                <c:pt idx="0">
                  <c:v>10.농장에는 출입문 또는 차량소독장치, 주차장, 물품반입창고, 출하대, 돈사 등의 시설이 갖추어져 있는가?</c:v>
                </c:pt>
                <c:pt idx="1">
                  <c:v>21.돈사 입구에는 발판 소독조를 갖추고 정기적으로 관리하고 있는가?</c:v>
                </c:pt>
                <c:pt idx="2">
                  <c:v>23.각 돈사에는 사육두수, 입식일 등 돼지의 관리상태를 알 수 있는 현황판 등을 설치․기록하고 있는가?</c:v>
                </c:pt>
                <c:pt idx="3">
                  <c:v>24.분뇨는 분뇨처리장에서 처리되고 분뇨처리장 주변에 해충방제를 주기적으로 실시하고 있는가?</c:v>
                </c:pt>
                <c:pt idx="4">
                  <c:v>25.액비탱크가 있는 경우 위험 경고 등 안전표지판이 설치되어 있는가?</c:v>
                </c:pt>
              </c:strCache>
            </c:strRef>
          </c:cat>
          <c:val>
            <c:numRef>
              <c:f>돼지!$D$109:$D$113</c:f>
              <c:numCache>
                <c:formatCode>0.0</c:formatCode>
                <c:ptCount val="5"/>
                <c:pt idx="0">
                  <c:v>5.4794520547945202</c:v>
                </c:pt>
                <c:pt idx="1">
                  <c:v>26.027397260273972</c:v>
                </c:pt>
                <c:pt idx="2">
                  <c:v>41.095890410958901</c:v>
                </c:pt>
                <c:pt idx="3">
                  <c:v>4.7945205479452051</c:v>
                </c:pt>
                <c:pt idx="4">
                  <c:v>14.383561643835616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5273984"/>
        <c:axId val="105533824"/>
        <c:axId val="0"/>
      </c:bar3DChart>
      <c:catAx>
        <c:axId val="1052739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5533824"/>
        <c:crosses val="autoZero"/>
        <c:auto val="1"/>
        <c:lblAlgn val="ctr"/>
        <c:lblOffset val="100"/>
        <c:noMultiLvlLbl val="0"/>
      </c:catAx>
      <c:valAx>
        <c:axId val="10553382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52739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돼지!$B$79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돼지!$A$80:$A$85</c:f>
              <c:strCache>
                <c:ptCount val="6"/>
                <c:pt idx="0">
                  <c:v>28.농장 관리 일지가 작성되어 있는가?</c:v>
                </c:pt>
                <c:pt idx="1">
                  <c:v>32.주사침은 폐기절차를 정하고 분리수거함, 주사침관리기록, 분실서 등을 이용하여 적정하게 관리하고 있는가?</c:v>
                </c:pt>
                <c:pt idx="2">
                  <c:v>37.농장 및 돈사내 구서/해충 관리가 되고 있는가?</c:v>
                </c:pt>
                <c:pt idx="3">
                  <c:v>38.살모넬라 검사를 정기적으로 실시하고 있는가?</c:v>
                </c:pt>
                <c:pt idx="4">
                  <c:v>40.모돈(웅돈)의 경우 개체 기록 카드가 작성되어 있는가?</c:v>
                </c:pt>
                <c:pt idx="5">
                  <c:v>42.종업원에 대한 주기적인 위생 및 방역교육을 실시하고 기록유지를 하고 있는가?</c:v>
                </c:pt>
              </c:strCache>
            </c:strRef>
          </c:cat>
          <c:val>
            <c:numRef>
              <c:f>돼지!$B$80:$B$85</c:f>
              <c:numCache>
                <c:formatCode>0.0</c:formatCode>
                <c:ptCount val="6"/>
                <c:pt idx="0">
                  <c:v>2.8169014084507045</c:v>
                </c:pt>
                <c:pt idx="1">
                  <c:v>4.929577464788732</c:v>
                </c:pt>
                <c:pt idx="2">
                  <c:v>14.788732394366196</c:v>
                </c:pt>
                <c:pt idx="3">
                  <c:v>15.492957746478872</c:v>
                </c:pt>
                <c:pt idx="4">
                  <c:v>13.380281690140844</c:v>
                </c:pt>
                <c:pt idx="5">
                  <c:v>26.056338028169012</c:v>
                </c:pt>
              </c:numCache>
            </c:numRef>
          </c:val>
        </c:ser>
        <c:ser>
          <c:idx val="1"/>
          <c:order val="1"/>
          <c:tx>
            <c:strRef>
              <c:f>돼지!$C$79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돼지!$A$80:$A$85</c:f>
              <c:strCache>
                <c:ptCount val="6"/>
                <c:pt idx="0">
                  <c:v>28.농장 관리 일지가 작성되어 있는가?</c:v>
                </c:pt>
                <c:pt idx="1">
                  <c:v>32.주사침은 폐기절차를 정하고 분리수거함, 주사침관리기록, 분실서 등을 이용하여 적정하게 관리하고 있는가?</c:v>
                </c:pt>
                <c:pt idx="2">
                  <c:v>37.농장 및 돈사내 구서/해충 관리가 되고 있는가?</c:v>
                </c:pt>
                <c:pt idx="3">
                  <c:v>38.살모넬라 검사를 정기적으로 실시하고 있는가?</c:v>
                </c:pt>
                <c:pt idx="4">
                  <c:v>40.모돈(웅돈)의 경우 개체 기록 카드가 작성되어 있는가?</c:v>
                </c:pt>
                <c:pt idx="5">
                  <c:v>42.종업원에 대한 주기적인 위생 및 방역교육을 실시하고 기록유지를 하고 있는가?</c:v>
                </c:pt>
              </c:strCache>
            </c:strRef>
          </c:cat>
          <c:val>
            <c:numRef>
              <c:f>돼지!$C$80:$C$85</c:f>
              <c:numCache>
                <c:formatCode>0.0</c:formatCode>
                <c:ptCount val="6"/>
                <c:pt idx="0">
                  <c:v>3.7878787878787881</c:v>
                </c:pt>
                <c:pt idx="1">
                  <c:v>6.0606060606060606</c:v>
                </c:pt>
                <c:pt idx="2">
                  <c:v>8.7121212121212128</c:v>
                </c:pt>
                <c:pt idx="3">
                  <c:v>37.878787878787875</c:v>
                </c:pt>
                <c:pt idx="4">
                  <c:v>9.0909090909090917</c:v>
                </c:pt>
                <c:pt idx="5">
                  <c:v>23.863636363636363</c:v>
                </c:pt>
              </c:numCache>
            </c:numRef>
          </c:val>
        </c:ser>
        <c:ser>
          <c:idx val="2"/>
          <c:order val="2"/>
          <c:tx>
            <c:strRef>
              <c:f>돼지!$D$79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돼지!$A$80:$A$85</c:f>
              <c:strCache>
                <c:ptCount val="6"/>
                <c:pt idx="0">
                  <c:v>28.농장 관리 일지가 작성되어 있는가?</c:v>
                </c:pt>
                <c:pt idx="1">
                  <c:v>32.주사침은 폐기절차를 정하고 분리수거함, 주사침관리기록, 분실서 등을 이용하여 적정하게 관리하고 있는가?</c:v>
                </c:pt>
                <c:pt idx="2">
                  <c:v>37.농장 및 돈사내 구서/해충 관리가 되고 있는가?</c:v>
                </c:pt>
                <c:pt idx="3">
                  <c:v>38.살모넬라 검사를 정기적으로 실시하고 있는가?</c:v>
                </c:pt>
                <c:pt idx="4">
                  <c:v>40.모돈(웅돈)의 경우 개체 기록 카드가 작성되어 있는가?</c:v>
                </c:pt>
                <c:pt idx="5">
                  <c:v>42.종업원에 대한 주기적인 위생 및 방역교육을 실시하고 기록유지를 하고 있는가?</c:v>
                </c:pt>
              </c:strCache>
            </c:strRef>
          </c:cat>
          <c:val>
            <c:numRef>
              <c:f>돼지!$D$80:$D$85</c:f>
              <c:numCache>
                <c:formatCode>0.0</c:formatCode>
                <c:ptCount val="6"/>
                <c:pt idx="0">
                  <c:v>8.9519650655021827</c:v>
                </c:pt>
                <c:pt idx="1">
                  <c:v>4.3668122270742353</c:v>
                </c:pt>
                <c:pt idx="2">
                  <c:v>9.8253275109170293</c:v>
                </c:pt>
                <c:pt idx="3">
                  <c:v>29.912663755458514</c:v>
                </c:pt>
                <c:pt idx="4">
                  <c:v>11.790393013100436</c:v>
                </c:pt>
                <c:pt idx="5">
                  <c:v>24.23580786026201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43465728"/>
        <c:axId val="73093504"/>
        <c:axId val="0"/>
      </c:bar3DChart>
      <c:catAx>
        <c:axId val="434657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73093504"/>
        <c:crosses val="autoZero"/>
        <c:auto val="1"/>
        <c:lblAlgn val="ctr"/>
        <c:lblOffset val="100"/>
        <c:noMultiLvlLbl val="0"/>
      </c:catAx>
      <c:valAx>
        <c:axId val="7309350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4346572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돼지!$B$79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돼지!$A$93:$A$98</c:f>
              <c:strCache>
                <c:ptCount val="6"/>
                <c:pt idx="0">
                  <c:v>46.사료 입출고 관리대장이 작성되어 있는가?</c:v>
                </c:pt>
                <c:pt idx="1">
                  <c:v>47.사용중인 사료의 사료검사성적을 정기적으로 확보하고 그 사본을 보관하고 있는가?</c:v>
                </c:pt>
                <c:pt idx="2">
                  <c:v>51.항생제 등 동물용의약품 처치시 휴약기간을 알아볼 수 있는 관리기록이 작성․유지되고 있는가(출하전 동물용의약품 무첨가사료 30일 이상 급여 포함)?</c:v>
                </c:pt>
                <c:pt idx="3">
                  <c:v>52.동물용의약품은 관리대장을 작성․비치하고 보관기준에 맞게 관리되고 있는가?</c:v>
                </c:pt>
                <c:pt idx="4">
                  <c:v>54.동물용의약품, 소독제 등은 유통기한 내에 사용되고 있는가?</c:v>
                </c:pt>
                <c:pt idx="5">
                  <c:v>55.동물용 음용수는 먹는물관리법에 적합하고, 1회/3년 이상 정기적인 검사 및 기록을 유지하고 있는가?</c:v>
                </c:pt>
              </c:strCache>
            </c:strRef>
          </c:cat>
          <c:val>
            <c:numRef>
              <c:f>돼지!$B$93:$B$98</c:f>
              <c:numCache>
                <c:formatCode>0.0</c:formatCode>
                <c:ptCount val="6"/>
                <c:pt idx="0">
                  <c:v>10.795454545454545</c:v>
                </c:pt>
                <c:pt idx="1">
                  <c:v>5.6818181818181817</c:v>
                </c:pt>
                <c:pt idx="2">
                  <c:v>28.40909090909091</c:v>
                </c:pt>
                <c:pt idx="3">
                  <c:v>11.931818181818182</c:v>
                </c:pt>
                <c:pt idx="4">
                  <c:v>9.0909090909090917</c:v>
                </c:pt>
                <c:pt idx="5">
                  <c:v>21.022727272727273</c:v>
                </c:pt>
              </c:numCache>
            </c:numRef>
          </c:val>
        </c:ser>
        <c:ser>
          <c:idx val="1"/>
          <c:order val="1"/>
          <c:tx>
            <c:strRef>
              <c:f>돼지!$C$79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돼지!$A$93:$A$98</c:f>
              <c:strCache>
                <c:ptCount val="6"/>
                <c:pt idx="0">
                  <c:v>46.사료 입출고 관리대장이 작성되어 있는가?</c:v>
                </c:pt>
                <c:pt idx="1">
                  <c:v>47.사용중인 사료의 사료검사성적을 정기적으로 확보하고 그 사본을 보관하고 있는가?</c:v>
                </c:pt>
                <c:pt idx="2">
                  <c:v>51.항생제 등 동물용의약품 처치시 휴약기간을 알아볼 수 있는 관리기록이 작성․유지되고 있는가(출하전 동물용의약품 무첨가사료 30일 이상 급여 포함)?</c:v>
                </c:pt>
                <c:pt idx="3">
                  <c:v>52.동물용의약품은 관리대장을 작성․비치하고 보관기준에 맞게 관리되고 있는가?</c:v>
                </c:pt>
                <c:pt idx="4">
                  <c:v>54.동물용의약품, 소독제 등은 유통기한 내에 사용되고 있는가?</c:v>
                </c:pt>
                <c:pt idx="5">
                  <c:v>55.동물용 음용수는 먹는물관리법에 적합하고, 1회/3년 이상 정기적인 검사 및 기록을 유지하고 있는가?</c:v>
                </c:pt>
              </c:strCache>
            </c:strRef>
          </c:cat>
          <c:val>
            <c:numRef>
              <c:f>돼지!$C$93:$C$98</c:f>
              <c:numCache>
                <c:formatCode>0.0</c:formatCode>
                <c:ptCount val="6"/>
                <c:pt idx="0">
                  <c:v>11.846689895470384</c:v>
                </c:pt>
                <c:pt idx="1">
                  <c:v>6.968641114982578</c:v>
                </c:pt>
                <c:pt idx="2">
                  <c:v>40.418118466898953</c:v>
                </c:pt>
                <c:pt idx="3">
                  <c:v>24.041811846689896</c:v>
                </c:pt>
                <c:pt idx="4">
                  <c:v>6.2717770034843205</c:v>
                </c:pt>
                <c:pt idx="5">
                  <c:v>4.8780487804878048</c:v>
                </c:pt>
              </c:numCache>
            </c:numRef>
          </c:val>
        </c:ser>
        <c:ser>
          <c:idx val="2"/>
          <c:order val="2"/>
          <c:tx>
            <c:strRef>
              <c:f>돼지!$D$79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돼지!$A$93:$A$98</c:f>
              <c:strCache>
                <c:ptCount val="6"/>
                <c:pt idx="0">
                  <c:v>46.사료 입출고 관리대장이 작성되어 있는가?</c:v>
                </c:pt>
                <c:pt idx="1">
                  <c:v>47.사용중인 사료의 사료검사성적을 정기적으로 확보하고 그 사본을 보관하고 있는가?</c:v>
                </c:pt>
                <c:pt idx="2">
                  <c:v>51.항생제 등 동물용의약품 처치시 휴약기간을 알아볼 수 있는 관리기록이 작성․유지되고 있는가(출하전 동물용의약품 무첨가사료 30일 이상 급여 포함)?</c:v>
                </c:pt>
                <c:pt idx="3">
                  <c:v>52.동물용의약품은 관리대장을 작성․비치하고 보관기준에 맞게 관리되고 있는가?</c:v>
                </c:pt>
                <c:pt idx="4">
                  <c:v>54.동물용의약품, 소독제 등은 유통기한 내에 사용되고 있는가?</c:v>
                </c:pt>
                <c:pt idx="5">
                  <c:v>55.동물용 음용수는 먹는물관리법에 적합하고, 1회/3년 이상 정기적인 검사 및 기록을 유지하고 있는가?</c:v>
                </c:pt>
              </c:strCache>
            </c:strRef>
          </c:cat>
          <c:val>
            <c:numRef>
              <c:f>돼지!$D$93:$D$98</c:f>
              <c:numCache>
                <c:formatCode>0.0</c:formatCode>
                <c:ptCount val="6"/>
                <c:pt idx="0">
                  <c:v>15.592515592515593</c:v>
                </c:pt>
                <c:pt idx="1">
                  <c:v>4.1580041580041582</c:v>
                </c:pt>
                <c:pt idx="2">
                  <c:v>36.174636174636177</c:v>
                </c:pt>
                <c:pt idx="3">
                  <c:v>22.453222453222455</c:v>
                </c:pt>
                <c:pt idx="4">
                  <c:v>7.2765072765072771</c:v>
                </c:pt>
                <c:pt idx="5">
                  <c:v>3.9501039501039505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069376"/>
        <c:axId val="106464768"/>
        <c:axId val="0"/>
      </c:bar3DChart>
      <c:catAx>
        <c:axId val="1060693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6464768"/>
        <c:crosses val="autoZero"/>
        <c:auto val="1"/>
        <c:lblAlgn val="ctr"/>
        <c:lblOffset val="100"/>
        <c:noMultiLvlLbl val="0"/>
      </c:catAx>
      <c:valAx>
        <c:axId val="106464768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06937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돼지!$B$79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돼지!$A$101:$A$106</c:f>
              <c:strCache>
                <c:ptCount val="6"/>
                <c:pt idx="0">
                  <c:v>57.질병관리에 대한 자체 관리기준과 절차를 작성․운용하고 있는가?</c:v>
                </c:pt>
                <c:pt idx="1">
                  <c:v>58.정액 구입시 정액증명서, 종돈장방역관리요령에 의한 검사증명서를 확인․보관하고 있는가?</c:v>
                </c:pt>
                <c:pt idx="2">
                  <c:v>59.환돈 발생시 환돈을 격리하고 치료할 수 있는 시설을 갖추고 있는가?</c:v>
                </c:pt>
                <c:pt idx="3">
                  <c:v>60.가축질병 예방관리(백신접종, 임상관찰 등)는 자체 프로그램에 따라 시행․기록되고 있는가?</c:v>
                </c:pt>
                <c:pt idx="4">
                  <c:v>62.주요 가축전염병예방을 위해 주기적으로 돈군에 대한 임상관찰을 실시하고 기록관리되고 있는가?</c:v>
                </c:pt>
                <c:pt idx="5">
                  <c:v>63.내․외부 기생충관리 프로그램을 작성하고 주기적인 기생충 관리를 하고 있는가?</c:v>
                </c:pt>
              </c:strCache>
            </c:strRef>
          </c:cat>
          <c:val>
            <c:numRef>
              <c:f>돼지!$B$101:$B$106</c:f>
              <c:numCache>
                <c:formatCode>0.0</c:formatCode>
                <c:ptCount val="6"/>
                <c:pt idx="0">
                  <c:v>17.948717948717949</c:v>
                </c:pt>
                <c:pt idx="1">
                  <c:v>20.512820512820511</c:v>
                </c:pt>
                <c:pt idx="2">
                  <c:v>23.076923076923077</c:v>
                </c:pt>
                <c:pt idx="3">
                  <c:v>15.384615384615385</c:v>
                </c:pt>
                <c:pt idx="4">
                  <c:v>5.1282051282051277</c:v>
                </c:pt>
                <c:pt idx="5">
                  <c:v>17.948717948717949</c:v>
                </c:pt>
              </c:numCache>
            </c:numRef>
          </c:val>
        </c:ser>
        <c:ser>
          <c:idx val="1"/>
          <c:order val="1"/>
          <c:tx>
            <c:strRef>
              <c:f>돼지!$C$79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돼지!$A$101:$A$106</c:f>
              <c:strCache>
                <c:ptCount val="6"/>
                <c:pt idx="0">
                  <c:v>57.질병관리에 대한 자체 관리기준과 절차를 작성․운용하고 있는가?</c:v>
                </c:pt>
                <c:pt idx="1">
                  <c:v>58.정액 구입시 정액증명서, 종돈장방역관리요령에 의한 검사증명서를 확인․보관하고 있는가?</c:v>
                </c:pt>
                <c:pt idx="2">
                  <c:v>59.환돈 발생시 환돈을 격리하고 치료할 수 있는 시설을 갖추고 있는가?</c:v>
                </c:pt>
                <c:pt idx="3">
                  <c:v>60.가축질병 예방관리(백신접종, 임상관찰 등)는 자체 프로그램에 따라 시행․기록되고 있는가?</c:v>
                </c:pt>
                <c:pt idx="4">
                  <c:v>62.주요 가축전염병예방을 위해 주기적으로 돈군에 대한 임상관찰을 실시하고 기록관리되고 있는가?</c:v>
                </c:pt>
                <c:pt idx="5">
                  <c:v>63.내․외부 기생충관리 프로그램을 작성하고 주기적인 기생충 관리를 하고 있는가?</c:v>
                </c:pt>
              </c:strCache>
            </c:strRef>
          </c:cat>
          <c:val>
            <c:numRef>
              <c:f>돼지!$C$101:$C$106</c:f>
              <c:numCache>
                <c:formatCode>0.0</c:formatCode>
                <c:ptCount val="6"/>
                <c:pt idx="0">
                  <c:v>5.7692307692307692</c:v>
                </c:pt>
                <c:pt idx="1">
                  <c:v>46.153846153846153</c:v>
                </c:pt>
                <c:pt idx="2">
                  <c:v>7.6923076923076925</c:v>
                </c:pt>
                <c:pt idx="3">
                  <c:v>23.076923076923077</c:v>
                </c:pt>
                <c:pt idx="4">
                  <c:v>3.8461538461538463</c:v>
                </c:pt>
                <c:pt idx="5">
                  <c:v>13.461538461538462</c:v>
                </c:pt>
              </c:numCache>
            </c:numRef>
          </c:val>
        </c:ser>
        <c:ser>
          <c:idx val="2"/>
          <c:order val="2"/>
          <c:tx>
            <c:strRef>
              <c:f>돼지!$D$79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돼지!$A$101:$A$106</c:f>
              <c:strCache>
                <c:ptCount val="6"/>
                <c:pt idx="0">
                  <c:v>57.질병관리에 대한 자체 관리기준과 절차를 작성․운용하고 있는가?</c:v>
                </c:pt>
                <c:pt idx="1">
                  <c:v>58.정액 구입시 정액증명서, 종돈장방역관리요령에 의한 검사증명서를 확인․보관하고 있는가?</c:v>
                </c:pt>
                <c:pt idx="2">
                  <c:v>59.환돈 발생시 환돈을 격리하고 치료할 수 있는 시설을 갖추고 있는가?</c:v>
                </c:pt>
                <c:pt idx="3">
                  <c:v>60.가축질병 예방관리(백신접종, 임상관찰 등)는 자체 프로그램에 따라 시행․기록되고 있는가?</c:v>
                </c:pt>
                <c:pt idx="4">
                  <c:v>62.주요 가축전염병예방을 위해 주기적으로 돈군에 대한 임상관찰을 실시하고 기록관리되고 있는가?</c:v>
                </c:pt>
                <c:pt idx="5">
                  <c:v>63.내․외부 기생충관리 프로그램을 작성하고 주기적인 기생충 관리를 하고 있는가?</c:v>
                </c:pt>
              </c:strCache>
            </c:strRef>
          </c:cat>
          <c:val>
            <c:numRef>
              <c:f>돼지!$D$101:$D$106</c:f>
              <c:numCache>
                <c:formatCode>0.0</c:formatCode>
                <c:ptCount val="6"/>
                <c:pt idx="0">
                  <c:v>1.1111111111111112</c:v>
                </c:pt>
                <c:pt idx="1">
                  <c:v>40</c:v>
                </c:pt>
                <c:pt idx="2">
                  <c:v>10</c:v>
                </c:pt>
                <c:pt idx="3">
                  <c:v>10</c:v>
                </c:pt>
                <c:pt idx="4">
                  <c:v>17.777777777777779</c:v>
                </c:pt>
                <c:pt idx="5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610688"/>
        <c:axId val="106612224"/>
        <c:axId val="0"/>
      </c:bar3DChart>
      <c:catAx>
        <c:axId val="1066106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6612224"/>
        <c:crosses val="autoZero"/>
        <c:auto val="1"/>
        <c:lblAlgn val="ctr"/>
        <c:lblOffset val="100"/>
        <c:noMultiLvlLbl val="0"/>
      </c:catAx>
      <c:valAx>
        <c:axId val="10661222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6106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돼지!$B$79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돼지!$A$88:$A$90</c:f>
              <c:strCache>
                <c:ptCount val="3"/>
                <c:pt idx="0">
                  <c:v>65.도입돼지의 예방접종기록 등 돈군기록 사항을 확인하고, 격리사에서 일정기간 이상 격리 및 임상증상 관찰 등 관련기록을 유지하고 있는가?</c:v>
                </c:pt>
                <c:pt idx="1">
                  <c:v>66.도입돼지는 격리사에서 일정기간 이상 격리하고 임상증상 관찰 및 관련 기록을 보관하고 있는가?</c:v>
                </c:pt>
                <c:pt idx="2">
                  <c:v>70.출하돼지의 출하일지(돈방(모돈)번호, 출하처, 운반자, 휴약기간 및 주사침 잔류 여부, 항생제 무첨가 사료 급여일 등) 및 등급판정 결과를 확인하고 기록을 확보하고 있는가?</c:v>
                </c:pt>
              </c:strCache>
            </c:strRef>
          </c:cat>
          <c:val>
            <c:numRef>
              <c:f>돼지!$B$88:$B$90</c:f>
              <c:numCache>
                <c:formatCode>0.0</c:formatCode>
                <c:ptCount val="3"/>
                <c:pt idx="0">
                  <c:v>14.864864864864865</c:v>
                </c:pt>
                <c:pt idx="1">
                  <c:v>13.513513513513514</c:v>
                </c:pt>
                <c:pt idx="2">
                  <c:v>63.513513513513509</c:v>
                </c:pt>
              </c:numCache>
            </c:numRef>
          </c:val>
        </c:ser>
        <c:ser>
          <c:idx val="1"/>
          <c:order val="1"/>
          <c:tx>
            <c:strRef>
              <c:f>돼지!$C$79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돼지!$A$88:$A$90</c:f>
              <c:strCache>
                <c:ptCount val="3"/>
                <c:pt idx="0">
                  <c:v>65.도입돼지의 예방접종기록 등 돈군기록 사항을 확인하고, 격리사에서 일정기간 이상 격리 및 임상증상 관찰 등 관련기록을 유지하고 있는가?</c:v>
                </c:pt>
                <c:pt idx="1">
                  <c:v>66.도입돼지는 격리사에서 일정기간 이상 격리하고 임상증상 관찰 및 관련 기록을 보관하고 있는가?</c:v>
                </c:pt>
                <c:pt idx="2">
                  <c:v>70.출하돼지의 출하일지(돈방(모돈)번호, 출하처, 운반자, 휴약기간 및 주사침 잔류 여부, 항생제 무첨가 사료 급여일 등) 및 등급판정 결과를 확인하고 기록을 확보하고 있는가?</c:v>
                </c:pt>
              </c:strCache>
            </c:strRef>
          </c:cat>
          <c:val>
            <c:numRef>
              <c:f>돼지!$C$88:$C$90</c:f>
              <c:numCache>
                <c:formatCode>0.0</c:formatCode>
                <c:ptCount val="3"/>
                <c:pt idx="0">
                  <c:v>10.273972602739725</c:v>
                </c:pt>
                <c:pt idx="1">
                  <c:v>9.5890410958904102</c:v>
                </c:pt>
                <c:pt idx="2">
                  <c:v>78.767123287671239</c:v>
                </c:pt>
              </c:numCache>
            </c:numRef>
          </c:val>
        </c:ser>
        <c:ser>
          <c:idx val="2"/>
          <c:order val="2"/>
          <c:tx>
            <c:strRef>
              <c:f>돼지!$D$79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돼지!$A$88:$A$90</c:f>
              <c:strCache>
                <c:ptCount val="3"/>
                <c:pt idx="0">
                  <c:v>65.도입돼지의 예방접종기록 등 돈군기록 사항을 확인하고, 격리사에서 일정기간 이상 격리 및 임상증상 관찰 등 관련기록을 유지하고 있는가?</c:v>
                </c:pt>
                <c:pt idx="1">
                  <c:v>66.도입돼지는 격리사에서 일정기간 이상 격리하고 임상증상 관찰 및 관련 기록을 보관하고 있는가?</c:v>
                </c:pt>
                <c:pt idx="2">
                  <c:v>70.출하돼지의 출하일지(돈방(모돈)번호, 출하처, 운반자, 휴약기간 및 주사침 잔류 여부, 항생제 무첨가 사료 급여일 등) 및 등급판정 결과를 확인하고 기록을 확보하고 있는가?</c:v>
                </c:pt>
              </c:strCache>
            </c:strRef>
          </c:cat>
          <c:val>
            <c:numRef>
              <c:f>돼지!$D$88:$D$90</c:f>
              <c:numCache>
                <c:formatCode>0.0</c:formatCode>
                <c:ptCount val="3"/>
                <c:pt idx="0">
                  <c:v>6.7226890756302522</c:v>
                </c:pt>
                <c:pt idx="1">
                  <c:v>6.3025210084033612</c:v>
                </c:pt>
                <c:pt idx="2">
                  <c:v>80.672268907563023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637568"/>
        <c:axId val="106664704"/>
        <c:axId val="0"/>
      </c:bar3DChart>
      <c:catAx>
        <c:axId val="10663756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6664704"/>
        <c:crosses val="autoZero"/>
        <c:auto val="1"/>
        <c:lblAlgn val="ctr"/>
        <c:lblOffset val="100"/>
        <c:noMultiLvlLbl val="0"/>
      </c:catAx>
      <c:valAx>
        <c:axId val="10666470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63756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467381206454154E-2"/>
          <c:y val="2.1478246546628166E-2"/>
          <c:w val="0.95178334199795889"/>
          <c:h val="0.40862969923130543"/>
        </c:manualLayout>
      </c:layout>
      <c:bar3DChart>
        <c:barDir val="col"/>
        <c:grouping val="clustered"/>
        <c:varyColors val="0"/>
        <c:ser>
          <c:idx val="0"/>
          <c:order val="0"/>
          <c:tx>
            <c:v>인증심사</c:v>
          </c:tx>
          <c:invertIfNegative val="0"/>
          <c:cat>
            <c:multiLvlStrRef>
              <c:f>돼지!$A$207:$B$216</c:f>
              <c:multiLvlStrCache>
                <c:ptCount val="10"/>
                <c:lvl>
                  <c:pt idx="0">
                    <c:v>12.HACCP계획에 대한 정기 검증 실시 여부</c:v>
                  </c:pt>
                  <c:pt idx="1">
                    <c:v>13.HACCP계획에 대한 기록 및 유지관리</c:v>
                  </c:pt>
                  <c:pt idx="2">
                    <c:v>14.HACCP계획 정기적 교육 훈련여부</c:v>
                  </c:pt>
                  <c:pt idx="3">
                    <c:v>1.팀구성 및 책임자 구성원역활 지정</c:v>
                  </c:pt>
                  <c:pt idx="4">
                    <c:v>2.출하축의 특성 및 취급방법 기술</c:v>
                  </c:pt>
                  <c:pt idx="5">
                    <c:v>3.가축설명서는 구체적으로 작성되어 있는가?</c:v>
                  </c:pt>
                  <c:pt idx="6">
                    <c:v>4.농장평면도,사양관리도 현장일치여부</c:v>
                  </c:pt>
                  <c:pt idx="7">
                    <c:v>5.모든 사육단계에서 발생할수 있는 위해분석여부</c:v>
                  </c:pt>
                  <c:pt idx="8">
                    <c:v>10. 모니터링은 CCP마다 적절히 시행하고 있는가?</c:v>
                  </c:pt>
                  <c:pt idx="9">
                    <c:v>11.한계기준이탈시 개선조치 실시 및 기록</c:v>
                  </c:pt>
                </c:lvl>
                <c:lvl>
                  <c:pt idx="0">
                    <c:v>검증 및 기록</c:v>
                  </c:pt>
                  <c:pt idx="3">
                    <c:v>위해분석</c:v>
                  </c:pt>
                  <c:pt idx="8">
                    <c:v>중요관리점</c:v>
                  </c:pt>
                </c:lvl>
              </c:multiLvlStrCache>
            </c:multiLvlStrRef>
          </c:cat>
          <c:val>
            <c:numRef>
              <c:f>돼지!$C$207:$C$216</c:f>
              <c:numCache>
                <c:formatCode>0.0</c:formatCode>
                <c:ptCount val="10"/>
                <c:pt idx="0">
                  <c:v>14.957264957264957</c:v>
                </c:pt>
                <c:pt idx="1">
                  <c:v>1.7094017094017095</c:v>
                </c:pt>
                <c:pt idx="2">
                  <c:v>9.8290598290598297</c:v>
                </c:pt>
                <c:pt idx="3">
                  <c:v>6.4102564102564097</c:v>
                </c:pt>
                <c:pt idx="4">
                  <c:v>5.5555555555555554</c:v>
                </c:pt>
                <c:pt idx="5">
                  <c:v>1.7094017094017095</c:v>
                </c:pt>
                <c:pt idx="6">
                  <c:v>16.666666666666664</c:v>
                </c:pt>
                <c:pt idx="7">
                  <c:v>5.982905982905983</c:v>
                </c:pt>
                <c:pt idx="8">
                  <c:v>26.495726495726498</c:v>
                </c:pt>
                <c:pt idx="9">
                  <c:v>1.2820512820512819</c:v>
                </c:pt>
              </c:numCache>
            </c:numRef>
          </c:val>
        </c:ser>
        <c:ser>
          <c:idx val="1"/>
          <c:order val="1"/>
          <c:tx>
            <c:v>연장심사</c:v>
          </c:tx>
          <c:invertIfNegative val="0"/>
          <c:cat>
            <c:multiLvlStrRef>
              <c:f>돼지!$A$207:$B$216</c:f>
              <c:multiLvlStrCache>
                <c:ptCount val="10"/>
                <c:lvl>
                  <c:pt idx="0">
                    <c:v>12.HACCP계획에 대한 정기 검증 실시 여부</c:v>
                  </c:pt>
                  <c:pt idx="1">
                    <c:v>13.HACCP계획에 대한 기록 및 유지관리</c:v>
                  </c:pt>
                  <c:pt idx="2">
                    <c:v>14.HACCP계획 정기적 교육 훈련여부</c:v>
                  </c:pt>
                  <c:pt idx="3">
                    <c:v>1.팀구성 및 책임자 구성원역활 지정</c:v>
                  </c:pt>
                  <c:pt idx="4">
                    <c:v>2.출하축의 특성 및 취급방법 기술</c:v>
                  </c:pt>
                  <c:pt idx="5">
                    <c:v>3.가축설명서는 구체적으로 작성되어 있는가?</c:v>
                  </c:pt>
                  <c:pt idx="6">
                    <c:v>4.농장평면도,사양관리도 현장일치여부</c:v>
                  </c:pt>
                  <c:pt idx="7">
                    <c:v>5.모든 사육단계에서 발생할수 있는 위해분석여부</c:v>
                  </c:pt>
                  <c:pt idx="8">
                    <c:v>10. 모니터링은 CCP마다 적절히 시행하고 있는가?</c:v>
                  </c:pt>
                  <c:pt idx="9">
                    <c:v>11.한계기준이탈시 개선조치 실시 및 기록</c:v>
                  </c:pt>
                </c:lvl>
                <c:lvl>
                  <c:pt idx="0">
                    <c:v>검증 및 기록</c:v>
                  </c:pt>
                  <c:pt idx="3">
                    <c:v>위해분석</c:v>
                  </c:pt>
                  <c:pt idx="8">
                    <c:v>중요관리점</c:v>
                  </c:pt>
                </c:lvl>
              </c:multiLvlStrCache>
            </c:multiLvlStrRef>
          </c:cat>
          <c:val>
            <c:numRef>
              <c:f>돼지!$D$207:$D$216</c:f>
              <c:numCache>
                <c:formatCode>0.0</c:formatCode>
                <c:ptCount val="10"/>
                <c:pt idx="0">
                  <c:v>27.29528535980149</c:v>
                </c:pt>
                <c:pt idx="1">
                  <c:v>3.9702233250620349</c:v>
                </c:pt>
                <c:pt idx="2">
                  <c:v>8.9330024813895772</c:v>
                </c:pt>
                <c:pt idx="3">
                  <c:v>5.4590570719602978</c:v>
                </c:pt>
                <c:pt idx="4">
                  <c:v>2.2332506203473943</c:v>
                </c:pt>
                <c:pt idx="5">
                  <c:v>3.225806451612903</c:v>
                </c:pt>
                <c:pt idx="6">
                  <c:v>7.9404466501240698</c:v>
                </c:pt>
                <c:pt idx="7">
                  <c:v>0.74441687344913154</c:v>
                </c:pt>
                <c:pt idx="8">
                  <c:v>33.250620347394538</c:v>
                </c:pt>
                <c:pt idx="9">
                  <c:v>4.9627791563275441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692992"/>
        <c:axId val="106696704"/>
        <c:axId val="0"/>
      </c:bar3DChart>
      <c:catAx>
        <c:axId val="1066929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50"/>
            </a:pPr>
            <a:endParaRPr lang="ko-KR"/>
          </a:p>
        </c:txPr>
        <c:crossAx val="106696704"/>
        <c:crosses val="autoZero"/>
        <c:auto val="1"/>
        <c:lblAlgn val="ctr"/>
        <c:lblOffset val="100"/>
        <c:noMultiLvlLbl val="0"/>
      </c:catAx>
      <c:valAx>
        <c:axId val="10669670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6929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0506797645379473"/>
          <c:y val="2.5904977459565701E-2"/>
          <c:w val="0.16665288452798174"/>
          <c:h val="4.5188539910046177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조사평가 </a:t>
            </a:r>
            <a:r>
              <a:rPr lang="en-US" altLang="ko-KR"/>
              <a:t>HACCP</a:t>
            </a:r>
            <a:r>
              <a:rPr lang="ko-KR" altLang="en-US"/>
              <a:t>관리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돼지!$A$158:$A$167</c:f>
              <c:strCache>
                <c:ptCount val="10"/>
                <c:pt idx="0">
                  <c:v>4.농장평면도,사양관리도 현장일치여부</c:v>
                </c:pt>
                <c:pt idx="1">
                  <c:v>1.HACCP팀변경 반영</c:v>
                </c:pt>
                <c:pt idx="2">
                  <c:v>8.모니터링 적절실시여부</c:v>
                </c:pt>
                <c:pt idx="3">
                  <c:v>10.HACCP계획에 따른 검증여부</c:v>
                </c:pt>
                <c:pt idx="4">
                  <c:v>5.위해분석 재실시</c:v>
                </c:pt>
                <c:pt idx="5">
                  <c:v>12.교육 실시여부</c:v>
                </c:pt>
                <c:pt idx="6">
                  <c:v>2. 가축설명서 변경사항 개정</c:v>
                </c:pt>
                <c:pt idx="7">
                  <c:v>11.관리기준서에 따른 기록 유지여부</c:v>
                </c:pt>
                <c:pt idx="8">
                  <c:v>9.한계기준초과시 개선조치여부</c:v>
                </c:pt>
                <c:pt idx="9">
                  <c:v>3.출하일지 변경</c:v>
                </c:pt>
              </c:strCache>
            </c:strRef>
          </c:cat>
          <c:val>
            <c:numRef>
              <c:f>돼지!$B$158:$B$167</c:f>
              <c:numCache>
                <c:formatCode>General</c:formatCode>
                <c:ptCount val="10"/>
                <c:pt idx="0">
                  <c:v>27</c:v>
                </c:pt>
                <c:pt idx="1">
                  <c:v>23</c:v>
                </c:pt>
                <c:pt idx="2">
                  <c:v>216</c:v>
                </c:pt>
                <c:pt idx="3">
                  <c:v>179</c:v>
                </c:pt>
                <c:pt idx="4">
                  <c:v>3</c:v>
                </c:pt>
                <c:pt idx="5">
                  <c:v>66</c:v>
                </c:pt>
                <c:pt idx="6">
                  <c:v>5</c:v>
                </c:pt>
                <c:pt idx="7">
                  <c:v>24</c:v>
                </c:pt>
                <c:pt idx="8">
                  <c:v>32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닭!$B$86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닭!$A$132:$A$135</c:f>
              <c:strCache>
                <c:ptCount val="4"/>
                <c:pt idx="0">
                  <c:v>1.출입자 및 농장물품 등에 대한 자체 차단방역 관리기준과 절차를 작성․운용하고 있는가?</c:v>
                </c:pt>
                <c:pt idx="1">
                  <c:v>2.농장 입구에는 출입문 또는 차단시설, 농장안내문과 방역경고문 등이 있는가 ?</c:v>
                </c:pt>
                <c:pt idx="2">
                  <c:v>3.농장방문자에 대한 출입관리 대장을 작성 및 비치하고 있는가?</c:v>
                </c:pt>
                <c:pt idx="3">
                  <c:v>4.농장 출입자, 출입차량 및 반입물품에 대한 소독을 실시하고 기록을 유지하고 있는가?</c:v>
                </c:pt>
              </c:strCache>
            </c:strRef>
          </c:cat>
          <c:val>
            <c:numRef>
              <c:f>닭!$B$132:$B$135</c:f>
              <c:numCache>
                <c:formatCode>0.0</c:formatCode>
                <c:ptCount val="4"/>
                <c:pt idx="0">
                  <c:v>9.0163934426229506</c:v>
                </c:pt>
                <c:pt idx="1">
                  <c:v>23.770491803278688</c:v>
                </c:pt>
                <c:pt idx="2">
                  <c:v>15.573770491803279</c:v>
                </c:pt>
                <c:pt idx="3">
                  <c:v>34.42622950819672</c:v>
                </c:pt>
              </c:numCache>
            </c:numRef>
          </c:val>
        </c:ser>
        <c:ser>
          <c:idx val="1"/>
          <c:order val="1"/>
          <c:tx>
            <c:strRef>
              <c:f>닭!$C$86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닭!$A$132:$A$135</c:f>
              <c:strCache>
                <c:ptCount val="4"/>
                <c:pt idx="0">
                  <c:v>1.출입자 및 농장물품 등에 대한 자체 차단방역 관리기준과 절차를 작성․운용하고 있는가?</c:v>
                </c:pt>
                <c:pt idx="1">
                  <c:v>2.농장 입구에는 출입문 또는 차단시설, 농장안내문과 방역경고문 등이 있는가 ?</c:v>
                </c:pt>
                <c:pt idx="2">
                  <c:v>3.농장방문자에 대한 출입관리 대장을 작성 및 비치하고 있는가?</c:v>
                </c:pt>
                <c:pt idx="3">
                  <c:v>4.농장 출입자, 출입차량 및 반입물품에 대한 소독을 실시하고 기록을 유지하고 있는가?</c:v>
                </c:pt>
              </c:strCache>
            </c:strRef>
          </c:cat>
          <c:val>
            <c:numRef>
              <c:f>닭!$C$132:$C$135</c:f>
              <c:numCache>
                <c:formatCode>0.0</c:formatCode>
                <c:ptCount val="4"/>
                <c:pt idx="0">
                  <c:v>10.909090909090908</c:v>
                </c:pt>
                <c:pt idx="1">
                  <c:v>14.545454545454545</c:v>
                </c:pt>
                <c:pt idx="2">
                  <c:v>14.545454545454545</c:v>
                </c:pt>
                <c:pt idx="3">
                  <c:v>41.818181818181813</c:v>
                </c:pt>
              </c:numCache>
            </c:numRef>
          </c:val>
        </c:ser>
        <c:ser>
          <c:idx val="2"/>
          <c:order val="2"/>
          <c:tx>
            <c:strRef>
              <c:f>닭!$D$86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닭!$A$132:$A$135</c:f>
              <c:strCache>
                <c:ptCount val="4"/>
                <c:pt idx="0">
                  <c:v>1.출입자 및 농장물품 등에 대한 자체 차단방역 관리기준과 절차를 작성․운용하고 있는가?</c:v>
                </c:pt>
                <c:pt idx="1">
                  <c:v>2.농장 입구에는 출입문 또는 차단시설, 농장안내문과 방역경고문 등이 있는가 ?</c:v>
                </c:pt>
                <c:pt idx="2">
                  <c:v>3.농장방문자에 대한 출입관리 대장을 작성 및 비치하고 있는가?</c:v>
                </c:pt>
                <c:pt idx="3">
                  <c:v>4.농장 출입자, 출입차량 및 반입물품에 대한 소독을 실시하고 기록을 유지하고 있는가?</c:v>
                </c:pt>
              </c:strCache>
            </c:strRef>
          </c:cat>
          <c:val>
            <c:numRef>
              <c:f>닭!$D$132:$D$135</c:f>
              <c:numCache>
                <c:formatCode>0.0</c:formatCode>
                <c:ptCount val="4"/>
                <c:pt idx="0">
                  <c:v>5.5118110236220472</c:v>
                </c:pt>
                <c:pt idx="1">
                  <c:v>19.685039370078741</c:v>
                </c:pt>
                <c:pt idx="2">
                  <c:v>18.897637795275589</c:v>
                </c:pt>
                <c:pt idx="3">
                  <c:v>48.818897637795274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612992"/>
        <c:axId val="106711296"/>
        <c:axId val="0"/>
      </c:bar3DChart>
      <c:catAx>
        <c:axId val="1066129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6711296"/>
        <c:crosses val="autoZero"/>
        <c:auto val="1"/>
        <c:lblAlgn val="ctr"/>
        <c:lblOffset val="100"/>
        <c:noMultiLvlLbl val="0"/>
      </c:catAx>
      <c:valAx>
        <c:axId val="10671129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6129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인증심사</c:v>
          </c:tx>
          <c:invertIfNegative val="0"/>
          <c:cat>
            <c:strRef>
              <c:f>닭!$A$81:$A$84</c:f>
              <c:strCache>
                <c:ptCount val="4"/>
                <c:pt idx="0">
                  <c:v>15.계사․오리사에는 온도․습도 및 환기관리가 적절하게 되고 있는가?</c:v>
                </c:pt>
                <c:pt idx="1">
                  <c:v>16.분뇨처리장 바닥은 방수콘크리트 등 불침투성 재료로 되어 있으며, 분뇨는 유출되지 않도록 관리하고 있는가?</c:v>
                </c:pt>
                <c:pt idx="2">
                  <c:v>8.농장시설관리에 대한 자체 관리기준과 절차를 작성․운용하고 있는가?</c:v>
                </c:pt>
                <c:pt idx="3">
                  <c:v>9.농장에는 차단시설, 차량소독장치, 주차장, 물품반입창고, 계사․오리사 등의 시설이 갖추어져 있는가?</c:v>
                </c:pt>
              </c:strCache>
            </c:strRef>
          </c:cat>
          <c:val>
            <c:numRef>
              <c:f>닭!$B$81:$B$84</c:f>
              <c:numCache>
                <c:formatCode>0.0</c:formatCode>
                <c:ptCount val="4"/>
                <c:pt idx="0">
                  <c:v>10.38961038961039</c:v>
                </c:pt>
                <c:pt idx="1">
                  <c:v>25.97402597402597</c:v>
                </c:pt>
                <c:pt idx="2">
                  <c:v>16.883116883116884</c:v>
                </c:pt>
                <c:pt idx="3">
                  <c:v>36.363636363636367</c:v>
                </c:pt>
              </c:numCache>
            </c:numRef>
          </c:val>
        </c:ser>
        <c:ser>
          <c:idx val="1"/>
          <c:order val="1"/>
          <c:tx>
            <c:v>연장심사</c:v>
          </c:tx>
          <c:invertIfNegative val="0"/>
          <c:cat>
            <c:strRef>
              <c:f>닭!$A$81:$A$84</c:f>
              <c:strCache>
                <c:ptCount val="4"/>
                <c:pt idx="0">
                  <c:v>15.계사․오리사에는 온도․습도 및 환기관리가 적절하게 되고 있는가?</c:v>
                </c:pt>
                <c:pt idx="1">
                  <c:v>16.분뇨처리장 바닥은 방수콘크리트 등 불침투성 재료로 되어 있으며, 분뇨는 유출되지 않도록 관리하고 있는가?</c:v>
                </c:pt>
                <c:pt idx="2">
                  <c:v>8.농장시설관리에 대한 자체 관리기준과 절차를 작성․운용하고 있는가?</c:v>
                </c:pt>
                <c:pt idx="3">
                  <c:v>9.농장에는 차단시설, 차량소독장치, 주차장, 물품반입창고, 계사․오리사 등의 시설이 갖추어져 있는가?</c:v>
                </c:pt>
              </c:strCache>
            </c:strRef>
          </c:cat>
          <c:val>
            <c:numRef>
              <c:f>닭!$C$81:$C$84</c:f>
              <c:numCache>
                <c:formatCode>0.0</c:formatCode>
                <c:ptCount val="4"/>
                <c:pt idx="0">
                  <c:v>5</c:v>
                </c:pt>
                <c:pt idx="1">
                  <c:v>50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</c:ser>
        <c:ser>
          <c:idx val="2"/>
          <c:order val="2"/>
          <c:tx>
            <c:v>조사평가</c:v>
          </c:tx>
          <c:invertIfNegative val="0"/>
          <c:cat>
            <c:strRef>
              <c:f>닭!$A$81:$A$84</c:f>
              <c:strCache>
                <c:ptCount val="4"/>
                <c:pt idx="0">
                  <c:v>15.계사․오리사에는 온도․습도 및 환기관리가 적절하게 되고 있는가?</c:v>
                </c:pt>
                <c:pt idx="1">
                  <c:v>16.분뇨처리장 바닥은 방수콘크리트 등 불침투성 재료로 되어 있으며, 분뇨는 유출되지 않도록 관리하고 있는가?</c:v>
                </c:pt>
                <c:pt idx="2">
                  <c:v>8.농장시설관리에 대한 자체 관리기준과 절차를 작성․운용하고 있는가?</c:v>
                </c:pt>
                <c:pt idx="3">
                  <c:v>9.농장에는 차단시설, 차량소독장치, 주차장, 물품반입창고, 계사․오리사 등의 시설이 갖추어져 있는가?</c:v>
                </c:pt>
              </c:strCache>
            </c:strRef>
          </c:cat>
          <c:val>
            <c:numRef>
              <c:f>닭!$D$81:$D$84</c:f>
              <c:numCache>
                <c:formatCode>0.0</c:formatCode>
                <c:ptCount val="4"/>
                <c:pt idx="0">
                  <c:v>9.8765432098765427</c:v>
                </c:pt>
                <c:pt idx="1">
                  <c:v>33.333333333333329</c:v>
                </c:pt>
                <c:pt idx="2">
                  <c:v>14.814814814814813</c:v>
                </c:pt>
                <c:pt idx="3">
                  <c:v>37.037037037037038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691200"/>
        <c:axId val="106722048"/>
        <c:axId val="0"/>
      </c:bar3DChart>
      <c:catAx>
        <c:axId val="1066912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6722048"/>
        <c:crosses val="autoZero"/>
        <c:auto val="1"/>
        <c:lblAlgn val="ctr"/>
        <c:lblOffset val="100"/>
        <c:noMultiLvlLbl val="0"/>
      </c:catAx>
      <c:valAx>
        <c:axId val="106722048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69120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956478179515116E-2"/>
          <c:y val="3.3360423505752225E-2"/>
          <c:w val="0.94866336657041483"/>
          <c:h val="0.69981817644101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닭!$B$86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닭!$A$87:$A$90</c:f>
              <c:strCache>
                <c:ptCount val="4"/>
                <c:pt idx="0">
                  <c:v>17.농장위생관리에 대한 자체 관리기준과 절차를 작성․운용하고 있는가?</c:v>
                </c:pt>
                <c:pt idx="1">
                  <c:v>22.농장 내 구서/구충 관리가 되고 있는가?</c:v>
                </c:pt>
                <c:pt idx="2">
                  <c:v>23.관리인에 대한 주기적인 위생 및 방역교육을 실시하고 기록유지를 하고 있는가?</c:v>
                </c:pt>
                <c:pt idx="3">
                  <c:v>25.계군․오리군 및 사육시설에 대한 살모넬라(Salmonella enteritidis) 검사를 정기적으로 실시하고 있는가?</c:v>
                </c:pt>
              </c:strCache>
            </c:strRef>
          </c:cat>
          <c:val>
            <c:numRef>
              <c:f>닭!$B$87:$B$90</c:f>
              <c:numCache>
                <c:formatCode>0.0</c:formatCode>
                <c:ptCount val="4"/>
                <c:pt idx="0">
                  <c:v>12.738853503184714</c:v>
                </c:pt>
                <c:pt idx="1">
                  <c:v>16.560509554140125</c:v>
                </c:pt>
                <c:pt idx="2">
                  <c:v>14.64968152866242</c:v>
                </c:pt>
                <c:pt idx="3">
                  <c:v>39.490445859872615</c:v>
                </c:pt>
              </c:numCache>
            </c:numRef>
          </c:val>
        </c:ser>
        <c:ser>
          <c:idx val="1"/>
          <c:order val="1"/>
          <c:tx>
            <c:strRef>
              <c:f>닭!$C$86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닭!$A$87:$A$90</c:f>
              <c:strCache>
                <c:ptCount val="4"/>
                <c:pt idx="0">
                  <c:v>17.농장위생관리에 대한 자체 관리기준과 절차를 작성․운용하고 있는가?</c:v>
                </c:pt>
                <c:pt idx="1">
                  <c:v>22.농장 내 구서/구충 관리가 되고 있는가?</c:v>
                </c:pt>
                <c:pt idx="2">
                  <c:v>23.관리인에 대한 주기적인 위생 및 방역교육을 실시하고 기록유지를 하고 있는가?</c:v>
                </c:pt>
                <c:pt idx="3">
                  <c:v>25.계군․오리군 및 사육시설에 대한 살모넬라(Salmonella enteritidis) 검사를 정기적으로 실시하고 있는가?</c:v>
                </c:pt>
              </c:strCache>
            </c:strRef>
          </c:cat>
          <c:val>
            <c:numRef>
              <c:f>닭!$C$87:$C$90</c:f>
              <c:numCache>
                <c:formatCode>0.0</c:formatCode>
                <c:ptCount val="4"/>
                <c:pt idx="0">
                  <c:v>5.8510638297872344</c:v>
                </c:pt>
                <c:pt idx="1">
                  <c:v>9.5744680851063837</c:v>
                </c:pt>
                <c:pt idx="2">
                  <c:v>26.595744680851062</c:v>
                </c:pt>
                <c:pt idx="3">
                  <c:v>52.659574468085104</c:v>
                </c:pt>
              </c:numCache>
            </c:numRef>
          </c:val>
        </c:ser>
        <c:ser>
          <c:idx val="2"/>
          <c:order val="2"/>
          <c:tx>
            <c:strRef>
              <c:f>닭!$D$86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닭!$A$87:$A$90</c:f>
              <c:strCache>
                <c:ptCount val="4"/>
                <c:pt idx="0">
                  <c:v>17.농장위생관리에 대한 자체 관리기준과 절차를 작성․운용하고 있는가?</c:v>
                </c:pt>
                <c:pt idx="1">
                  <c:v>22.농장 내 구서/구충 관리가 되고 있는가?</c:v>
                </c:pt>
                <c:pt idx="2">
                  <c:v>23.관리인에 대한 주기적인 위생 및 방역교육을 실시하고 기록유지를 하고 있는가?</c:v>
                </c:pt>
                <c:pt idx="3">
                  <c:v>25.계군․오리군 및 사육시설에 대한 살모넬라(Salmonella enteritidis) 검사를 정기적으로 실시하고 있는가?</c:v>
                </c:pt>
              </c:strCache>
            </c:strRef>
          </c:cat>
          <c:val>
            <c:numRef>
              <c:f>닭!$D$87:$D$90</c:f>
              <c:numCache>
                <c:formatCode>0.0</c:formatCode>
                <c:ptCount val="4"/>
                <c:pt idx="0">
                  <c:v>2.6362038664323375</c:v>
                </c:pt>
                <c:pt idx="1">
                  <c:v>13.708260105448156</c:v>
                </c:pt>
                <c:pt idx="2">
                  <c:v>21.441124780316343</c:v>
                </c:pt>
                <c:pt idx="3">
                  <c:v>55.184534270650268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6986112"/>
        <c:axId val="106994304"/>
        <c:axId val="0"/>
      </c:bar3DChart>
      <c:catAx>
        <c:axId val="1069861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6994304"/>
        <c:crosses val="autoZero"/>
        <c:auto val="1"/>
        <c:lblAlgn val="ctr"/>
        <c:lblOffset val="100"/>
        <c:noMultiLvlLbl val="0"/>
      </c:catAx>
      <c:valAx>
        <c:axId val="10699430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698611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'닭 (2)'!$Q$25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'닭 (2)'!$P$38:$P$41</c:f>
              <c:strCache>
                <c:ptCount val="4"/>
                <c:pt idx="0">
                  <c:v>28.사료보관장소, 사료저장용빈, 자동급이기 및 운반용 도구는 청결하게 관리되고 있는가?</c:v>
                </c:pt>
                <c:pt idx="1">
                  <c:v>32.동물용의약품‧살충제등 관리에 대한 자체 관리기준과 절차를 작성‧운용하고 있는가?</c:v>
                </c:pt>
                <c:pt idx="2">
                  <c:v>33.동물용의약품‧살충제등에 대한 입출고 관리(유통기한내 사용 포함)가 되고 있으며, 사용 후 남은 약품 및 빈 용기는 적절히 관리되고 있는가?</c:v>
                </c:pt>
                <c:pt idx="3">
                  <c:v>34.동물용의약품‧살충제등은 용법‧용량에 맞게 사용하고 휴약기간 등을 알아볼 수 있는 사용기록을 작성‧유지하고 있는가?</c:v>
                </c:pt>
              </c:strCache>
            </c:strRef>
          </c:cat>
          <c:val>
            <c:numRef>
              <c:f>'닭 (2)'!$Q$38:$Q$41</c:f>
              <c:numCache>
                <c:formatCode>0.0</c:formatCode>
                <c:ptCount val="4"/>
                <c:pt idx="0">
                  <c:v>12.556053811659194</c:v>
                </c:pt>
                <c:pt idx="1">
                  <c:v>19.282511210762333</c:v>
                </c:pt>
                <c:pt idx="2">
                  <c:v>30.941704035874441</c:v>
                </c:pt>
                <c:pt idx="3">
                  <c:v>14.798206278026907</c:v>
                </c:pt>
              </c:numCache>
            </c:numRef>
          </c:val>
        </c:ser>
        <c:ser>
          <c:idx val="1"/>
          <c:order val="1"/>
          <c:tx>
            <c:strRef>
              <c:f>'닭 (2)'!$R$25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'닭 (2)'!$P$38:$P$41</c:f>
              <c:strCache>
                <c:ptCount val="4"/>
                <c:pt idx="0">
                  <c:v>28.사료보관장소, 사료저장용빈, 자동급이기 및 운반용 도구는 청결하게 관리되고 있는가?</c:v>
                </c:pt>
                <c:pt idx="1">
                  <c:v>32.동물용의약품‧살충제등 관리에 대한 자체 관리기준과 절차를 작성‧운용하고 있는가?</c:v>
                </c:pt>
                <c:pt idx="2">
                  <c:v>33.동물용의약품‧살충제등에 대한 입출고 관리(유통기한내 사용 포함)가 되고 있으며, 사용 후 남은 약품 및 빈 용기는 적절히 관리되고 있는가?</c:v>
                </c:pt>
                <c:pt idx="3">
                  <c:v>34.동물용의약품‧살충제등은 용법‧용량에 맞게 사용하고 휴약기간 등을 알아볼 수 있는 사용기록을 작성‧유지하고 있는가?</c:v>
                </c:pt>
              </c:strCache>
            </c:strRef>
          </c:cat>
          <c:val>
            <c:numRef>
              <c:f>'닭 (2)'!$R$38:$R$41</c:f>
              <c:numCache>
                <c:formatCode>0.0</c:formatCode>
                <c:ptCount val="4"/>
                <c:pt idx="0">
                  <c:v>21.929824561403507</c:v>
                </c:pt>
                <c:pt idx="1">
                  <c:v>21.052631578947366</c:v>
                </c:pt>
                <c:pt idx="2">
                  <c:v>28.947368421052634</c:v>
                </c:pt>
                <c:pt idx="3">
                  <c:v>9.6491228070175428</c:v>
                </c:pt>
              </c:numCache>
            </c:numRef>
          </c:val>
        </c:ser>
        <c:ser>
          <c:idx val="2"/>
          <c:order val="2"/>
          <c:tx>
            <c:strRef>
              <c:f>'닭 (2)'!$S$25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'닭 (2)'!$P$38:$P$41</c:f>
              <c:strCache>
                <c:ptCount val="4"/>
                <c:pt idx="0">
                  <c:v>28.사료보관장소, 사료저장용빈, 자동급이기 및 운반용 도구는 청결하게 관리되고 있는가?</c:v>
                </c:pt>
                <c:pt idx="1">
                  <c:v>32.동물용의약품‧살충제등 관리에 대한 자체 관리기준과 절차를 작성‧운용하고 있는가?</c:v>
                </c:pt>
                <c:pt idx="2">
                  <c:v>33.동물용의약품‧살충제등에 대한 입출고 관리(유통기한내 사용 포함)가 되고 있으며, 사용 후 남은 약품 및 빈 용기는 적절히 관리되고 있는가?</c:v>
                </c:pt>
                <c:pt idx="3">
                  <c:v>34.동물용의약품‧살충제등은 용법‧용량에 맞게 사용하고 휴약기간 등을 알아볼 수 있는 사용기록을 작성‧유지하고 있는가?</c:v>
                </c:pt>
              </c:strCache>
            </c:strRef>
          </c:cat>
          <c:val>
            <c:numRef>
              <c:f>'닭 (2)'!$S$38:$S$41</c:f>
              <c:numCache>
                <c:formatCode>0.0</c:formatCode>
                <c:ptCount val="4"/>
                <c:pt idx="0">
                  <c:v>23.791821561338288</c:v>
                </c:pt>
                <c:pt idx="1">
                  <c:v>24.535315985130111</c:v>
                </c:pt>
                <c:pt idx="2">
                  <c:v>31.970260223048324</c:v>
                </c:pt>
                <c:pt idx="3">
                  <c:v>11.152416356877323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7495424"/>
        <c:axId val="107496960"/>
        <c:axId val="0"/>
      </c:bar3DChart>
      <c:catAx>
        <c:axId val="1074954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7496960"/>
        <c:crosses val="autoZero"/>
        <c:auto val="1"/>
        <c:lblAlgn val="ctr"/>
        <c:lblOffset val="100"/>
        <c:noMultiLvlLbl val="0"/>
      </c:catAx>
      <c:valAx>
        <c:axId val="107496960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74954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닭!$B$86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닭!$A$125:$A$129</c:f>
              <c:strCache>
                <c:ptCount val="5"/>
                <c:pt idx="0">
                  <c:v>36.질병관리에 대한 자체 관리기준과 절차를 작성․운용하고 있는가?</c:v>
                </c:pt>
                <c:pt idx="1">
                  <c:v>37.가축질병 예방관리(백신접종, 임상관찰 등)는 자체 프로그램에 따라 시행․기록되고 있는가?</c:v>
                </c:pt>
                <c:pt idx="2">
                  <c:v>39.내․외부 기생충 구제는 주기적으로 실시하고 있는가?</c:v>
                </c:pt>
                <c:pt idx="3">
                  <c:v>42.오리바이러스성 간염(DVH)에 대한 예방백신을 실시하고 있는가?(오리에 한함)</c:v>
                </c:pt>
                <c:pt idx="4">
                  <c:v>43.조류인플루엔자(AI)에 대한 정기적인 검사를 받고 있는가?</c:v>
                </c:pt>
              </c:strCache>
            </c:strRef>
          </c:cat>
          <c:val>
            <c:numRef>
              <c:f>닭!$B$125:$B$129</c:f>
              <c:numCache>
                <c:formatCode>0.0</c:formatCode>
                <c:ptCount val="5"/>
                <c:pt idx="0">
                  <c:v>18.518518518518519</c:v>
                </c:pt>
                <c:pt idx="1">
                  <c:v>14.814814814814813</c:v>
                </c:pt>
                <c:pt idx="2">
                  <c:v>0</c:v>
                </c:pt>
                <c:pt idx="3">
                  <c:v>48.148148148148145</c:v>
                </c:pt>
                <c:pt idx="4">
                  <c:v>11.111111111111111</c:v>
                </c:pt>
              </c:numCache>
            </c:numRef>
          </c:val>
        </c:ser>
        <c:ser>
          <c:idx val="1"/>
          <c:order val="1"/>
          <c:tx>
            <c:strRef>
              <c:f>닭!$C$86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닭!$A$125:$A$129</c:f>
              <c:strCache>
                <c:ptCount val="5"/>
                <c:pt idx="0">
                  <c:v>36.질병관리에 대한 자체 관리기준과 절차를 작성․운용하고 있는가?</c:v>
                </c:pt>
                <c:pt idx="1">
                  <c:v>37.가축질병 예방관리(백신접종, 임상관찰 등)는 자체 프로그램에 따라 시행․기록되고 있는가?</c:v>
                </c:pt>
                <c:pt idx="2">
                  <c:v>39.내․외부 기생충 구제는 주기적으로 실시하고 있는가?</c:v>
                </c:pt>
                <c:pt idx="3">
                  <c:v>42.오리바이러스성 간염(DVH)에 대한 예방백신을 실시하고 있는가?(오리에 한함)</c:v>
                </c:pt>
                <c:pt idx="4">
                  <c:v>43.조류인플루엔자(AI)에 대한 정기적인 검사를 받고 있는가?</c:v>
                </c:pt>
              </c:strCache>
            </c:strRef>
          </c:cat>
          <c:val>
            <c:numRef>
              <c:f>닭!$C$125:$C$129</c:f>
              <c:numCache>
                <c:formatCode>0.0</c:formatCode>
                <c:ptCount val="5"/>
                <c:pt idx="0">
                  <c:v>17.857142857142858</c:v>
                </c:pt>
                <c:pt idx="1">
                  <c:v>10.714285714285714</c:v>
                </c:pt>
                <c:pt idx="2">
                  <c:v>17.857142857142858</c:v>
                </c:pt>
                <c:pt idx="3">
                  <c:v>42.857142857142854</c:v>
                </c:pt>
                <c:pt idx="4">
                  <c:v>3.5714285714285712</c:v>
                </c:pt>
              </c:numCache>
            </c:numRef>
          </c:val>
        </c:ser>
        <c:ser>
          <c:idx val="2"/>
          <c:order val="2"/>
          <c:tx>
            <c:strRef>
              <c:f>닭!$D$86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닭!$A$125:$A$129</c:f>
              <c:strCache>
                <c:ptCount val="5"/>
                <c:pt idx="0">
                  <c:v>36.질병관리에 대한 자체 관리기준과 절차를 작성․운용하고 있는가?</c:v>
                </c:pt>
                <c:pt idx="1">
                  <c:v>37.가축질병 예방관리(백신접종, 임상관찰 등)는 자체 프로그램에 따라 시행․기록되고 있는가?</c:v>
                </c:pt>
                <c:pt idx="2">
                  <c:v>39.내․외부 기생충 구제는 주기적으로 실시하고 있는가?</c:v>
                </c:pt>
                <c:pt idx="3">
                  <c:v>42.오리바이러스성 간염(DVH)에 대한 예방백신을 실시하고 있는가?(오리에 한함)</c:v>
                </c:pt>
                <c:pt idx="4">
                  <c:v>43.조류인플루엔자(AI)에 대한 정기적인 검사를 받고 있는가?</c:v>
                </c:pt>
              </c:strCache>
            </c:strRef>
          </c:cat>
          <c:val>
            <c:numRef>
              <c:f>닭!$D$125:$D$129</c:f>
              <c:numCache>
                <c:formatCode>0.0</c:formatCode>
                <c:ptCount val="5"/>
                <c:pt idx="0">
                  <c:v>8.8888888888888893</c:v>
                </c:pt>
                <c:pt idx="1">
                  <c:v>8.1481481481481488</c:v>
                </c:pt>
                <c:pt idx="2">
                  <c:v>11.111111111111111</c:v>
                </c:pt>
                <c:pt idx="3">
                  <c:v>46.666666666666664</c:v>
                </c:pt>
                <c:pt idx="4">
                  <c:v>18.518518518518519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7574400"/>
        <c:axId val="107635072"/>
        <c:axId val="0"/>
      </c:bar3DChart>
      <c:catAx>
        <c:axId val="1075744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7635072"/>
        <c:crosses val="autoZero"/>
        <c:auto val="1"/>
        <c:lblAlgn val="ctr"/>
        <c:lblOffset val="100"/>
        <c:noMultiLvlLbl val="0"/>
      </c:catAx>
      <c:valAx>
        <c:axId val="107635072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757440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닭!$B$86</c:f>
              <c:strCache>
                <c:ptCount val="1"/>
                <c:pt idx="0">
                  <c:v>인증심사</c:v>
                </c:pt>
              </c:strCache>
            </c:strRef>
          </c:tx>
          <c:invertIfNegative val="0"/>
          <c:cat>
            <c:strRef>
              <c:f>닭!$A$99:$A$101</c:f>
              <c:strCache>
                <c:ptCount val="3"/>
                <c:pt idx="0">
                  <c:v>46.계군․오리군의 구입처(종계업․종오리업등록증), 질병검진 내역, 예방접종 기록 등 관련기록 사항을 기록 및 보관하고 있는가?</c:v>
                </c:pt>
                <c:pt idx="1">
                  <c:v>47.도입 계군․오리군에 대한 임상증상 관찰 및 관련 기록을 보관하고 있는가?</c:v>
                </c:pt>
                <c:pt idx="2">
                  <c:v>48.출하 계군․오리군에 대한 출하일지(출하처, 운반자, 휴약기간, 항생제 무첨가사료 급여일 등)를 확인 기록하고 있는가?</c:v>
                </c:pt>
              </c:strCache>
            </c:strRef>
          </c:cat>
          <c:val>
            <c:numRef>
              <c:f>닭!$B$99:$B$101</c:f>
              <c:numCache>
                <c:formatCode>0.0</c:formatCode>
                <c:ptCount val="3"/>
                <c:pt idx="0">
                  <c:v>16.666666666666664</c:v>
                </c:pt>
                <c:pt idx="1">
                  <c:v>13.333333333333334</c:v>
                </c:pt>
                <c:pt idx="2">
                  <c:v>56.666666666666664</c:v>
                </c:pt>
              </c:numCache>
            </c:numRef>
          </c:val>
        </c:ser>
        <c:ser>
          <c:idx val="1"/>
          <c:order val="1"/>
          <c:tx>
            <c:strRef>
              <c:f>닭!$C$86</c:f>
              <c:strCache>
                <c:ptCount val="1"/>
                <c:pt idx="0">
                  <c:v>인증연장</c:v>
                </c:pt>
              </c:strCache>
            </c:strRef>
          </c:tx>
          <c:invertIfNegative val="0"/>
          <c:cat>
            <c:strRef>
              <c:f>닭!$A$99:$A$101</c:f>
              <c:strCache>
                <c:ptCount val="3"/>
                <c:pt idx="0">
                  <c:v>46.계군․오리군의 구입처(종계업․종오리업등록증), 질병검진 내역, 예방접종 기록 등 관련기록 사항을 기록 및 보관하고 있는가?</c:v>
                </c:pt>
                <c:pt idx="1">
                  <c:v>47.도입 계군․오리군에 대한 임상증상 관찰 및 관련 기록을 보관하고 있는가?</c:v>
                </c:pt>
                <c:pt idx="2">
                  <c:v>48.출하 계군․오리군에 대한 출하일지(출하처, 운반자, 휴약기간, 항생제 무첨가사료 급여일 등)를 확인 기록하고 있는가?</c:v>
                </c:pt>
              </c:strCache>
            </c:strRef>
          </c:cat>
          <c:val>
            <c:numRef>
              <c:f>닭!$C$99:$C$101</c:f>
              <c:numCache>
                <c:formatCode>0.0</c:formatCode>
                <c:ptCount val="3"/>
                <c:pt idx="0">
                  <c:v>7.9545454545454541</c:v>
                </c:pt>
                <c:pt idx="1">
                  <c:v>6.8181818181818175</c:v>
                </c:pt>
                <c:pt idx="2">
                  <c:v>81.818181818181827</c:v>
                </c:pt>
              </c:numCache>
            </c:numRef>
          </c:val>
        </c:ser>
        <c:ser>
          <c:idx val="2"/>
          <c:order val="2"/>
          <c:tx>
            <c:strRef>
              <c:f>닭!$D$86</c:f>
              <c:strCache>
                <c:ptCount val="1"/>
                <c:pt idx="0">
                  <c:v>조사평가</c:v>
                </c:pt>
              </c:strCache>
            </c:strRef>
          </c:tx>
          <c:invertIfNegative val="0"/>
          <c:cat>
            <c:strRef>
              <c:f>닭!$A$99:$A$101</c:f>
              <c:strCache>
                <c:ptCount val="3"/>
                <c:pt idx="0">
                  <c:v>46.계군․오리군의 구입처(종계업․종오리업등록증), 질병검진 내역, 예방접종 기록 등 관련기록 사항을 기록 및 보관하고 있는가?</c:v>
                </c:pt>
                <c:pt idx="1">
                  <c:v>47.도입 계군․오리군에 대한 임상증상 관찰 및 관련 기록을 보관하고 있는가?</c:v>
                </c:pt>
                <c:pt idx="2">
                  <c:v>48.출하 계군․오리군에 대한 출하일지(출하처, 운반자, 휴약기간, 항생제 무첨가사료 급여일 등)를 확인 기록하고 있는가?</c:v>
                </c:pt>
              </c:strCache>
            </c:strRef>
          </c:cat>
          <c:val>
            <c:numRef>
              <c:f>닭!$D$99:$D$101</c:f>
              <c:numCache>
                <c:formatCode>0.0</c:formatCode>
                <c:ptCount val="3"/>
                <c:pt idx="0">
                  <c:v>9.6234309623430967</c:v>
                </c:pt>
                <c:pt idx="1">
                  <c:v>11.715481171548117</c:v>
                </c:pt>
                <c:pt idx="2">
                  <c:v>71.54811715481172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8165760"/>
        <c:axId val="108217856"/>
        <c:axId val="0"/>
      </c:bar3DChart>
      <c:catAx>
        <c:axId val="1081657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kern="1000" baseline="0"/>
            </a:pPr>
            <a:endParaRPr lang="ko-KR"/>
          </a:p>
        </c:txPr>
        <c:crossAx val="108217856"/>
        <c:crosses val="autoZero"/>
        <c:auto val="1"/>
        <c:lblAlgn val="ctr"/>
        <c:lblOffset val="100"/>
        <c:noMultiLvlLbl val="0"/>
      </c:catAx>
      <c:valAx>
        <c:axId val="10821785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816576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467354974852687E-2"/>
          <c:y val="2.64412076989189E-2"/>
          <c:w val="0.95178334199795889"/>
          <c:h val="0.40862969923130543"/>
        </c:manualLayout>
      </c:layout>
      <c:bar3DChart>
        <c:barDir val="col"/>
        <c:grouping val="clustered"/>
        <c:varyColors val="0"/>
        <c:ser>
          <c:idx val="0"/>
          <c:order val="0"/>
          <c:tx>
            <c:v>인증심사</c:v>
          </c:tx>
          <c:invertIfNegative val="0"/>
          <c:cat>
            <c:multiLvlStrRef>
              <c:f>닭!$A$238:$B$249</c:f>
              <c:multiLvlStrCache>
                <c:ptCount val="12"/>
                <c:lvl>
                  <c:pt idx="0">
                    <c:v>1.팀구성 및 책임자 구성원역활 지정</c:v>
                  </c:pt>
                  <c:pt idx="1">
                    <c:v>4.농장평면도,사양관리도 현장일치여부</c:v>
                  </c:pt>
                  <c:pt idx="2">
                    <c:v>5.모든 사육단계에서 발생할수 있는 위해분석여부</c:v>
                  </c:pt>
                  <c:pt idx="3">
                    <c:v>12.HACCP계획에 대한 정기 검증 실시 여부</c:v>
                  </c:pt>
                  <c:pt idx="4">
                    <c:v>13.HACCP계획에 대한 기록 및 유지관리</c:v>
                  </c:pt>
                  <c:pt idx="5">
                    <c:v>14.HACCP계획 정기적 교육 훈련여부</c:v>
                  </c:pt>
                  <c:pt idx="6">
                    <c:v>15.HACCP 기준서 작성·비치 여부</c:v>
                  </c:pt>
                  <c:pt idx="7">
                    <c:v>10. 모니터링은 CCP마다 적절히 시행하고 있는가?</c:v>
                  </c:pt>
                  <c:pt idx="8">
                    <c:v>11.한계기준이탈시 개선조치 실시 및 기록</c:v>
                  </c:pt>
                  <c:pt idx="9">
                    <c:v>6.위해요소별 HACCP조치 기록 여부</c:v>
                  </c:pt>
                  <c:pt idx="10">
                    <c:v>7.CCP는 적절히 설정하고있는가?</c:v>
                  </c:pt>
                  <c:pt idx="11">
                    <c:v>9.CCP에 대한 모니터링 시스템 설정여부</c:v>
                  </c:pt>
                </c:lvl>
                <c:lvl>
                  <c:pt idx="0">
                    <c:v>위해분석</c:v>
                  </c:pt>
                  <c:pt idx="3">
                    <c:v>검증 및 기록</c:v>
                  </c:pt>
                  <c:pt idx="7">
                    <c:v>중요관리점</c:v>
                  </c:pt>
                </c:lvl>
              </c:multiLvlStrCache>
            </c:multiLvlStrRef>
          </c:cat>
          <c:val>
            <c:numRef>
              <c:f>닭!$C$238:$C$249</c:f>
              <c:numCache>
                <c:formatCode>0.0</c:formatCode>
                <c:ptCount val="12"/>
                <c:pt idx="0">
                  <c:v>4.9342105263157894</c:v>
                </c:pt>
                <c:pt idx="1">
                  <c:v>13.157894736842104</c:v>
                </c:pt>
                <c:pt idx="2">
                  <c:v>4.9342105263157894</c:v>
                </c:pt>
                <c:pt idx="3">
                  <c:v>28.289473684210524</c:v>
                </c:pt>
                <c:pt idx="4">
                  <c:v>1.6447368421052631</c:v>
                </c:pt>
                <c:pt idx="5">
                  <c:v>5.5921052631578947</c:v>
                </c:pt>
                <c:pt idx="6">
                  <c:v>1.3157894736842104</c:v>
                </c:pt>
                <c:pt idx="7">
                  <c:v>26.315789473684209</c:v>
                </c:pt>
                <c:pt idx="8">
                  <c:v>1.6447368421052631</c:v>
                </c:pt>
                <c:pt idx="9">
                  <c:v>2.3026315789473681</c:v>
                </c:pt>
                <c:pt idx="10">
                  <c:v>1.9736842105263157</c:v>
                </c:pt>
                <c:pt idx="11">
                  <c:v>2.6315789473684208</c:v>
                </c:pt>
              </c:numCache>
            </c:numRef>
          </c:val>
        </c:ser>
        <c:ser>
          <c:idx val="1"/>
          <c:order val="1"/>
          <c:tx>
            <c:v>연장심사</c:v>
          </c:tx>
          <c:invertIfNegative val="0"/>
          <c:cat>
            <c:multiLvlStrRef>
              <c:f>닭!$A$238:$B$249</c:f>
              <c:multiLvlStrCache>
                <c:ptCount val="12"/>
                <c:lvl>
                  <c:pt idx="0">
                    <c:v>1.팀구성 및 책임자 구성원역활 지정</c:v>
                  </c:pt>
                  <c:pt idx="1">
                    <c:v>4.농장평면도,사양관리도 현장일치여부</c:v>
                  </c:pt>
                  <c:pt idx="2">
                    <c:v>5.모든 사육단계에서 발생할수 있는 위해분석여부</c:v>
                  </c:pt>
                  <c:pt idx="3">
                    <c:v>12.HACCP계획에 대한 정기 검증 실시 여부</c:v>
                  </c:pt>
                  <c:pt idx="4">
                    <c:v>13.HACCP계획에 대한 기록 및 유지관리</c:v>
                  </c:pt>
                  <c:pt idx="5">
                    <c:v>14.HACCP계획 정기적 교육 훈련여부</c:v>
                  </c:pt>
                  <c:pt idx="6">
                    <c:v>15.HACCP 기준서 작성·비치 여부</c:v>
                  </c:pt>
                  <c:pt idx="7">
                    <c:v>10. 모니터링은 CCP마다 적절히 시행하고 있는가?</c:v>
                  </c:pt>
                  <c:pt idx="8">
                    <c:v>11.한계기준이탈시 개선조치 실시 및 기록</c:v>
                  </c:pt>
                  <c:pt idx="9">
                    <c:v>6.위해요소별 HACCP조치 기록 여부</c:v>
                  </c:pt>
                  <c:pt idx="10">
                    <c:v>7.CCP는 적절히 설정하고있는가?</c:v>
                  </c:pt>
                  <c:pt idx="11">
                    <c:v>9.CCP에 대한 모니터링 시스템 설정여부</c:v>
                  </c:pt>
                </c:lvl>
                <c:lvl>
                  <c:pt idx="0">
                    <c:v>위해분석</c:v>
                  </c:pt>
                  <c:pt idx="3">
                    <c:v>검증 및 기록</c:v>
                  </c:pt>
                  <c:pt idx="7">
                    <c:v>중요관리점</c:v>
                  </c:pt>
                </c:lvl>
              </c:multiLvlStrCache>
            </c:multiLvlStrRef>
          </c:cat>
          <c:val>
            <c:numRef>
              <c:f>닭!$D$238:$D$249</c:f>
              <c:numCache>
                <c:formatCode>0.0</c:formatCode>
                <c:ptCount val="12"/>
                <c:pt idx="0">
                  <c:v>4.1533546325878596</c:v>
                </c:pt>
                <c:pt idx="1">
                  <c:v>5.4313099041533546</c:v>
                </c:pt>
                <c:pt idx="2">
                  <c:v>2.5559105431309903</c:v>
                </c:pt>
                <c:pt idx="3">
                  <c:v>30.35143769968051</c:v>
                </c:pt>
                <c:pt idx="4">
                  <c:v>2.5559105431309903</c:v>
                </c:pt>
                <c:pt idx="5">
                  <c:v>8.6261980830670915</c:v>
                </c:pt>
                <c:pt idx="6">
                  <c:v>1.2779552715654952</c:v>
                </c:pt>
                <c:pt idx="7">
                  <c:v>36.421725239616613</c:v>
                </c:pt>
                <c:pt idx="8">
                  <c:v>3.8338658146964857</c:v>
                </c:pt>
                <c:pt idx="9">
                  <c:v>0.95846645367412142</c:v>
                </c:pt>
                <c:pt idx="10">
                  <c:v>0.63897763578274758</c:v>
                </c:pt>
                <c:pt idx="11">
                  <c:v>1.9169329073482428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08509440"/>
        <c:axId val="108703744"/>
        <c:axId val="0"/>
      </c:bar3DChart>
      <c:catAx>
        <c:axId val="1085094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8703744"/>
        <c:crosses val="autoZero"/>
        <c:auto val="1"/>
        <c:lblAlgn val="ctr"/>
        <c:lblOffset val="100"/>
        <c:noMultiLvlLbl val="0"/>
      </c:catAx>
      <c:valAx>
        <c:axId val="10870374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1085094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1220854954024715"/>
          <c:y val="4.9359797309549258E-2"/>
          <c:w val="0.16175132910068815"/>
          <c:h val="4.646198351555852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조사평가 </a:t>
            </a:r>
            <a:r>
              <a:rPr lang="en-US" altLang="ko-KR"/>
              <a:t>HACCP</a:t>
            </a:r>
            <a:r>
              <a:rPr lang="ko-KR" altLang="en-US"/>
              <a:t>관리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닭!$A$190:$A$200</c:f>
              <c:strCache>
                <c:ptCount val="11"/>
                <c:pt idx="0">
                  <c:v>7.CCP 모니터링 실시 적절성 여부</c:v>
                </c:pt>
                <c:pt idx="1">
                  <c:v>1.HACCP팀변경 반영</c:v>
                </c:pt>
                <c:pt idx="2">
                  <c:v>9.HACCP계획에 따른 검증실시여부</c:v>
                </c:pt>
                <c:pt idx="3">
                  <c:v>2. 가축설명서 변경사항 개정</c:v>
                </c:pt>
                <c:pt idx="4">
                  <c:v>8.한계기준 초과시 개선조치 여부</c:v>
                </c:pt>
                <c:pt idx="5">
                  <c:v>10.기록 및 유지 관리</c:v>
                </c:pt>
                <c:pt idx="6">
                  <c:v>11. 정기 교육 실시여부</c:v>
                </c:pt>
                <c:pt idx="7">
                  <c:v>3. 평면도 , 공정도 현장일치</c:v>
                </c:pt>
                <c:pt idx="8">
                  <c:v>4.위해분석재실시</c:v>
                </c:pt>
                <c:pt idx="9">
                  <c:v>5.중요관리점 변경 여부 반영</c:v>
                </c:pt>
                <c:pt idx="10">
                  <c:v>6.한계기준변경여부</c:v>
                </c:pt>
              </c:strCache>
            </c:strRef>
          </c:cat>
          <c:val>
            <c:numRef>
              <c:f>닭!$D$190:$D$200</c:f>
              <c:numCache>
                <c:formatCode>General</c:formatCode>
                <c:ptCount val="11"/>
                <c:pt idx="0">
                  <c:v>328</c:v>
                </c:pt>
                <c:pt idx="1">
                  <c:v>21</c:v>
                </c:pt>
                <c:pt idx="2">
                  <c:v>300</c:v>
                </c:pt>
                <c:pt idx="3">
                  <c:v>8</c:v>
                </c:pt>
                <c:pt idx="4">
                  <c:v>25</c:v>
                </c:pt>
                <c:pt idx="5">
                  <c:v>23</c:v>
                </c:pt>
                <c:pt idx="6">
                  <c:v>76</c:v>
                </c:pt>
                <c:pt idx="7">
                  <c:v>20</c:v>
                </c:pt>
                <c:pt idx="8">
                  <c:v>22</c:v>
                </c:pt>
                <c:pt idx="9">
                  <c:v>9</c:v>
                </c:pt>
                <c:pt idx="10">
                  <c:v>6</c:v>
                </c:pt>
              </c:numCache>
            </c:numRef>
          </c:val>
        </c:ser>
        <c:ser>
          <c:idx val="1"/>
          <c:order val="1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닭!$A$190:$A$200</c:f>
              <c:strCache>
                <c:ptCount val="11"/>
                <c:pt idx="0">
                  <c:v>7.CCP 모니터링 실시 적절성 여부</c:v>
                </c:pt>
                <c:pt idx="1">
                  <c:v>1.HACCP팀변경 반영</c:v>
                </c:pt>
                <c:pt idx="2">
                  <c:v>9.HACCP계획에 따른 검증실시여부</c:v>
                </c:pt>
                <c:pt idx="3">
                  <c:v>2. 가축설명서 변경사항 개정</c:v>
                </c:pt>
                <c:pt idx="4">
                  <c:v>8.한계기준 초과시 개선조치 여부</c:v>
                </c:pt>
                <c:pt idx="5">
                  <c:v>10.기록 및 유지 관리</c:v>
                </c:pt>
                <c:pt idx="6">
                  <c:v>11. 정기 교육 실시여부</c:v>
                </c:pt>
                <c:pt idx="7">
                  <c:v>3. 평면도 , 공정도 현장일치</c:v>
                </c:pt>
                <c:pt idx="8">
                  <c:v>4.위해분석재실시</c:v>
                </c:pt>
                <c:pt idx="9">
                  <c:v>5.중요관리점 변경 여부 반영</c:v>
                </c:pt>
                <c:pt idx="10">
                  <c:v>6.한계기준변경여부</c:v>
                </c:pt>
              </c:strCache>
            </c:strRef>
          </c:cat>
          <c:val>
            <c:numRef>
              <c:f>닭!$C$190:$C$200</c:f>
              <c:numCache>
                <c:formatCode>General</c:formatCode>
                <c:ptCount val="11"/>
              </c:numCache>
            </c:numRef>
          </c:val>
        </c:ser>
        <c:ser>
          <c:idx val="2"/>
          <c:order val="2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닭!$A$190:$A$200</c:f>
              <c:strCache>
                <c:ptCount val="11"/>
                <c:pt idx="0">
                  <c:v>7.CCP 모니터링 실시 적절성 여부</c:v>
                </c:pt>
                <c:pt idx="1">
                  <c:v>1.HACCP팀변경 반영</c:v>
                </c:pt>
                <c:pt idx="2">
                  <c:v>9.HACCP계획에 따른 검증실시여부</c:v>
                </c:pt>
                <c:pt idx="3">
                  <c:v>2. 가축설명서 변경사항 개정</c:v>
                </c:pt>
                <c:pt idx="4">
                  <c:v>8.한계기준 초과시 개선조치 여부</c:v>
                </c:pt>
                <c:pt idx="5">
                  <c:v>10.기록 및 유지 관리</c:v>
                </c:pt>
                <c:pt idx="6">
                  <c:v>11. 정기 교육 실시여부</c:v>
                </c:pt>
                <c:pt idx="7">
                  <c:v>3. 평면도 , 공정도 현장일치</c:v>
                </c:pt>
                <c:pt idx="8">
                  <c:v>4.위해분석재실시</c:v>
                </c:pt>
                <c:pt idx="9">
                  <c:v>5.중요관리점 변경 여부 반영</c:v>
                </c:pt>
                <c:pt idx="10">
                  <c:v>6.한계기준변경여부</c:v>
                </c:pt>
              </c:strCache>
            </c:strRef>
          </c:cat>
          <c:val>
            <c:numRef>
              <c:f>닭!$D$190:$D$200</c:f>
              <c:numCache>
                <c:formatCode>General</c:formatCode>
                <c:ptCount val="11"/>
                <c:pt idx="0">
                  <c:v>328</c:v>
                </c:pt>
                <c:pt idx="1">
                  <c:v>21</c:v>
                </c:pt>
                <c:pt idx="2">
                  <c:v>300</c:v>
                </c:pt>
                <c:pt idx="3">
                  <c:v>8</c:v>
                </c:pt>
                <c:pt idx="4">
                  <c:v>25</c:v>
                </c:pt>
                <c:pt idx="5">
                  <c:v>23</c:v>
                </c:pt>
                <c:pt idx="6">
                  <c:v>76</c:v>
                </c:pt>
                <c:pt idx="7">
                  <c:v>20</c:v>
                </c:pt>
                <c:pt idx="8">
                  <c:v>22</c:v>
                </c:pt>
                <c:pt idx="9">
                  <c:v>9</c:v>
                </c:pt>
                <c:pt idx="1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53EAE-0319-4E17-A41D-4029954EDBA0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A8230-27D1-414F-B3FC-C5DFCC13DE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836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-</a:t>
            </a:r>
            <a:r>
              <a:rPr lang="en-US" altLang="ko-KR" b="1" dirty="0" smtClean="0"/>
              <a:t> </a:t>
            </a:r>
            <a:r>
              <a:rPr lang="en-US" altLang="ko-KR" b="1" dirty="0" err="1" smtClean="0"/>
              <a:t>인증심사</a:t>
            </a:r>
            <a:r>
              <a:rPr lang="en-US" altLang="ko-KR" b="1" dirty="0" smtClean="0"/>
              <a:t> 총 757농장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대상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심사결과</a:t>
            </a:r>
            <a:r>
              <a:rPr lang="en-US" altLang="ko-KR" dirty="0" smtClean="0"/>
              <a:t> </a:t>
            </a:r>
            <a:r>
              <a:rPr lang="en-US" altLang="ko-KR" u="sng" dirty="0" err="1" smtClean="0"/>
              <a:t>적합</a:t>
            </a:r>
            <a:r>
              <a:rPr lang="en-US" altLang="ko-KR" u="sng" dirty="0" smtClean="0"/>
              <a:t> 6.7%,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적합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수정보완</a:t>
            </a:r>
            <a:r>
              <a:rPr lang="en-US" altLang="ko-KR" dirty="0" smtClean="0"/>
              <a:t>), 87.7%, </a:t>
            </a:r>
            <a:r>
              <a:rPr lang="en-US" altLang="ko-KR" dirty="0" err="1" smtClean="0"/>
              <a:t>보완</a:t>
            </a:r>
            <a:r>
              <a:rPr lang="en-US" altLang="ko-KR" dirty="0" smtClean="0"/>
              <a:t>, 2.7%, </a:t>
            </a:r>
            <a:r>
              <a:rPr lang="en-US" altLang="ko-KR" dirty="0" err="1" smtClean="0"/>
              <a:t>부적합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판정</a:t>
            </a:r>
            <a:r>
              <a:rPr lang="en-US" altLang="ko-KR" dirty="0" smtClean="0"/>
              <a:t> 2.7%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57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ko-KR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연장심사 총 </a:t>
            </a:r>
            <a:r>
              <a:rPr lang="en-US" altLang="ko-K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1,484</a:t>
            </a:r>
            <a:r>
              <a:rPr lang="ko-KR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농장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대상 심사결과 </a:t>
            </a:r>
            <a:r>
              <a:rPr lang="ko-KR" alt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적합 </a:t>
            </a:r>
            <a:r>
              <a:rPr lang="en-US" altLang="ko-K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81.5%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적합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수정보완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15.4%,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보완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2.1%,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부적합 판정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0.08%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236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altLang="ko-K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조사평가</a:t>
            </a:r>
            <a:r>
              <a:rPr lang="en-US" altLang="ko-K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총 2,484농장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altLang="ko-KR" sz="1200" b="1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자체평가제외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대상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심사결과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적합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27.1%,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적합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수정보완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70.4%,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부적합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판정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2.5%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236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altLang="ko-K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1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인증심사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1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총점수의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1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백분율은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94.7%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나타났으며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축종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심사건수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30건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이상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)중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육계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(93.3%)가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가장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낮게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나타났으며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(96.0%)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가장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높게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나타남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236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altLang="ko-K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1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연장심사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1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총점수의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1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백분율은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96.4%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나타났으며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축종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심사건수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100건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이상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)의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총점수가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96%대로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축종별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편차가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크게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나타나지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않음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236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ko-KR" alt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조사평가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총점수의 백분율은 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94.9%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나타났으며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주요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축종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심사건수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건 이상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 육계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(93.3%)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가장 낮게 나타났으며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(96.0%)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으로 가장 높게 나타남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236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전체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심사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모두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농장위생관리와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사료·동물용의약품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외품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농약,음수관리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부분에서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50%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전후의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지적빈도를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차지한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것으로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나타남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824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총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3,428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건의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지적사항이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발생하였으며 선행요건관리부문에서는 ‘사료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동물용의약품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음수관리’ 분야가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722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건으로 가장 높은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지적사항을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나타냈고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HACCP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관리 부문에서는 ‘검증 및 기록’ 분야에서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321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건이 지적되어 가장 높은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지적사항을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나타냈음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824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총 4,627건의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지적사항이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발생하였으며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선행요건관리부문에서는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‘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농장위생관리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분야가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914건으로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가장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높은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지적사항을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나타냈고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HACCP관리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부문에서는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‘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중요관리점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분야에서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581건이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지적되어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가장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높은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지적사항을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나타냈음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824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총 9,280건의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지적사항이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발생하였으며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선행요건관리부문에서는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‘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농장위생관리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분야가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1,1950건으로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가장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높은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지적사항을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나타냈고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HACCP관리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부문에서는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총 2,614건이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지적되었음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A8230-27D1-414F-B3FC-C5DFCC13DE1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824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14864" y="6356350"/>
            <a:ext cx="2133600" cy="365125"/>
          </a:xfrm>
        </p:spPr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61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2" descr="C:\Users\Administrator\Desktop\CI 파일\CI파일(png)\ci 국문 좌우조합(기본형)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4441" y="6323120"/>
            <a:ext cx="2120047" cy="418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9067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480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095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956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84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71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799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595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17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294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5AE99-7D97-4744-9EBD-2AB28F0F04EF}" type="datetimeFigureOut">
              <a:rPr lang="ko-KR" altLang="en-US" smtClean="0"/>
              <a:pPr/>
              <a:t>2018-02-05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B6B99-4DF7-4FDA-A260-93BB54B46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59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7504" y="1052736"/>
            <a:ext cx="8856984" cy="27363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2017</a:t>
            </a:r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농장단계 </a:t>
            </a:r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HACCP </a:t>
            </a:r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심사 지적 사항</a:t>
            </a:r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분석 </a:t>
            </a:r>
            <a:endParaRPr lang="ko-KR" altLang="en-US" sz="3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" name="Picture 2" descr="C:\Users\Administrator\Desktop\CI 파일\CI파일(png)\ci 국문 좌우조합(기본형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371022"/>
            <a:ext cx="5360407" cy="1149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155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6856" y="125760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</a:t>
            </a:r>
            <a:r>
              <a:rPr lang="ko-KR" altLang="en-US" sz="4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차</a:t>
            </a:r>
            <a:endParaRPr lang="ko-KR" altLang="en-US" sz="4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6998" y="1772816"/>
            <a:ext cx="8229600" cy="44644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2017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농장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HACCP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심사 개요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축종별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심사형태별 결과판정사항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분석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축종별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심사형태별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획득 점수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(%)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분석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심사형태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축종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범주별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지적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분석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축종별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주요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지적사항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세부 분석 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395536" y="1268760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79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7115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농장 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HACCP 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 개요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타원 10"/>
          <p:cNvSpPr/>
          <p:nvPr/>
        </p:nvSpPr>
        <p:spPr>
          <a:xfrm>
            <a:off x="6983047" y="3754098"/>
            <a:ext cx="408761" cy="350370"/>
          </a:xfrm>
          <a:prstGeom prst="ellipse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600" y="919173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직사각형 54"/>
          <p:cNvSpPr/>
          <p:nvPr/>
        </p:nvSpPr>
        <p:spPr>
          <a:xfrm>
            <a:off x="613053" y="879103"/>
            <a:ext cx="2162772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300" b="1" dirty="0" smtClean="0"/>
              <a:t>심사 분석 대상</a:t>
            </a:r>
            <a:endParaRPr lang="en-US" altLang="ko-KR" sz="2300" b="1" dirty="0"/>
          </a:p>
        </p:txBody>
      </p:sp>
      <p:pic>
        <p:nvPicPr>
          <p:cNvPr id="21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28988"/>
            <a:ext cx="471128" cy="37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613052" y="1325379"/>
            <a:ext cx="7991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dirty="0"/>
              <a:t>심사기간 </a:t>
            </a:r>
            <a:r>
              <a:rPr lang="en-US" altLang="ko-KR" dirty="0"/>
              <a:t>: 2017. 01. 01. ~ 2017. 12. 31.(</a:t>
            </a:r>
            <a:r>
              <a:rPr lang="ko-KR" altLang="en-US" dirty="0"/>
              <a:t>최초 심사일 기준</a:t>
            </a:r>
            <a:r>
              <a:rPr lang="en-US" altLang="ko-KR" dirty="0"/>
              <a:t>)</a:t>
            </a:r>
            <a:endParaRPr lang="ko-KR" altLang="en-US" dirty="0"/>
          </a:p>
          <a:p>
            <a:pPr fontAlgn="base"/>
            <a:r>
              <a:rPr lang="ko-KR" altLang="en-US" dirty="0"/>
              <a:t>❍ 대상 </a:t>
            </a:r>
            <a:r>
              <a:rPr lang="en-US" altLang="ko-KR" dirty="0"/>
              <a:t>: </a:t>
            </a:r>
            <a:r>
              <a:rPr lang="ko-KR" altLang="en-US" dirty="0" smtClean="0"/>
              <a:t>심사종류별 </a:t>
            </a:r>
            <a:r>
              <a:rPr lang="ko-KR" altLang="en-US" dirty="0"/>
              <a:t>현장심사 진행 </a:t>
            </a:r>
            <a:r>
              <a:rPr lang="en-US" altLang="ko-KR" dirty="0"/>
              <a:t>4,725</a:t>
            </a:r>
            <a:r>
              <a:rPr lang="ko-KR" altLang="en-US" dirty="0"/>
              <a:t>건</a:t>
            </a:r>
            <a:r>
              <a:rPr lang="en-US" altLang="ko-KR" dirty="0"/>
              <a:t>(1</a:t>
            </a:r>
            <a:r>
              <a:rPr lang="ko-KR" altLang="en-US" dirty="0"/>
              <a:t>차 심사</a:t>
            </a:r>
            <a:r>
              <a:rPr lang="en-US" altLang="ko-KR" dirty="0"/>
              <a:t>, </a:t>
            </a:r>
            <a:r>
              <a:rPr lang="ko-KR" altLang="en-US" dirty="0"/>
              <a:t>통합관리시스템 기준</a:t>
            </a:r>
            <a:r>
              <a:rPr lang="en-US" altLang="ko-KR" dirty="0" smtClean="0"/>
              <a:t>)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13053" y="2262644"/>
            <a:ext cx="347242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 sz="2300" b="1" dirty="0" smtClean="0"/>
              <a:t>심사종류별</a:t>
            </a:r>
            <a:r>
              <a:rPr lang="en-US" altLang="ko-KR" sz="2300" b="1" dirty="0" smtClean="0"/>
              <a:t>/</a:t>
            </a:r>
            <a:r>
              <a:rPr lang="ko-KR" altLang="en-US" sz="2300" b="1" dirty="0" err="1" smtClean="0"/>
              <a:t>축종별</a:t>
            </a:r>
            <a:r>
              <a:rPr lang="ko-KR" altLang="en-US" sz="2300" b="1" dirty="0" smtClean="0"/>
              <a:t> 분포 </a:t>
            </a:r>
            <a:endParaRPr lang="ko-KR" altLang="en-US" sz="2300" b="1" dirty="0"/>
          </a:p>
        </p:txBody>
      </p:sp>
      <p:graphicFrame>
        <p:nvGraphicFramePr>
          <p:cNvPr id="18" name="차트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653164"/>
              </p:ext>
            </p:extLst>
          </p:nvPr>
        </p:nvGraphicFramePr>
        <p:xfrm>
          <a:off x="4032447" y="3193068"/>
          <a:ext cx="4572000" cy="3224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차트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056674"/>
              </p:ext>
            </p:extLst>
          </p:nvPr>
        </p:nvGraphicFramePr>
        <p:xfrm>
          <a:off x="323528" y="3068960"/>
          <a:ext cx="348771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직사각형 9"/>
          <p:cNvSpPr/>
          <p:nvPr/>
        </p:nvSpPr>
        <p:spPr>
          <a:xfrm>
            <a:off x="5576888" y="2788176"/>
            <a:ext cx="1733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/>
              <a:t>심사 </a:t>
            </a:r>
            <a:r>
              <a:rPr lang="ko-KR" altLang="en-US" b="1" dirty="0" err="1" smtClean="0"/>
              <a:t>축종</a:t>
            </a:r>
            <a:r>
              <a:rPr lang="ko-KR" altLang="en-US" b="1" dirty="0" smtClean="0"/>
              <a:t> 분포</a:t>
            </a:r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>
          <a:xfrm>
            <a:off x="1187624" y="2788176"/>
            <a:ext cx="181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/>
              <a:t> 심사종류 분포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693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36955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332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51520" y="181253"/>
            <a:ext cx="47115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농장 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HACCP 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 개요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03680"/>
              </p:ext>
            </p:extLst>
          </p:nvPr>
        </p:nvGraphicFramePr>
        <p:xfrm>
          <a:off x="323528" y="1588398"/>
          <a:ext cx="8424936" cy="5020442"/>
        </p:xfrm>
        <a:graphic>
          <a:graphicData uri="http://schemas.openxmlformats.org/drawingml/2006/table">
            <a:tbl>
              <a:tblPr/>
              <a:tblGrid>
                <a:gridCol w="277598"/>
                <a:gridCol w="3413802"/>
                <a:gridCol w="4733536"/>
              </a:tblGrid>
              <a:tr h="152636">
                <a:tc>
                  <a:txBody>
                    <a:bodyPr/>
                    <a:lstStyle/>
                    <a:p>
                      <a:pPr marL="486410" marR="0" indent="-48641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 dirty="0">
                        <a:solidFill>
                          <a:srgbClr val="000000"/>
                        </a:solidFill>
                        <a:effectLst/>
                        <a:latin typeface="굴림"/>
                      </a:endParaRPr>
                    </a:p>
                  </a:txBody>
                  <a:tcPr marL="49331" marR="49331" marT="13639" marB="1363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86410" marR="0" indent="-48641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굴림"/>
                        </a:rPr>
                        <a:t>평가문항별 판정기준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굴림"/>
                        </a:rPr>
                        <a:t>(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굴림"/>
                        </a:rPr>
                        <a:t>고시 별표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굴림"/>
                        </a:rPr>
                        <a:t>4)</a:t>
                      </a:r>
                      <a:endParaRPr lang="ko-KR" altLang="en-US" sz="800" b="1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9331" marR="49331" marT="13639" marB="136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486410" marR="0" indent="-48641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>
                        <a:solidFill>
                          <a:srgbClr val="000000"/>
                        </a:solidFill>
                        <a:effectLst/>
                        <a:latin typeface="굴림"/>
                      </a:endParaRPr>
                    </a:p>
                  </a:txBody>
                  <a:tcPr marL="49331" marR="49331" marT="13639" marB="136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636">
                <a:tc>
                  <a:txBody>
                    <a:bodyPr/>
                    <a:lstStyle/>
                    <a:p>
                      <a:pPr marL="486410" marR="0" indent="-48641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>
                        <a:solidFill>
                          <a:srgbClr val="000000"/>
                        </a:solidFill>
                        <a:effectLst/>
                        <a:latin typeface="굴림"/>
                      </a:endParaRPr>
                    </a:p>
                  </a:txBody>
                  <a:tcPr marL="49331" marR="49331" marT="13639" marB="136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6410" marR="0" indent="-48641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>
                        <a:solidFill>
                          <a:srgbClr val="000000"/>
                        </a:solidFill>
                        <a:effectLst/>
                        <a:latin typeface="굴림"/>
                      </a:endParaRPr>
                    </a:p>
                  </a:txBody>
                  <a:tcPr marL="49331" marR="49331" marT="13639" marB="136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17663">
                <a:tc gridSpan="3">
                  <a:txBody>
                    <a:bodyPr/>
                    <a:lstStyle/>
                    <a:p>
                      <a:pPr marL="298450" marR="0" indent="-298450" algn="just" fontAlgn="base" latinLnBrk="1">
                        <a:lnSpc>
                          <a:spcPct val="16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① 점수는 </a:t>
                      </a:r>
                      <a:r>
                        <a:rPr lang="ko-KR" altLang="en-US" sz="1400" b="1" kern="0" spc="-3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각항별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점으로 한다 </a:t>
                      </a:r>
                      <a:endParaRPr lang="ko-KR" altLang="en-US" sz="1400" b="1" kern="0" spc="-3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98450" marR="0" indent="-298450" algn="just" fontAlgn="base" latinLnBrk="1">
                        <a:lnSpc>
                          <a:spcPct val="16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②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점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양호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은 적합한 기준에 따라 일관성 있게 현장 이행 및 기록을 유지하는 경우로 판정한다</a:t>
                      </a:r>
                      <a:endParaRPr lang="ko-KR" altLang="en-US" sz="1400" b="1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98450" marR="0" indent="-298450" algn="just" fontAlgn="base" latinLnBrk="1">
                        <a:lnSpc>
                          <a:spcPct val="16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③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점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보통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은 기준에 따라 일관성 있게 현장 이행 및 기록을 유지하고 있음에도 불구하고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기준서가 경미한 수준으로 부족하거나 현장 이행 및 기록 방법에 실수로 판단할 수 있는 사항이 확인되는 경우로 판정한다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이 경우 실수가 비반복적이어야 하며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안전성에 영향을 주어서는 </a:t>
                      </a:r>
                      <a:r>
                        <a:rPr lang="ko-KR" altLang="en-US" sz="1400" b="1" kern="0" spc="-30" dirty="0" err="1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안된다</a:t>
                      </a:r>
                      <a:endParaRPr lang="ko-KR" altLang="en-US" sz="1400" b="1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98450" marR="0" indent="-298450" algn="just" fontAlgn="base" latinLnBrk="1">
                        <a:lnSpc>
                          <a:spcPct val="16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④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점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미흡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은 기준에 따라 현장 수행 및 기록을 유지하고 있으나 기준서가 미흡하거나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현장 이행 및 기록 방법 등이 부족하여 일관성이 떨어지거나 떨어질 우려가 있다고 판단되는 경우로 판정한다</a:t>
                      </a:r>
                      <a:endParaRPr lang="ko-KR" altLang="en-US" sz="1400" b="1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98450" marR="0" indent="-298450" algn="just" fontAlgn="base" latinLnBrk="1">
                        <a:lnSpc>
                          <a:spcPct val="16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chemeClr val="tx1"/>
                          </a:solidFill>
                          <a:effectLst/>
                          <a:ea typeface="휴먼명조"/>
                        </a:rPr>
                        <a:t>⑤ </a:t>
                      </a:r>
                      <a:r>
                        <a:rPr lang="en-US" altLang="ko-KR" sz="1400" b="1" kern="0" spc="-30" dirty="0">
                          <a:solidFill>
                            <a:schemeClr val="tx1"/>
                          </a:solidFill>
                          <a:effectLst/>
                          <a:latin typeface="휴먼명조"/>
                        </a:rPr>
                        <a:t>0</a:t>
                      </a:r>
                      <a:r>
                        <a:rPr lang="ko-KR" altLang="en-US" sz="1400" b="1" kern="0" spc="-30" dirty="0">
                          <a:solidFill>
                            <a:schemeClr val="tx1"/>
                          </a:solidFill>
                          <a:effectLst/>
                          <a:ea typeface="휴먼명조"/>
                        </a:rPr>
                        <a:t>점</a:t>
                      </a:r>
                      <a:r>
                        <a:rPr lang="en-US" altLang="ko-KR" sz="1400" b="1" kern="0" spc="-30" dirty="0">
                          <a:solidFill>
                            <a:schemeClr val="tx1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400" b="1" kern="0" spc="-30" dirty="0" err="1">
                          <a:solidFill>
                            <a:schemeClr val="tx1"/>
                          </a:solidFill>
                          <a:effectLst/>
                          <a:ea typeface="휴먼명조"/>
                        </a:rPr>
                        <a:t>미이행</a:t>
                      </a:r>
                      <a:r>
                        <a:rPr lang="en-US" altLang="ko-KR" sz="1400" b="1" kern="0" spc="-30" dirty="0">
                          <a:solidFill>
                            <a:schemeClr val="tx1"/>
                          </a:solidFill>
                          <a:effectLst/>
                          <a:latin typeface="휴먼명조"/>
                        </a:rPr>
                        <a:t>)</a:t>
                      </a:r>
                      <a:r>
                        <a:rPr lang="ko-KR" altLang="en-US" sz="1400" b="1" kern="0" spc="-30" dirty="0">
                          <a:solidFill>
                            <a:schemeClr val="tx1"/>
                          </a:solidFill>
                          <a:effectLst/>
                          <a:ea typeface="휴먼명조"/>
                        </a:rPr>
                        <a:t>은 세부기준의 설정이 없고 현장 이행 및 기록 등을 관리하지 않는 경우로 판정하고</a:t>
                      </a:r>
                      <a:r>
                        <a:rPr lang="en-US" altLang="ko-KR" sz="1400" b="1" kern="0" spc="-30" dirty="0">
                          <a:solidFill>
                            <a:schemeClr val="tx1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400" b="1" kern="0" spc="-30" dirty="0">
                          <a:solidFill>
                            <a:schemeClr val="tx1"/>
                          </a:solidFill>
                          <a:effectLst/>
                          <a:ea typeface="휴먼명조"/>
                        </a:rPr>
                        <a:t>법적 위반사항을 포함한다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9331" marR="49331" marT="13639" marB="136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03028">
                <a:tc gridSpan="3">
                  <a:txBody>
                    <a:bodyPr/>
                    <a:lstStyle/>
                    <a:p>
                      <a:pPr marL="263525" marR="0" lvl="0" indent="-263525" algn="l" fontAlgn="base" latinLnBrk="1">
                        <a:lnSpc>
                          <a:spcPct val="16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⑥ </a:t>
                      </a:r>
                      <a:r>
                        <a:rPr lang="ko-KR" altLang="en-US" sz="1400" b="1" kern="0" spc="-3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인증심사시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 평가결과 만점의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85%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이상을 적합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, 70%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이상에서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85%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미만일 경우 보완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, 70%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미만일 경우 부적합으로 판정한다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, </a:t>
                      </a:r>
                      <a:endParaRPr lang="ko-KR" altLang="en-US" sz="1400" b="1" kern="0" spc="-30" dirty="0">
                        <a:solidFill>
                          <a:srgbClr val="000000"/>
                        </a:solidFill>
                        <a:effectLst/>
                        <a:latin typeface="+mn-lt"/>
                        <a:ea typeface="휴먼명조"/>
                        <a:cs typeface="+mn-cs"/>
                      </a:endParaRPr>
                    </a:p>
                    <a:p>
                      <a:pPr marL="263525" marR="0" indent="-263525" algn="just" fontAlgn="base" latinLnBrk="1">
                        <a:lnSpc>
                          <a:spcPct val="16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⑦ </a:t>
                      </a:r>
                      <a:r>
                        <a:rPr lang="ko-KR" altLang="en-US" sz="1400" b="1" kern="0" spc="-3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조사평가시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 평가결과 만점의 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85%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이상일 경우에는 수정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·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보완하도록 조치하되</a:t>
                      </a:r>
                      <a:r>
                        <a:rPr lang="en-US" altLang="ko-KR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, 85% </a:t>
                      </a:r>
                      <a:r>
                        <a:rPr lang="ko-KR" altLang="en-US" sz="1400" b="1" kern="0" spc="-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휴먼명조"/>
                          <a:cs typeface="+mn-cs"/>
                        </a:rPr>
                        <a:t>미만이면 부적합으로 판정한다</a:t>
                      </a:r>
                    </a:p>
                  </a:txBody>
                  <a:tcPr marL="49331" marR="49331" marT="13639" marB="136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613053" y="950719"/>
            <a:ext cx="4270721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300" b="1" dirty="0" smtClean="0"/>
              <a:t>심사 문항 점수</a:t>
            </a:r>
            <a:r>
              <a:rPr lang="en-US" altLang="ko-KR" sz="2300" b="1" dirty="0" smtClean="0"/>
              <a:t>/</a:t>
            </a:r>
            <a:r>
              <a:rPr lang="ko-KR" altLang="en-US" sz="2300" b="1" dirty="0" smtClean="0"/>
              <a:t>결과 판정 기준</a:t>
            </a:r>
            <a:endParaRPr lang="en-US" altLang="ko-KR" sz="2300" b="1" dirty="0"/>
          </a:p>
        </p:txBody>
      </p:sp>
    </p:spTree>
    <p:extLst>
      <p:ext uri="{BB962C8B-B14F-4D97-AF65-F5344CB8AC3E}">
        <p14:creationId xmlns:p14="http://schemas.microsoft.com/office/powerpoint/2010/main" val="48768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/>
        </p:nvGrpSpPr>
        <p:grpSpPr>
          <a:xfrm>
            <a:off x="251520" y="879103"/>
            <a:ext cx="1726009" cy="554832"/>
            <a:chOff x="251520" y="879103"/>
            <a:chExt cx="1726009" cy="554832"/>
          </a:xfrm>
        </p:grpSpPr>
        <p:pic>
          <p:nvPicPr>
            <p:cNvPr id="14" name="그림 44" descr="화살표_파랑.png"/>
            <p:cNvPicPr preferRelativeResize="0"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1036955"/>
              <a:ext cx="432048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613053" y="879103"/>
              <a:ext cx="1364476" cy="554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300" b="1" dirty="0" smtClean="0"/>
                <a:t>인증심사</a:t>
              </a:r>
              <a:endParaRPr lang="en-US" altLang="ko-KR" sz="2300" b="1" dirty="0" smtClean="0"/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51520" y="181253"/>
            <a:ext cx="7032694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농장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심사형태별 결과판정사항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761488"/>
              </p:ext>
            </p:extLst>
          </p:nvPr>
        </p:nvGraphicFramePr>
        <p:xfrm>
          <a:off x="251520" y="1507394"/>
          <a:ext cx="8358752" cy="3878580"/>
        </p:xfrm>
        <a:graphic>
          <a:graphicData uri="http://schemas.openxmlformats.org/drawingml/2006/table">
            <a:tbl>
              <a:tblPr/>
              <a:tblGrid>
                <a:gridCol w="1337636"/>
                <a:gridCol w="1385198"/>
                <a:gridCol w="1480323"/>
                <a:gridCol w="1480323"/>
                <a:gridCol w="1337636"/>
                <a:gridCol w="1337636"/>
              </a:tblGrid>
              <a:tr h="25257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인증 심사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심사건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(%)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적합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보완</a:t>
                      </a:r>
                      <a:endParaRPr lang="ko-KR" altLang="en-US" sz="1400" b="1" kern="0" spc="-8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부적합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10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100%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85%~100%</a:t>
                      </a:r>
                      <a:r>
                        <a:rPr lang="ko-KR" altLang="en-US" sz="1400" b="1" kern="0" spc="-10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미만</a:t>
                      </a:r>
                      <a:endParaRPr lang="ko-KR" altLang="en-US" sz="1400" b="1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한우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296 (39.1)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273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젖소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33 (4.4)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27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돼지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169 (22.3)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143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육계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115 (15.2)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산란계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80 (10.6)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오리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42 (5.5)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39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메추리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 (1.3)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부화업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 (1.2)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산양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 (0.4)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0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합 계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754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151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746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14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/>
        </p:nvGrpSpPr>
        <p:grpSpPr>
          <a:xfrm>
            <a:off x="251520" y="879103"/>
            <a:ext cx="1726009" cy="554832"/>
            <a:chOff x="251520" y="879103"/>
            <a:chExt cx="1726009" cy="554832"/>
          </a:xfrm>
        </p:grpSpPr>
        <p:pic>
          <p:nvPicPr>
            <p:cNvPr id="14" name="그림 44" descr="화살표_파랑.png"/>
            <p:cNvPicPr preferRelativeResize="0"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1036955"/>
              <a:ext cx="432048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613053" y="879103"/>
              <a:ext cx="1364476" cy="554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300" b="1" dirty="0" smtClean="0"/>
                <a:t>연장</a:t>
              </a:r>
              <a:r>
                <a:rPr lang="ko-KR" altLang="en-US" sz="2300" b="1" dirty="0" smtClean="0"/>
                <a:t>심사</a:t>
              </a:r>
              <a:endParaRPr lang="en-US" altLang="ko-KR" sz="2300" b="1" dirty="0" smtClean="0"/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51520" y="181253"/>
            <a:ext cx="7032694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농장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심사형태별 결과판정사항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400719"/>
              </p:ext>
            </p:extLst>
          </p:nvPr>
        </p:nvGraphicFramePr>
        <p:xfrm>
          <a:off x="251520" y="1507394"/>
          <a:ext cx="8358752" cy="3878580"/>
        </p:xfrm>
        <a:graphic>
          <a:graphicData uri="http://schemas.openxmlformats.org/drawingml/2006/table">
            <a:tbl>
              <a:tblPr/>
              <a:tblGrid>
                <a:gridCol w="1337636"/>
                <a:gridCol w="1385198"/>
                <a:gridCol w="1480323"/>
                <a:gridCol w="1480323"/>
                <a:gridCol w="1337636"/>
                <a:gridCol w="1337636"/>
              </a:tblGrid>
              <a:tr h="25257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연장 심사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심사건 </a:t>
                      </a: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(%)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적합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보완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부적합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10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100%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85%~100%</a:t>
                      </a:r>
                      <a:r>
                        <a:rPr lang="ko-KR" altLang="en-US" sz="1400" b="1" kern="0" spc="-10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미만</a:t>
                      </a:r>
                      <a:endParaRPr lang="ko-KR" altLang="en-US" sz="1400" b="1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한우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616 (41.5)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486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114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젖소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100 (6.7)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돼지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434 (29.2)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357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육계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150 (10.1)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135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산란계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151 (10.2)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132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오리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25 (1.7)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메추리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4( 0.3)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부화업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 (0.1)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577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산양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 (0.1)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0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합 계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1,482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1,308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314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828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/>
        </p:nvGrpSpPr>
        <p:grpSpPr>
          <a:xfrm>
            <a:off x="251520" y="879103"/>
            <a:ext cx="1726009" cy="554832"/>
            <a:chOff x="251520" y="879103"/>
            <a:chExt cx="1726009" cy="554832"/>
          </a:xfrm>
        </p:grpSpPr>
        <p:pic>
          <p:nvPicPr>
            <p:cNvPr id="14" name="그림 44" descr="화살표_파랑.png"/>
            <p:cNvPicPr preferRelativeResize="0"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1036955"/>
              <a:ext cx="432048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613053" y="879103"/>
              <a:ext cx="1364476" cy="554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300" b="1" dirty="0" smtClean="0"/>
                <a:t>조사평가</a:t>
              </a:r>
              <a:endParaRPr lang="en-US" altLang="ko-KR" sz="2300" b="1" dirty="0" smtClean="0"/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51520" y="181253"/>
            <a:ext cx="7032694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농장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심사형태별 결과판정사항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050729"/>
              </p:ext>
            </p:extLst>
          </p:nvPr>
        </p:nvGraphicFramePr>
        <p:xfrm>
          <a:off x="251522" y="1546448"/>
          <a:ext cx="8352926" cy="4109974"/>
        </p:xfrm>
        <a:graphic>
          <a:graphicData uri="http://schemas.openxmlformats.org/drawingml/2006/table">
            <a:tbl>
              <a:tblPr/>
              <a:tblGrid>
                <a:gridCol w="1253883"/>
                <a:gridCol w="1355801"/>
                <a:gridCol w="1397488"/>
                <a:gridCol w="1397488"/>
                <a:gridCol w="919076"/>
                <a:gridCol w="966836"/>
                <a:gridCol w="1062354"/>
              </a:tblGrid>
              <a:tr h="21361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축 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심사건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(%)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적합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보완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부적합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자체 평가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*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429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100%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85%~100%</a:t>
                      </a:r>
                      <a:r>
                        <a:rPr lang="ko-KR" altLang="en-US" sz="1400" b="1" kern="0" spc="-10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미만</a:t>
                      </a:r>
                      <a:endParaRPr lang="ko-KR" altLang="en-US" sz="1400" b="1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한우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1,010 (40.7)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265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726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19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1,150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젖소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172 (6.9)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122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199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돼지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509 (20.5)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140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351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18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603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육계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364 (14.7)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107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252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389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산란계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277 (11.2)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176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405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오리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129 (5.2)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82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메추리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 (0.4)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12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부화업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 (0.2)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11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산양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 (0.3)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합 계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2,484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774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1,826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2,860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thinThick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179512" y="5733255"/>
            <a:ext cx="8424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400" dirty="0"/>
              <a:t>*</a:t>
            </a:r>
            <a:r>
              <a:rPr lang="en-US" altLang="ko-KR" sz="1400" dirty="0" err="1"/>
              <a:t>전년도</a:t>
            </a:r>
            <a:r>
              <a:rPr lang="en-US" altLang="ko-KR" sz="1400" dirty="0"/>
              <a:t> </a:t>
            </a:r>
            <a:r>
              <a:rPr lang="en-US" altLang="ko-KR" sz="1400" dirty="0" err="1"/>
              <a:t>우수</a:t>
            </a:r>
            <a:r>
              <a:rPr lang="en-US" altLang="ko-KR" sz="1400" dirty="0"/>
              <a:t> </a:t>
            </a:r>
            <a:r>
              <a:rPr lang="en-US" altLang="ko-KR" sz="1400" dirty="0" err="1"/>
              <a:t>작업장</a:t>
            </a:r>
            <a:r>
              <a:rPr lang="en-US" altLang="ko-KR" sz="1400" dirty="0"/>
              <a:t> </a:t>
            </a:r>
            <a:r>
              <a:rPr lang="en-US" altLang="ko-KR" sz="1400" dirty="0" err="1"/>
              <a:t>자체</a:t>
            </a:r>
            <a:r>
              <a:rPr lang="en-US" altLang="ko-KR" sz="1400" dirty="0"/>
              <a:t> </a:t>
            </a:r>
            <a:r>
              <a:rPr lang="en-US" altLang="ko-KR" sz="1400" dirty="0" err="1"/>
              <a:t>평가</a:t>
            </a:r>
            <a:r>
              <a:rPr lang="en-US" altLang="ko-KR" sz="1400" dirty="0"/>
              <a:t> </a:t>
            </a:r>
            <a:r>
              <a:rPr lang="en-US" altLang="ko-KR" sz="1400" dirty="0" err="1"/>
              <a:t>실시</a:t>
            </a:r>
            <a:r>
              <a:rPr lang="en-US" altLang="ko-KR" sz="1400" dirty="0"/>
              <a:t>(</a:t>
            </a:r>
            <a:r>
              <a:rPr lang="en-US" altLang="ko-KR" sz="1400" dirty="0" err="1"/>
              <a:t>지적사항</a:t>
            </a:r>
            <a:r>
              <a:rPr lang="en-US" altLang="ko-KR" sz="1400" dirty="0"/>
              <a:t> </a:t>
            </a:r>
            <a:r>
              <a:rPr lang="en-US" altLang="ko-KR" sz="1400" dirty="0" err="1"/>
              <a:t>분석</a:t>
            </a:r>
            <a:r>
              <a:rPr lang="en-US" altLang="ko-KR" sz="1400" dirty="0"/>
              <a:t> </a:t>
            </a:r>
            <a:r>
              <a:rPr lang="en-US" altLang="ko-KR" sz="1400" dirty="0" err="1"/>
              <a:t>제외</a:t>
            </a:r>
            <a:r>
              <a:rPr lang="en-US" altLang="ko-KR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5446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/>
        </p:nvGrpSpPr>
        <p:grpSpPr>
          <a:xfrm>
            <a:off x="251520" y="879103"/>
            <a:ext cx="1726009" cy="554832"/>
            <a:chOff x="251520" y="879103"/>
            <a:chExt cx="1726009" cy="554832"/>
          </a:xfrm>
        </p:grpSpPr>
        <p:pic>
          <p:nvPicPr>
            <p:cNvPr id="14" name="그림 44" descr="화살표_파랑.png"/>
            <p:cNvPicPr preferRelativeResize="0"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1036955"/>
              <a:ext cx="432048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613053" y="879103"/>
              <a:ext cx="1364476" cy="554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300" b="1" dirty="0" smtClean="0"/>
                <a:t>인증심사</a:t>
              </a:r>
              <a:endParaRPr lang="en-US" altLang="ko-KR" sz="2300" b="1" dirty="0" smtClean="0"/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51520" y="181253"/>
            <a:ext cx="69942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농장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심사형태별 획득점수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(%)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216655"/>
              </p:ext>
            </p:extLst>
          </p:nvPr>
        </p:nvGraphicFramePr>
        <p:xfrm>
          <a:off x="297384" y="1489447"/>
          <a:ext cx="8280921" cy="4258056"/>
        </p:xfrm>
        <a:graphic>
          <a:graphicData uri="http://schemas.openxmlformats.org/drawingml/2006/table">
            <a:tbl>
              <a:tblPr/>
              <a:tblGrid>
                <a:gridCol w="1227544"/>
                <a:gridCol w="1557335"/>
                <a:gridCol w="2088615"/>
                <a:gridCol w="1960315"/>
                <a:gridCol w="1447112"/>
              </a:tblGrid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인증심사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심사건수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선행관리점수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HACCP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총점수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한우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296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94.9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돼지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169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94.8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육계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115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92.5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/>
                        </a:rPr>
                        <a:t>93.3</a:t>
                      </a:r>
                      <a:endParaRPr 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산란계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95.1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오리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96.0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젖소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94.1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메추리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96.2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부화업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95.2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98.3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97.3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5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계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757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95.2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94.6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46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/>
        </p:nvGrpSpPr>
        <p:grpSpPr>
          <a:xfrm>
            <a:off x="251520" y="879103"/>
            <a:ext cx="1726009" cy="554832"/>
            <a:chOff x="251520" y="879103"/>
            <a:chExt cx="1726009" cy="554832"/>
          </a:xfrm>
        </p:grpSpPr>
        <p:pic>
          <p:nvPicPr>
            <p:cNvPr id="14" name="그림 44" descr="화살표_파랑.png"/>
            <p:cNvPicPr preferRelativeResize="0"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1036955"/>
              <a:ext cx="432048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613053" y="879103"/>
              <a:ext cx="1364476" cy="554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300" b="1" dirty="0" smtClean="0"/>
                <a:t>연장</a:t>
              </a:r>
              <a:r>
                <a:rPr lang="ko-KR" altLang="en-US" sz="2300" b="1" dirty="0" smtClean="0"/>
                <a:t>심사</a:t>
              </a:r>
              <a:endParaRPr lang="en-US" altLang="ko-KR" sz="2300" b="1" dirty="0" smtClean="0"/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51520" y="181253"/>
            <a:ext cx="69942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농장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심사형태별 획득점수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(%)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696991"/>
              </p:ext>
            </p:extLst>
          </p:nvPr>
        </p:nvGraphicFramePr>
        <p:xfrm>
          <a:off x="249640" y="1556792"/>
          <a:ext cx="8352928" cy="4258056"/>
        </p:xfrm>
        <a:graphic>
          <a:graphicData uri="http://schemas.openxmlformats.org/drawingml/2006/table">
            <a:tbl>
              <a:tblPr/>
              <a:tblGrid>
                <a:gridCol w="1238219"/>
                <a:gridCol w="1570877"/>
                <a:gridCol w="2106777"/>
                <a:gridCol w="1977360"/>
                <a:gridCol w="1459695"/>
              </a:tblGrid>
              <a:tr h="2388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연장심사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심사건수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선행관리점수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HACCP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총점수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한우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616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돼지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434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산란계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151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98.0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육계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150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젖소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오리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메추리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98.0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98.0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부화업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1056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92.0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92.5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8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계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1484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97.1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96.1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96.4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9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/>
        </p:nvGrpSpPr>
        <p:grpSpPr>
          <a:xfrm>
            <a:off x="251520" y="879103"/>
            <a:ext cx="1726009" cy="554832"/>
            <a:chOff x="251520" y="879103"/>
            <a:chExt cx="1726009" cy="554832"/>
          </a:xfrm>
        </p:grpSpPr>
        <p:pic>
          <p:nvPicPr>
            <p:cNvPr id="14" name="그림 44" descr="화살표_파랑.png"/>
            <p:cNvPicPr preferRelativeResize="0"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1036955"/>
              <a:ext cx="432048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613053" y="879103"/>
              <a:ext cx="1364476" cy="554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300" b="1" dirty="0" smtClean="0"/>
                <a:t>조사평가</a:t>
              </a:r>
              <a:endParaRPr lang="en-US" altLang="ko-KR" sz="2300" b="1" dirty="0" smtClean="0"/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51520" y="181253"/>
            <a:ext cx="69942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농장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심사형태별 획득점수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(%)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736519"/>
              </p:ext>
            </p:extLst>
          </p:nvPr>
        </p:nvGraphicFramePr>
        <p:xfrm>
          <a:off x="251520" y="1734153"/>
          <a:ext cx="8352928" cy="4258056"/>
        </p:xfrm>
        <a:graphic>
          <a:graphicData uri="http://schemas.openxmlformats.org/drawingml/2006/table">
            <a:tbl>
              <a:tblPr/>
              <a:tblGrid>
                <a:gridCol w="1238219"/>
                <a:gridCol w="1570877"/>
                <a:gridCol w="2106777"/>
                <a:gridCol w="1977360"/>
                <a:gridCol w="1459695"/>
              </a:tblGrid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조사평가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심사건수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선행관리점수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HACCP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총점수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한우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1,005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돼지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509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육계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364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산란계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277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97.3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젖소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177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오리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129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메추리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산양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93.7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89.7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91.3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부화업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95.2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95.3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계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2,484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96.3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94.0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94.9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760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72544"/>
            <a:ext cx="400622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범주별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36955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879103"/>
            <a:ext cx="5025735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심사종</a:t>
            </a:r>
            <a:r>
              <a:rPr lang="ko-KR" altLang="en-US" sz="2300" b="1" dirty="0"/>
              <a:t>류</a:t>
            </a:r>
            <a:r>
              <a:rPr lang="ko-KR" altLang="en-US" sz="2300" b="1" dirty="0" smtClean="0"/>
              <a:t>별 </a:t>
            </a:r>
            <a:r>
              <a:rPr lang="ko-KR" altLang="en-US" sz="2300" b="1" dirty="0" err="1" smtClean="0"/>
              <a:t>지적사항</a:t>
            </a:r>
            <a:r>
              <a:rPr lang="ko-KR" altLang="en-US" sz="2300" b="1" dirty="0" smtClean="0"/>
              <a:t> 발생 건 </a:t>
            </a:r>
            <a:r>
              <a:rPr lang="ko-KR" altLang="en-US" sz="2300" b="1" dirty="0" err="1" smtClean="0"/>
              <a:t>대분류</a:t>
            </a:r>
            <a:endParaRPr lang="en-US" altLang="ko-KR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2844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637738"/>
              </p:ext>
            </p:extLst>
          </p:nvPr>
        </p:nvGraphicFramePr>
        <p:xfrm>
          <a:off x="251520" y="1488494"/>
          <a:ext cx="8640960" cy="4820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8527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36955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879103"/>
            <a:ext cx="1364476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인증심사</a:t>
            </a:r>
            <a:endParaRPr lang="en-US" altLang="ko-KR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2844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0697206"/>
              </p:ext>
            </p:extLst>
          </p:nvPr>
        </p:nvGraphicFramePr>
        <p:xfrm>
          <a:off x="-684584" y="1700808"/>
          <a:ext cx="10225136" cy="461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직사각형 17"/>
          <p:cNvSpPr/>
          <p:nvPr/>
        </p:nvSpPr>
        <p:spPr>
          <a:xfrm>
            <a:off x="251520" y="172544"/>
            <a:ext cx="400622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범주별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920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36955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879103"/>
            <a:ext cx="1364476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연</a:t>
            </a:r>
            <a:r>
              <a:rPr lang="ko-KR" altLang="en-US" sz="2300" b="1" dirty="0"/>
              <a:t>장</a:t>
            </a:r>
            <a:r>
              <a:rPr lang="ko-KR" altLang="en-US" sz="2300" b="1" dirty="0" smtClean="0"/>
              <a:t>심사</a:t>
            </a:r>
            <a:endParaRPr lang="en-US" altLang="ko-KR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2844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651084"/>
              </p:ext>
            </p:extLst>
          </p:nvPr>
        </p:nvGraphicFramePr>
        <p:xfrm>
          <a:off x="-687779" y="1772816"/>
          <a:ext cx="10519558" cy="461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직사각형 16"/>
          <p:cNvSpPr/>
          <p:nvPr/>
        </p:nvSpPr>
        <p:spPr>
          <a:xfrm>
            <a:off x="251520" y="172544"/>
            <a:ext cx="400622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범주별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147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36955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879103"/>
            <a:ext cx="1364476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조사평가</a:t>
            </a:r>
            <a:endParaRPr lang="en-US" altLang="ko-KR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2844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8324660"/>
              </p:ext>
            </p:extLst>
          </p:nvPr>
        </p:nvGraphicFramePr>
        <p:xfrm>
          <a:off x="-687779" y="1700808"/>
          <a:ext cx="10519558" cy="461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직사각형 16"/>
          <p:cNvSpPr/>
          <p:nvPr/>
        </p:nvSpPr>
        <p:spPr>
          <a:xfrm>
            <a:off x="251520" y="172544"/>
            <a:ext cx="400622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범주별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375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22556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764704"/>
            <a:ext cx="6521337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r>
              <a:rPr lang="ko-KR" altLang="en-US" sz="2300" b="1" dirty="0" smtClean="0"/>
              <a:t>농장 심사형태 및 </a:t>
            </a:r>
            <a:r>
              <a:rPr lang="ko-KR" altLang="en-US" sz="2300" b="1" dirty="0" err="1" smtClean="0"/>
              <a:t>범주별</a:t>
            </a:r>
            <a:r>
              <a:rPr lang="ko-KR" altLang="en-US" sz="2300" b="1" dirty="0" smtClean="0"/>
              <a:t> </a:t>
            </a:r>
            <a:r>
              <a:rPr lang="ko-KR" altLang="en-US" sz="2300" b="1" dirty="0" err="1" smtClean="0"/>
              <a:t>지적사항</a:t>
            </a:r>
            <a:r>
              <a:rPr lang="ko-KR" altLang="en-US" sz="2300" b="1" dirty="0" smtClean="0"/>
              <a:t> 분포</a:t>
            </a:r>
            <a:endParaRPr lang="en-US" altLang="ko-KR" sz="2000" b="1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51520" y="172544"/>
            <a:ext cx="400622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범주별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0" name="차트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2733674"/>
              </p:ext>
            </p:extLst>
          </p:nvPr>
        </p:nvGraphicFramePr>
        <p:xfrm>
          <a:off x="323528" y="1396995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차트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5106724"/>
              </p:ext>
            </p:extLst>
          </p:nvPr>
        </p:nvGraphicFramePr>
        <p:xfrm>
          <a:off x="4824000" y="1809000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186325"/>
              </p:ext>
            </p:extLst>
          </p:nvPr>
        </p:nvGraphicFramePr>
        <p:xfrm>
          <a:off x="1043608" y="4077072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8527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22556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764704"/>
            <a:ext cx="6014788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돼지농장 심사형태 및 </a:t>
            </a:r>
            <a:r>
              <a:rPr lang="ko-KR" altLang="en-US" sz="2300" b="1" dirty="0" err="1" smtClean="0"/>
              <a:t>범주별</a:t>
            </a:r>
            <a:r>
              <a:rPr lang="ko-KR" altLang="en-US" sz="2300" b="1" dirty="0" smtClean="0"/>
              <a:t> </a:t>
            </a:r>
            <a:r>
              <a:rPr lang="ko-KR" altLang="en-US" sz="2300" b="1" dirty="0" err="1" smtClean="0"/>
              <a:t>지적사항</a:t>
            </a:r>
            <a:r>
              <a:rPr lang="ko-KR" altLang="en-US" sz="2300" b="1" dirty="0" smtClean="0"/>
              <a:t> 분포</a:t>
            </a:r>
            <a:endParaRPr lang="en-US" altLang="ko-KR" sz="2000" b="1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51520" y="172544"/>
            <a:ext cx="400622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범주별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8768868"/>
              </p:ext>
            </p:extLst>
          </p:nvPr>
        </p:nvGraphicFramePr>
        <p:xfrm>
          <a:off x="143988" y="1387952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380878"/>
              </p:ext>
            </p:extLst>
          </p:nvPr>
        </p:nvGraphicFramePr>
        <p:xfrm>
          <a:off x="4716016" y="1556792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차트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8839871"/>
              </p:ext>
            </p:extLst>
          </p:nvPr>
        </p:nvGraphicFramePr>
        <p:xfrm>
          <a:off x="1691680" y="3933056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1795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22556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764704"/>
            <a:ext cx="6625532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/>
              <a:t> </a:t>
            </a:r>
            <a:r>
              <a:rPr lang="ko-KR" altLang="en-US" sz="2300" b="1" dirty="0" smtClean="0"/>
              <a:t>닭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오리</a:t>
            </a:r>
            <a:r>
              <a:rPr lang="en-US" altLang="ko-KR" sz="2300" b="1" dirty="0" smtClean="0"/>
              <a:t>)</a:t>
            </a:r>
            <a:r>
              <a:rPr lang="ko-KR" altLang="en-US" sz="2300" b="1" dirty="0" smtClean="0"/>
              <a:t>농장 심사형태 및 </a:t>
            </a:r>
            <a:r>
              <a:rPr lang="ko-KR" altLang="en-US" sz="2300" b="1" dirty="0" err="1" smtClean="0"/>
              <a:t>범주별</a:t>
            </a:r>
            <a:r>
              <a:rPr lang="ko-KR" altLang="en-US" sz="2300" b="1" dirty="0" smtClean="0"/>
              <a:t> </a:t>
            </a:r>
            <a:r>
              <a:rPr lang="ko-KR" altLang="en-US" sz="2300" b="1" dirty="0" err="1" smtClean="0"/>
              <a:t>지적사항</a:t>
            </a:r>
            <a:r>
              <a:rPr lang="ko-KR" altLang="en-US" sz="2300" b="1" dirty="0" smtClean="0"/>
              <a:t> 분포</a:t>
            </a:r>
            <a:endParaRPr lang="en-US" altLang="ko-KR" sz="2000" b="1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51520" y="172544"/>
            <a:ext cx="400622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심사형태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범주별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분석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670064"/>
              </p:ext>
            </p:extLst>
          </p:nvPr>
        </p:nvGraphicFramePr>
        <p:xfrm>
          <a:off x="143988" y="1387952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056171"/>
              </p:ext>
            </p:extLst>
          </p:nvPr>
        </p:nvGraphicFramePr>
        <p:xfrm>
          <a:off x="4716016" y="1556792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차트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472052"/>
              </p:ext>
            </p:extLst>
          </p:nvPr>
        </p:nvGraphicFramePr>
        <p:xfrm>
          <a:off x="1691680" y="3933056"/>
          <a:ext cx="432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25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28112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차단방역관리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9936885"/>
              </p:ext>
            </p:extLst>
          </p:nvPr>
        </p:nvGraphicFramePr>
        <p:xfrm>
          <a:off x="-252536" y="1315944"/>
          <a:ext cx="972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527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28112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농장시설관리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9684976"/>
              </p:ext>
            </p:extLst>
          </p:nvPr>
        </p:nvGraphicFramePr>
        <p:xfrm>
          <a:off x="-288000" y="1500610"/>
          <a:ext cx="972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447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28112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농장위생관리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4079347"/>
              </p:ext>
            </p:extLst>
          </p:nvPr>
        </p:nvGraphicFramePr>
        <p:xfrm>
          <a:off x="-216562" y="1739872"/>
          <a:ext cx="972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008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28112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3470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smtClean="0"/>
              <a:t>사료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동물용의약품</a:t>
            </a:r>
            <a:r>
              <a:rPr lang="en-US" altLang="ko-KR" b="1" dirty="0"/>
              <a:t> 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음수관리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1990037"/>
              </p:ext>
            </p:extLst>
          </p:nvPr>
        </p:nvGraphicFramePr>
        <p:xfrm>
          <a:off x="-125308" y="1500610"/>
          <a:ext cx="9178592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55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28112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smtClean="0"/>
              <a:t>질병관리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6462645"/>
              </p:ext>
            </p:extLst>
          </p:nvPr>
        </p:nvGraphicFramePr>
        <p:xfrm>
          <a:off x="-26328" y="1315944"/>
          <a:ext cx="10358968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162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28112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113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err="1" smtClean="0"/>
              <a:t>반입및출하관리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8020177"/>
              </p:ext>
            </p:extLst>
          </p:nvPr>
        </p:nvGraphicFramePr>
        <p:xfrm>
          <a:off x="-397885" y="1315944"/>
          <a:ext cx="10082646" cy="502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584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28112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958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en-US" altLang="ko-KR" b="1" dirty="0" smtClean="0"/>
              <a:t>HACCP</a:t>
            </a:r>
            <a:r>
              <a:rPr lang="ko-KR" altLang="en-US" b="1" dirty="0" smtClean="0"/>
              <a:t>관리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인증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연장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802520"/>
              </p:ext>
            </p:extLst>
          </p:nvPr>
        </p:nvGraphicFramePr>
        <p:xfrm>
          <a:off x="-126268" y="1176244"/>
          <a:ext cx="9396536" cy="5353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095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28112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소</a:t>
            </a:r>
            <a:r>
              <a:rPr lang="en-US" altLang="ko-KR" sz="2300" b="1" dirty="0" smtClean="0"/>
              <a:t>(</a:t>
            </a:r>
            <a:r>
              <a:rPr lang="ko-KR" altLang="en-US" sz="2300" b="1" dirty="0" smtClean="0"/>
              <a:t>젖소</a:t>
            </a:r>
            <a:r>
              <a:rPr lang="en-US" altLang="ko-KR" sz="2300" b="1" dirty="0" smtClean="0"/>
              <a:t>)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815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en-US" altLang="ko-KR" b="1" dirty="0" smtClean="0"/>
              <a:t>HACCP</a:t>
            </a:r>
            <a:r>
              <a:rPr lang="ko-KR" altLang="en-US" b="1" dirty="0" smtClean="0"/>
              <a:t>관리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조사평가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5734488"/>
              </p:ext>
            </p:extLst>
          </p:nvPr>
        </p:nvGraphicFramePr>
        <p:xfrm>
          <a:off x="522020" y="1851157"/>
          <a:ext cx="8099960" cy="4144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073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차단방역관리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7050405"/>
              </p:ext>
            </p:extLst>
          </p:nvPr>
        </p:nvGraphicFramePr>
        <p:xfrm>
          <a:off x="-325114" y="1516634"/>
          <a:ext cx="9937104" cy="4860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211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농장시설관리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57780"/>
              </p:ext>
            </p:extLst>
          </p:nvPr>
        </p:nvGraphicFramePr>
        <p:xfrm>
          <a:off x="-252536" y="1839151"/>
          <a:ext cx="9721080" cy="4403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738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농장위생관리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843319"/>
              </p:ext>
            </p:extLst>
          </p:nvPr>
        </p:nvGraphicFramePr>
        <p:xfrm>
          <a:off x="-181098" y="676236"/>
          <a:ext cx="9649072" cy="6003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983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3470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smtClean="0"/>
              <a:t>사료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동물용의약품</a:t>
            </a:r>
            <a:r>
              <a:rPr lang="en-US" altLang="ko-KR" b="1" dirty="0"/>
              <a:t> 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음수관리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0448544"/>
              </p:ext>
            </p:extLst>
          </p:nvPr>
        </p:nvGraphicFramePr>
        <p:xfrm>
          <a:off x="-145094" y="1135903"/>
          <a:ext cx="9577064" cy="5722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895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smtClean="0"/>
              <a:t>질병관리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030234"/>
              </p:ext>
            </p:extLst>
          </p:nvPr>
        </p:nvGraphicFramePr>
        <p:xfrm>
          <a:off x="-397122" y="1559108"/>
          <a:ext cx="10081120" cy="4365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935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113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err="1" smtClean="0"/>
              <a:t>반입및출하관리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3629987"/>
              </p:ext>
            </p:extLst>
          </p:nvPr>
        </p:nvGraphicFramePr>
        <p:xfrm>
          <a:off x="-288540" y="774700"/>
          <a:ext cx="9721080" cy="6003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494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958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en-US" altLang="ko-KR" b="1" dirty="0" smtClean="0"/>
              <a:t>HACCP</a:t>
            </a:r>
            <a:r>
              <a:rPr lang="ko-KR" altLang="en-US" b="1" dirty="0" smtClean="0"/>
              <a:t>관리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인증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연장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5503268"/>
              </p:ext>
            </p:extLst>
          </p:nvPr>
        </p:nvGraphicFramePr>
        <p:xfrm>
          <a:off x="-180528" y="1210588"/>
          <a:ext cx="9505056" cy="5386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834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815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en-US" altLang="ko-KR" b="1" dirty="0" smtClean="0"/>
              <a:t>HACCP</a:t>
            </a:r>
            <a:r>
              <a:rPr lang="ko-KR" altLang="en-US" b="1" dirty="0" smtClean="0"/>
              <a:t>관리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조사평가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066109"/>
              </p:ext>
            </p:extLst>
          </p:nvPr>
        </p:nvGraphicFramePr>
        <p:xfrm>
          <a:off x="474723" y="1844824"/>
          <a:ext cx="7985709" cy="4250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993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146468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닭</a:t>
            </a:r>
            <a:r>
              <a:rPr lang="en-US" altLang="ko-KR" sz="2300" b="1" dirty="0" smtClean="0"/>
              <a:t>·</a:t>
            </a:r>
            <a:r>
              <a:rPr lang="ko-KR" altLang="en-US" sz="2300" b="1" dirty="0" smtClean="0"/>
              <a:t>오리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차단방역관리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5498714"/>
              </p:ext>
            </p:extLst>
          </p:nvPr>
        </p:nvGraphicFramePr>
        <p:xfrm>
          <a:off x="-324544" y="1685276"/>
          <a:ext cx="10081120" cy="4503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410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농장시설관리</a:t>
            </a:r>
            <a:endParaRPr lang="ko-KR" altLang="en-US" dirty="0"/>
          </a:p>
        </p:txBody>
      </p:sp>
      <p:pic>
        <p:nvPicPr>
          <p:cNvPr id="17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613053" y="692696"/>
            <a:ext cx="1146468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닭</a:t>
            </a:r>
            <a:r>
              <a:rPr lang="en-US" altLang="ko-KR" sz="2300" b="1" dirty="0" smtClean="0"/>
              <a:t>·</a:t>
            </a:r>
            <a:r>
              <a:rPr lang="ko-KR" altLang="en-US" sz="2300" b="1" dirty="0" smtClean="0"/>
              <a:t>오리</a:t>
            </a:r>
            <a:endParaRPr lang="ko-KR" altLang="en-US" sz="2300" b="1" dirty="0" smtClean="0"/>
          </a:p>
        </p:txBody>
      </p:sp>
      <p:graphicFrame>
        <p:nvGraphicFramePr>
          <p:cNvPr id="19" name="차트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4551476"/>
              </p:ext>
            </p:extLst>
          </p:nvPr>
        </p:nvGraphicFramePr>
        <p:xfrm>
          <a:off x="-13360" y="1210588"/>
          <a:ext cx="9433048" cy="5361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5731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146468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닭</a:t>
            </a:r>
            <a:r>
              <a:rPr lang="en-US" altLang="ko-KR" sz="2300" b="1" dirty="0" smtClean="0"/>
              <a:t>·</a:t>
            </a:r>
            <a:r>
              <a:rPr lang="ko-KR" altLang="en-US" sz="2300" b="1" dirty="0" smtClean="0"/>
              <a:t>오리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❍</a:t>
            </a:r>
            <a:r>
              <a:rPr lang="ko-KR" altLang="en-US" b="1" dirty="0"/>
              <a:t> </a:t>
            </a:r>
            <a:r>
              <a:rPr lang="ko-KR" altLang="en-US" b="1" dirty="0" smtClean="0"/>
              <a:t>농장위생관리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499257"/>
              </p:ext>
            </p:extLst>
          </p:nvPr>
        </p:nvGraphicFramePr>
        <p:xfrm>
          <a:off x="-289110" y="1676664"/>
          <a:ext cx="9865096" cy="456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805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146468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닭</a:t>
            </a:r>
            <a:r>
              <a:rPr lang="en-US" altLang="ko-KR" sz="2300" b="1" dirty="0" smtClean="0"/>
              <a:t>·</a:t>
            </a:r>
            <a:r>
              <a:rPr lang="ko-KR" altLang="en-US" sz="2300" b="1" dirty="0" smtClean="0"/>
              <a:t>오리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5238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smtClean="0"/>
              <a:t>사료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동물용의약품</a:t>
            </a:r>
            <a:r>
              <a:rPr lang="en-US" altLang="ko-KR" b="1" dirty="0"/>
              <a:t> 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음수관리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고시개정 전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후 통합</a:t>
            </a:r>
            <a:r>
              <a:rPr lang="en-US" altLang="ko-KR" sz="1400" b="1" dirty="0" smtClean="0"/>
              <a:t>)</a:t>
            </a:r>
            <a:endParaRPr lang="ko-KR" altLang="en-US" sz="1400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2430330"/>
              </p:ext>
            </p:extLst>
          </p:nvPr>
        </p:nvGraphicFramePr>
        <p:xfrm>
          <a:off x="-397122" y="1685276"/>
          <a:ext cx="10081120" cy="4876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198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146468" cy="554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닭</a:t>
            </a:r>
            <a:r>
              <a:rPr lang="en-US" altLang="ko-KR" sz="2300" b="1" dirty="0" smtClean="0"/>
              <a:t>·</a:t>
            </a:r>
            <a:r>
              <a:rPr lang="ko-KR" altLang="en-US" sz="2300" b="1" dirty="0" smtClean="0"/>
              <a:t>오리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smtClean="0"/>
              <a:t>질병관리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79450"/>
              </p:ext>
            </p:extLst>
          </p:nvPr>
        </p:nvGraphicFramePr>
        <p:xfrm>
          <a:off x="-324544" y="1621320"/>
          <a:ext cx="10009112" cy="462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957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774571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돼지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ko-KR" altLang="en-US" b="1" dirty="0" smtClean="0"/>
              <a:t>반입 및 출하관리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02861"/>
              </p:ext>
            </p:extLst>
          </p:nvPr>
        </p:nvGraphicFramePr>
        <p:xfrm>
          <a:off x="-469130" y="1685276"/>
          <a:ext cx="10225136" cy="4717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70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146468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닭</a:t>
            </a:r>
            <a:r>
              <a:rPr lang="en-US" altLang="ko-KR" sz="2300" b="1" dirty="0" smtClean="0"/>
              <a:t>·</a:t>
            </a:r>
            <a:r>
              <a:rPr lang="ko-KR" altLang="en-US" sz="2300" b="1" dirty="0" smtClean="0"/>
              <a:t>오리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958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en-US" altLang="ko-KR" b="1" dirty="0" smtClean="0"/>
              <a:t>HACCP</a:t>
            </a:r>
            <a:r>
              <a:rPr lang="ko-KR" altLang="en-US" b="1" dirty="0" smtClean="0"/>
              <a:t>관리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인증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연장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359479"/>
              </p:ext>
            </p:extLst>
          </p:nvPr>
        </p:nvGraphicFramePr>
        <p:xfrm>
          <a:off x="-253106" y="1448912"/>
          <a:ext cx="9793088" cy="492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328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81253"/>
            <a:ext cx="4698722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ko-KR" altLang="en-US" sz="24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축종별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세부 분석 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58313"/>
            <a:ext cx="82809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44" descr="화살표_파랑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50548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13053" y="692696"/>
            <a:ext cx="1146468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300" b="1" dirty="0" smtClean="0"/>
              <a:t>닭</a:t>
            </a:r>
            <a:r>
              <a:rPr lang="en-US" altLang="ko-KR" sz="2300" b="1" dirty="0" smtClean="0"/>
              <a:t>·</a:t>
            </a:r>
            <a:r>
              <a:rPr lang="ko-KR" altLang="en-US" sz="2300" b="1" dirty="0" smtClean="0"/>
              <a:t>오리</a:t>
            </a:r>
            <a:endParaRPr lang="ko-KR" altLang="en-US" sz="2300" b="1" dirty="0" smtClean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77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5747928"/>
            <a:ext cx="184731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000" b="1" dirty="0"/>
          </a:p>
        </p:txBody>
      </p:sp>
      <p:sp>
        <p:nvSpPr>
          <p:cNvPr id="2" name="직사각형 1"/>
          <p:cNvSpPr/>
          <p:nvPr/>
        </p:nvSpPr>
        <p:spPr>
          <a:xfrm>
            <a:off x="508259" y="1315944"/>
            <a:ext cx="2815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❍ </a:t>
            </a:r>
            <a:r>
              <a:rPr lang="en-US" altLang="ko-KR" b="1" dirty="0" smtClean="0"/>
              <a:t>HACCP</a:t>
            </a:r>
            <a:r>
              <a:rPr lang="ko-KR" altLang="en-US" b="1" dirty="0" smtClean="0"/>
              <a:t>관리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조사평가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350718"/>
              </p:ext>
            </p:extLst>
          </p:nvPr>
        </p:nvGraphicFramePr>
        <p:xfrm>
          <a:off x="393756" y="1800712"/>
          <a:ext cx="8498723" cy="4441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751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9832" y="2988241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3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860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1547</Words>
  <Application>Microsoft Office PowerPoint</Application>
  <PresentationFormat>화면 슬라이드 쇼(4:3)</PresentationFormat>
  <Paragraphs>550</Paragraphs>
  <Slides>42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3" baseType="lpstr">
      <vt:lpstr>Office 테마</vt:lpstr>
      <vt:lpstr>2017년 농장단계 HACCP 심사 지적 사항  분석 </vt:lpstr>
      <vt:lpstr>목  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한국식품안전관리인증원</dc:title>
  <dc:creator>hp</dc:creator>
  <cp:lastModifiedBy>HACCP</cp:lastModifiedBy>
  <cp:revision>191</cp:revision>
  <cp:lastPrinted>2017-06-23T08:14:57Z</cp:lastPrinted>
  <dcterms:created xsi:type="dcterms:W3CDTF">2017-06-23T01:36:48Z</dcterms:created>
  <dcterms:modified xsi:type="dcterms:W3CDTF">2018-02-05T05:25:44Z</dcterms:modified>
</cp:coreProperties>
</file>