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1" r:id="rId4"/>
    <p:sldId id="257" r:id="rId5"/>
    <p:sldId id="258" r:id="rId6"/>
    <p:sldId id="263" r:id="rId7"/>
    <p:sldId id="266" r:id="rId8"/>
    <p:sldId id="262" r:id="rId9"/>
    <p:sldId id="264" r:id="rId10"/>
    <p:sldId id="265" r:id="rId11"/>
    <p:sldId id="267" r:id="rId12"/>
    <p:sldId id="268" r:id="rId13"/>
    <p:sldId id="269" r:id="rId14"/>
    <p:sldId id="270" r:id="rId15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59" d="100"/>
          <a:sy n="59" d="100"/>
        </p:scale>
        <p:origin x="75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75D35-E235-4F8F-9BA6-8B84DC55ECC5}" type="datetimeFigureOut">
              <a:rPr lang="ko-KR" altLang="en-US" smtClean="0"/>
              <a:t>2021-04-09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6D7CE-69CD-434B-959D-9FB96DF7CC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802577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75D35-E235-4F8F-9BA6-8B84DC55ECC5}" type="datetimeFigureOut">
              <a:rPr lang="ko-KR" altLang="en-US" smtClean="0"/>
              <a:t>2021-04-09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6D7CE-69CD-434B-959D-9FB96DF7CC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450941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75D35-E235-4F8F-9BA6-8B84DC55ECC5}" type="datetimeFigureOut">
              <a:rPr lang="ko-KR" altLang="en-US" smtClean="0"/>
              <a:t>2021-04-09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6D7CE-69CD-434B-959D-9FB96DF7CC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047414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75D35-E235-4F8F-9BA6-8B84DC55ECC5}" type="datetimeFigureOut">
              <a:rPr lang="ko-KR" altLang="en-US" smtClean="0"/>
              <a:t>2021-04-09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6D7CE-69CD-434B-959D-9FB96DF7CC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424630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75D35-E235-4F8F-9BA6-8B84DC55ECC5}" type="datetimeFigureOut">
              <a:rPr lang="ko-KR" altLang="en-US" smtClean="0"/>
              <a:t>2021-04-09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6D7CE-69CD-434B-959D-9FB96DF7CC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737184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75D35-E235-4F8F-9BA6-8B84DC55ECC5}" type="datetimeFigureOut">
              <a:rPr lang="ko-KR" altLang="en-US" smtClean="0"/>
              <a:t>2021-04-09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6D7CE-69CD-434B-959D-9FB96DF7CC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15179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75D35-E235-4F8F-9BA6-8B84DC55ECC5}" type="datetimeFigureOut">
              <a:rPr lang="ko-KR" altLang="en-US" smtClean="0"/>
              <a:t>2021-04-09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6D7CE-69CD-434B-959D-9FB96DF7CC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380362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75D35-E235-4F8F-9BA6-8B84DC55ECC5}" type="datetimeFigureOut">
              <a:rPr lang="ko-KR" altLang="en-US" smtClean="0"/>
              <a:t>2021-04-09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6D7CE-69CD-434B-959D-9FB96DF7CC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517689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75D35-E235-4F8F-9BA6-8B84DC55ECC5}" type="datetimeFigureOut">
              <a:rPr lang="ko-KR" altLang="en-US" smtClean="0"/>
              <a:t>2021-04-09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6D7CE-69CD-434B-959D-9FB96DF7CC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774696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75D35-E235-4F8F-9BA6-8B84DC55ECC5}" type="datetimeFigureOut">
              <a:rPr lang="ko-KR" altLang="en-US" smtClean="0"/>
              <a:t>2021-04-09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6D7CE-69CD-434B-959D-9FB96DF7CC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504296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75D35-E235-4F8F-9BA6-8B84DC55ECC5}" type="datetimeFigureOut">
              <a:rPr lang="ko-KR" altLang="en-US" smtClean="0"/>
              <a:t>2021-04-09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6D7CE-69CD-434B-959D-9FB96DF7CC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254375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E75D35-E235-4F8F-9BA6-8B84DC55ECC5}" type="datetimeFigureOut">
              <a:rPr lang="ko-KR" altLang="en-US" smtClean="0"/>
              <a:t>2021-04-09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E6D7CE-69CD-434B-959D-9FB96DF7CC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362118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20.png"/><Relationship Id="rId7" Type="http://schemas.openxmlformats.org/officeDocument/2006/relationships/image" Target="../media/image18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b="1" smtClean="0"/>
              <a:t>HACCP</a:t>
            </a:r>
            <a:r>
              <a:rPr lang="ko-KR" altLang="en-US" b="1" smtClean="0"/>
              <a:t>기</a:t>
            </a:r>
            <a:r>
              <a:rPr lang="ko-KR" altLang="en-US" b="1"/>
              <a:t>초</a:t>
            </a:r>
            <a:endParaRPr lang="ko-KR" altLang="en-US" b="1" dirty="0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2528" y="4146138"/>
            <a:ext cx="3686944" cy="1603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483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b="1" dirty="0" smtClean="0"/>
              <a:t>HACCP</a:t>
            </a:r>
            <a:r>
              <a:rPr lang="ko-KR" altLang="en-US" b="1" dirty="0" smtClean="0"/>
              <a:t>의 역사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26259228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b="1" dirty="0" smtClean="0"/>
              <a:t>HACCP</a:t>
            </a:r>
            <a:r>
              <a:rPr lang="ko-KR" altLang="en-US" b="1" dirty="0" smtClean="0"/>
              <a:t>는 누가 만들었나</a:t>
            </a:r>
            <a:r>
              <a:rPr lang="en-US" altLang="ko-KR" b="1" dirty="0" smtClean="0"/>
              <a:t>?</a:t>
            </a:r>
            <a:endParaRPr lang="ko-KR" altLang="en-US" b="1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HACCP</a:t>
            </a:r>
            <a:r>
              <a:rPr lang="ko-KR" altLang="en-US" dirty="0"/>
              <a:t>은 </a:t>
            </a:r>
            <a:r>
              <a:rPr lang="en-US" altLang="ko-KR" dirty="0"/>
              <a:t>NASA (</a:t>
            </a:r>
            <a:r>
              <a:rPr lang="ko-KR" altLang="en-US" dirty="0"/>
              <a:t>미항공우주국</a:t>
            </a:r>
            <a:r>
              <a:rPr lang="en-US" altLang="ko-KR" dirty="0"/>
              <a:t>)</a:t>
            </a:r>
            <a:r>
              <a:rPr lang="ko-KR" altLang="en-US" dirty="0"/>
              <a:t>의 요청으로 </a:t>
            </a:r>
            <a:r>
              <a:rPr lang="en-US" altLang="ko-KR" dirty="0"/>
              <a:t>1959</a:t>
            </a:r>
            <a:r>
              <a:rPr lang="ko-KR" altLang="en-US" dirty="0"/>
              <a:t>년 </a:t>
            </a:r>
            <a:r>
              <a:rPr lang="ko-KR" altLang="en-US" dirty="0" err="1"/>
              <a:t>필스버리</a:t>
            </a:r>
            <a:r>
              <a:rPr lang="ko-KR" altLang="en-US" dirty="0"/>
              <a:t> </a:t>
            </a:r>
            <a:r>
              <a:rPr lang="en-US" altLang="ko-KR" dirty="0"/>
              <a:t>(Pillsbury)</a:t>
            </a:r>
            <a:r>
              <a:rPr lang="ko-KR" altLang="en-US" dirty="0"/>
              <a:t>사가 우주식에 적합하게 개발 한 것으로</a:t>
            </a:r>
            <a:r>
              <a:rPr lang="en-US" altLang="ko-KR" dirty="0"/>
              <a:t>, </a:t>
            </a:r>
            <a:r>
              <a:rPr lang="ko-KR" altLang="en-US" u="sng" dirty="0">
                <a:solidFill>
                  <a:srgbClr val="0070C0"/>
                </a:solidFill>
              </a:rPr>
              <a:t>무중력 상태에서 병원균 혹은 생물학적 독소가 전혀 없는 식품을 만들기 위한 것</a:t>
            </a:r>
            <a:r>
              <a:rPr lang="ko-KR" altLang="en-US" dirty="0"/>
              <a:t>이었다</a:t>
            </a:r>
            <a:r>
              <a:rPr lang="en-US" altLang="ko-KR" dirty="0"/>
              <a:t>.</a:t>
            </a:r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2777" y="2999035"/>
            <a:ext cx="4421899" cy="4421899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8332" y="4119014"/>
            <a:ext cx="2192886" cy="2192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8186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b="1" dirty="0" smtClean="0"/>
              <a:t>우주인이 밥을 잘못 먹는다면</a:t>
            </a:r>
            <a:r>
              <a:rPr lang="en-US" altLang="ko-KR" b="1" dirty="0" smtClean="0"/>
              <a:t>?</a:t>
            </a:r>
            <a:endParaRPr lang="ko-KR" altLang="en-US" b="1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414" y="1690688"/>
            <a:ext cx="3307236" cy="4539343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2811" y="2523422"/>
            <a:ext cx="2487386" cy="2487386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9775" y="656545"/>
            <a:ext cx="3303814" cy="3303814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9775" y="3449082"/>
            <a:ext cx="3303814" cy="3303814"/>
          </a:xfrm>
          <a:prstGeom prst="rect">
            <a:avLst/>
          </a:prstGeom>
        </p:spPr>
      </p:pic>
      <p:sp>
        <p:nvSpPr>
          <p:cNvPr id="9" name="번개 8"/>
          <p:cNvSpPr/>
          <p:nvPr/>
        </p:nvSpPr>
        <p:spPr>
          <a:xfrm rot="1023011" flipH="1">
            <a:off x="11170819" y="1719370"/>
            <a:ext cx="260459" cy="432402"/>
          </a:xfrm>
          <a:prstGeom prst="lightningBolt">
            <a:avLst/>
          </a:prstGeom>
          <a:noFill/>
          <a:ln w="508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번개 9"/>
          <p:cNvSpPr/>
          <p:nvPr/>
        </p:nvSpPr>
        <p:spPr>
          <a:xfrm rot="21448099" flipH="1">
            <a:off x="11007616" y="1645971"/>
            <a:ext cx="260459" cy="432402"/>
          </a:xfrm>
          <a:prstGeom prst="lightningBolt">
            <a:avLst/>
          </a:prstGeom>
          <a:solidFill>
            <a:schemeClr val="bg1"/>
          </a:solidFill>
          <a:ln w="508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번개 10"/>
          <p:cNvSpPr/>
          <p:nvPr/>
        </p:nvSpPr>
        <p:spPr>
          <a:xfrm rot="2979237" flipH="1">
            <a:off x="11175170" y="1925553"/>
            <a:ext cx="260459" cy="432402"/>
          </a:xfrm>
          <a:prstGeom prst="lightningBolt">
            <a:avLst/>
          </a:prstGeom>
          <a:noFill/>
          <a:ln w="508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08425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b="1" dirty="0" smtClean="0"/>
              <a:t>우주인이 밥을 잘못 먹는다면</a:t>
            </a:r>
            <a:r>
              <a:rPr lang="en-US" altLang="ko-KR" b="1" dirty="0" smtClean="0"/>
              <a:t>?</a:t>
            </a:r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686" y="2057400"/>
            <a:ext cx="1693623" cy="2809875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8901" y="2057400"/>
            <a:ext cx="6414728" cy="280987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32489" y="5133975"/>
            <a:ext cx="19720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b="1" dirty="0" smtClean="0"/>
              <a:t>의료진 동행</a:t>
            </a:r>
            <a:r>
              <a:rPr lang="en-US" altLang="ko-KR" sz="2400" b="1" dirty="0" smtClean="0"/>
              <a:t>?</a:t>
            </a:r>
            <a:endParaRPr lang="ko-KR" altLang="en-US" sz="24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4802216" y="5133974"/>
            <a:ext cx="25875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b="1" dirty="0" smtClean="0"/>
              <a:t>우주선에 수술실</a:t>
            </a:r>
            <a:r>
              <a:rPr lang="en-US" altLang="ko-KR" sz="2400" b="1" dirty="0" smtClean="0"/>
              <a:t>?</a:t>
            </a:r>
            <a:endParaRPr lang="ko-KR" altLang="en-US" sz="2400" b="1" dirty="0"/>
          </a:p>
        </p:txBody>
      </p:sp>
      <p:sp>
        <p:nvSpPr>
          <p:cNvPr id="8" name="등호 7"/>
          <p:cNvSpPr/>
          <p:nvPr/>
        </p:nvSpPr>
        <p:spPr>
          <a:xfrm>
            <a:off x="9153525" y="3171825"/>
            <a:ext cx="428625" cy="533400"/>
          </a:xfrm>
          <a:prstGeom prst="mathEqual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6577" y="1251981"/>
            <a:ext cx="1495425" cy="1495425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8874" y="4663044"/>
            <a:ext cx="1737350" cy="1667856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9924" y="2798881"/>
            <a:ext cx="1812688" cy="181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014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b="1" dirty="0" smtClean="0"/>
              <a:t>우주인이 잘못된 밥을 먹지 않게 </a:t>
            </a:r>
            <a:r>
              <a:rPr lang="ko-KR" altLang="en-US" b="1" dirty="0" err="1" smtClean="0"/>
              <a:t>하는법</a:t>
            </a:r>
            <a:r>
              <a:rPr lang="en-US" altLang="ko-KR" b="1" dirty="0" smtClean="0"/>
              <a:t>?</a:t>
            </a:r>
            <a:endParaRPr lang="ko-KR" altLang="en-US" dirty="0"/>
          </a:p>
        </p:txBody>
      </p:sp>
      <p:pic>
        <p:nvPicPr>
          <p:cNvPr id="12" name="그림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0043" y="1354893"/>
            <a:ext cx="6151913" cy="5305198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223214" y="3872043"/>
            <a:ext cx="1964000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b="1" dirty="0" smtClean="0">
                <a:solidFill>
                  <a:srgbClr val="C00000"/>
                </a:solidFill>
              </a:rPr>
              <a:t>문제 있는 밥을 </a:t>
            </a:r>
            <a:endParaRPr lang="en-US" altLang="ko-KR" b="1" dirty="0" smtClean="0">
              <a:solidFill>
                <a:srgbClr val="C00000"/>
              </a:solidFill>
            </a:endParaRPr>
          </a:p>
          <a:p>
            <a:pPr algn="ctr"/>
            <a:r>
              <a:rPr lang="ko-KR" altLang="en-US" b="1" dirty="0" smtClean="0">
                <a:solidFill>
                  <a:srgbClr val="C00000"/>
                </a:solidFill>
              </a:rPr>
              <a:t>찾아내기 위해</a:t>
            </a:r>
            <a:endParaRPr lang="en-US" altLang="ko-KR" b="1" dirty="0" smtClean="0">
              <a:solidFill>
                <a:srgbClr val="C00000"/>
              </a:solidFill>
            </a:endParaRPr>
          </a:p>
          <a:p>
            <a:pPr algn="ctr"/>
            <a:r>
              <a:rPr lang="ko-KR" altLang="en-US" b="1" dirty="0" err="1" smtClean="0">
                <a:solidFill>
                  <a:srgbClr val="C00000"/>
                </a:solidFill>
              </a:rPr>
              <a:t>최종제품인</a:t>
            </a:r>
            <a:r>
              <a:rPr lang="ko-KR" altLang="en-US" b="1" dirty="0" smtClean="0">
                <a:solidFill>
                  <a:srgbClr val="C00000"/>
                </a:solidFill>
              </a:rPr>
              <a:t> 밥을 </a:t>
            </a:r>
            <a:endParaRPr lang="en-US" altLang="ko-KR" b="1" dirty="0" smtClean="0">
              <a:solidFill>
                <a:srgbClr val="C00000"/>
              </a:solidFill>
            </a:endParaRPr>
          </a:p>
          <a:p>
            <a:pPr algn="ctr"/>
            <a:r>
              <a:rPr lang="ko-KR" altLang="en-US" b="1" dirty="0" smtClean="0">
                <a:solidFill>
                  <a:srgbClr val="C00000"/>
                </a:solidFill>
              </a:rPr>
              <a:t>지속적으로</a:t>
            </a:r>
            <a:endParaRPr lang="en-US" altLang="ko-KR" b="1" dirty="0" smtClean="0">
              <a:solidFill>
                <a:srgbClr val="C00000"/>
              </a:solidFill>
            </a:endParaRPr>
          </a:p>
          <a:p>
            <a:pPr algn="ctr"/>
            <a:r>
              <a:rPr lang="ko-KR" altLang="en-US" b="1" dirty="0" smtClean="0">
                <a:solidFill>
                  <a:srgbClr val="C00000"/>
                </a:solidFill>
              </a:rPr>
              <a:t>검사한다</a:t>
            </a:r>
            <a:endParaRPr lang="en-US" altLang="ko-KR" b="1" dirty="0" smtClean="0">
              <a:solidFill>
                <a:srgbClr val="C0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230833" y="3872043"/>
            <a:ext cx="1882246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b="1" dirty="0" smtClean="0">
                <a:solidFill>
                  <a:srgbClr val="0070C0"/>
                </a:solidFill>
              </a:rPr>
              <a:t>문제 있는 밥이</a:t>
            </a:r>
            <a:endParaRPr lang="en-US" altLang="ko-KR" b="1" dirty="0" smtClean="0">
              <a:solidFill>
                <a:srgbClr val="0070C0"/>
              </a:solidFill>
            </a:endParaRPr>
          </a:p>
          <a:p>
            <a:pPr algn="ctr"/>
            <a:r>
              <a:rPr lang="ko-KR" altLang="en-US" b="1" dirty="0" smtClean="0">
                <a:solidFill>
                  <a:srgbClr val="0070C0"/>
                </a:solidFill>
              </a:rPr>
              <a:t>생산되지 않도록</a:t>
            </a:r>
            <a:endParaRPr lang="en-US" altLang="ko-KR" b="1" dirty="0" smtClean="0">
              <a:solidFill>
                <a:srgbClr val="0070C0"/>
              </a:solidFill>
            </a:endParaRPr>
          </a:p>
          <a:p>
            <a:pPr algn="ctr"/>
            <a:r>
              <a:rPr lang="ko-KR" altLang="en-US" b="1" dirty="0" smtClean="0">
                <a:solidFill>
                  <a:srgbClr val="0070C0"/>
                </a:solidFill>
              </a:rPr>
              <a:t>생산공정단계를</a:t>
            </a:r>
            <a:endParaRPr lang="en-US" altLang="ko-KR" b="1" dirty="0" smtClean="0">
              <a:solidFill>
                <a:srgbClr val="0070C0"/>
              </a:solidFill>
            </a:endParaRPr>
          </a:p>
          <a:p>
            <a:pPr algn="ctr"/>
            <a:r>
              <a:rPr lang="ko-KR" altLang="en-US" b="1" dirty="0" smtClean="0">
                <a:solidFill>
                  <a:srgbClr val="0070C0"/>
                </a:solidFill>
              </a:rPr>
              <a:t>확인하고</a:t>
            </a:r>
            <a:endParaRPr lang="en-US" altLang="ko-KR" b="1" dirty="0" smtClean="0">
              <a:solidFill>
                <a:srgbClr val="0070C0"/>
              </a:solidFill>
            </a:endParaRPr>
          </a:p>
          <a:p>
            <a:pPr algn="ctr"/>
            <a:r>
              <a:rPr lang="ko-KR" altLang="en-US" b="1" dirty="0" smtClean="0">
                <a:solidFill>
                  <a:srgbClr val="0070C0"/>
                </a:solidFill>
              </a:rPr>
              <a:t>예방한다</a:t>
            </a:r>
            <a:endParaRPr lang="en-US" altLang="ko-KR" b="1" dirty="0">
              <a:solidFill>
                <a:srgbClr val="0070C0"/>
              </a:solidFill>
            </a:endParaRPr>
          </a:p>
        </p:txBody>
      </p:sp>
      <p:sp>
        <p:nvSpPr>
          <p:cNvPr id="3" name="타원 2"/>
          <p:cNvSpPr/>
          <p:nvPr/>
        </p:nvSpPr>
        <p:spPr>
          <a:xfrm>
            <a:off x="7136524" y="3436883"/>
            <a:ext cx="3363310" cy="3331779"/>
          </a:xfrm>
          <a:prstGeom prst="ellipse">
            <a:avLst/>
          </a:prstGeom>
          <a:noFill/>
          <a:ln w="57150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02700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b="1" dirty="0" smtClean="0"/>
              <a:t>HACCP</a:t>
            </a:r>
            <a:r>
              <a:rPr lang="ko-KR" altLang="en-US" b="1" dirty="0"/>
              <a:t>은</a:t>
            </a:r>
            <a:r>
              <a:rPr lang="ko-KR" altLang="en-US" b="1" dirty="0" smtClean="0"/>
              <a:t> 예방이다</a:t>
            </a:r>
            <a:endParaRPr lang="ko-KR" altLang="en-US" b="1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HACCP</a:t>
            </a:r>
            <a:r>
              <a:rPr lang="ko-KR" altLang="en-US" dirty="0"/>
              <a:t>은 </a:t>
            </a:r>
            <a:r>
              <a:rPr lang="ko-KR" altLang="en-US" dirty="0">
                <a:solidFill>
                  <a:srgbClr val="FF0000"/>
                </a:solidFill>
              </a:rPr>
              <a:t>최종 제품을 검사하여 안전성을 확보하는 개념이 아니라</a:t>
            </a:r>
            <a:r>
              <a:rPr lang="ko-KR" altLang="en-US" dirty="0"/>
              <a:t> 식품의 생산 유통 소비의 전 과정을 통하여 지속적으로 관리함으로써 제품 또는 식품의 안전성 </a:t>
            </a:r>
            <a:r>
              <a:rPr lang="en-US" altLang="ko-KR" dirty="0"/>
              <a:t>(Safety)</a:t>
            </a:r>
            <a:r>
              <a:rPr lang="ko-KR" altLang="en-US" dirty="0"/>
              <a:t>을 확보하고 보증하는 </a:t>
            </a:r>
            <a:r>
              <a:rPr lang="ko-KR" altLang="en-US" b="1" u="sng" dirty="0">
                <a:solidFill>
                  <a:srgbClr val="0070C0"/>
                </a:solidFill>
              </a:rPr>
              <a:t>예방차원의 개념</a:t>
            </a:r>
            <a:r>
              <a:rPr lang="ko-KR" altLang="en-US" dirty="0">
                <a:solidFill>
                  <a:srgbClr val="0070C0"/>
                </a:solidFill>
              </a:rPr>
              <a:t>이다</a:t>
            </a:r>
            <a:r>
              <a:rPr lang="en-US" altLang="ko-KR" dirty="0"/>
              <a:t>. </a:t>
            </a:r>
            <a:endParaRPr lang="ko-KR" altLang="en-US" dirty="0"/>
          </a:p>
        </p:txBody>
      </p:sp>
      <p:grpSp>
        <p:nvGrpSpPr>
          <p:cNvPr id="11" name="그룹 10"/>
          <p:cNvGrpSpPr/>
          <p:nvPr/>
        </p:nvGrpSpPr>
        <p:grpSpPr>
          <a:xfrm>
            <a:off x="1425446" y="3868629"/>
            <a:ext cx="9524928" cy="2308334"/>
            <a:chOff x="2266265" y="3868629"/>
            <a:chExt cx="9524928" cy="2308334"/>
          </a:xfrm>
        </p:grpSpPr>
        <p:sp>
          <p:nvSpPr>
            <p:cNvPr id="4" name="TextBox 3"/>
            <p:cNvSpPr txBox="1"/>
            <p:nvPr/>
          </p:nvSpPr>
          <p:spPr>
            <a:xfrm>
              <a:off x="2266265" y="4761186"/>
              <a:ext cx="892584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800" b="1" dirty="0" smtClean="0"/>
                <a:t>교배     임신     분만               </a:t>
              </a:r>
              <a:r>
                <a:rPr lang="ko-KR" altLang="en-US" sz="2800" b="1" dirty="0" err="1" smtClean="0"/>
                <a:t>자돈</a:t>
              </a:r>
              <a:r>
                <a:rPr lang="ko-KR" altLang="en-US" sz="2800" b="1" dirty="0" smtClean="0"/>
                <a:t>     육성     비육</a:t>
              </a:r>
              <a:endParaRPr lang="ko-KR" altLang="en-US" sz="2800" b="1" dirty="0"/>
            </a:p>
          </p:txBody>
        </p:sp>
        <p:sp>
          <p:nvSpPr>
            <p:cNvPr id="5" name="위로 구부러진 화살표 4"/>
            <p:cNvSpPr/>
            <p:nvPr/>
          </p:nvSpPr>
          <p:spPr>
            <a:xfrm>
              <a:off x="2638097" y="5507421"/>
              <a:ext cx="2869324" cy="669542"/>
            </a:xfrm>
            <a:prstGeom prst="curvedUp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6" name="위로 구부러진 화살표 5"/>
            <p:cNvSpPr/>
            <p:nvPr/>
          </p:nvSpPr>
          <p:spPr>
            <a:xfrm rot="10800000">
              <a:off x="2548759" y="3868629"/>
              <a:ext cx="2869324" cy="669542"/>
            </a:xfrm>
            <a:prstGeom prst="curvedUp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7" name="줄무늬가 있는 오른쪽 화살표 6"/>
            <p:cNvSpPr/>
            <p:nvPr/>
          </p:nvSpPr>
          <p:spPr>
            <a:xfrm>
              <a:off x="6429640" y="4827780"/>
              <a:ext cx="599089" cy="390032"/>
            </a:xfrm>
            <a:prstGeom prst="stripedRightArrow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" name="줄무늬가 있는 오른쪽 화살표 7"/>
            <p:cNvSpPr/>
            <p:nvPr/>
          </p:nvSpPr>
          <p:spPr>
            <a:xfrm>
              <a:off x="11192104" y="4827780"/>
              <a:ext cx="599089" cy="390032"/>
            </a:xfrm>
            <a:prstGeom prst="stripedRightArrow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6406018" y="5351000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b="1" smtClean="0">
                  <a:solidFill>
                    <a:srgbClr val="C00000"/>
                  </a:solidFill>
                </a:rPr>
                <a:t>이유</a:t>
              </a:r>
              <a:endParaRPr lang="ko-KR" altLang="en-US" b="1">
                <a:solidFill>
                  <a:srgbClr val="C00000"/>
                </a:solidFill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1144770" y="5351000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b="1" dirty="0" smtClean="0">
                  <a:solidFill>
                    <a:srgbClr val="C00000"/>
                  </a:solidFill>
                </a:rPr>
                <a:t>출하</a:t>
              </a:r>
              <a:endParaRPr lang="ko-KR" altLang="en-US" b="1" dirty="0">
                <a:solidFill>
                  <a:srgbClr val="C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37491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b="1" dirty="0" smtClean="0"/>
              <a:t>HACCP</a:t>
            </a:r>
            <a:r>
              <a:rPr lang="ko-KR" altLang="en-US" b="1" dirty="0" smtClean="0"/>
              <a:t>의 뜻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2844961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b="1" dirty="0" smtClean="0"/>
              <a:t>HACCP, </a:t>
            </a:r>
            <a:r>
              <a:rPr lang="ko-KR" altLang="en-US" b="1" dirty="0" smtClean="0"/>
              <a:t>무엇에 </a:t>
            </a:r>
            <a:r>
              <a:rPr lang="ko-KR" altLang="en-US" b="1" dirty="0" err="1" smtClean="0"/>
              <a:t>줄임말인가</a:t>
            </a:r>
            <a:r>
              <a:rPr lang="en-US" altLang="ko-KR" b="1" dirty="0" smtClean="0"/>
              <a:t>?</a:t>
            </a:r>
            <a:endParaRPr lang="ko-KR" altLang="en-US" b="1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b="1" dirty="0" smtClean="0">
                <a:solidFill>
                  <a:srgbClr val="FF0000"/>
                </a:solidFill>
              </a:rPr>
              <a:t>H</a:t>
            </a:r>
            <a:r>
              <a:rPr lang="en-US" altLang="ko-KR" dirty="0" smtClean="0"/>
              <a:t>: Hazard (</a:t>
            </a:r>
            <a:r>
              <a:rPr lang="ko-KR" altLang="en-US" dirty="0" smtClean="0"/>
              <a:t>위해</a:t>
            </a:r>
            <a:r>
              <a:rPr lang="en-US" altLang="ko-KR" dirty="0" smtClean="0"/>
              <a:t>, </a:t>
            </a:r>
            <a:r>
              <a:rPr lang="ko-KR" altLang="en-US" dirty="0" smtClean="0"/>
              <a:t>위험</a:t>
            </a:r>
            <a:r>
              <a:rPr lang="en-US" altLang="ko-KR" dirty="0" smtClean="0"/>
              <a:t>)</a:t>
            </a:r>
          </a:p>
          <a:p>
            <a:r>
              <a:rPr lang="en-US" altLang="ko-KR" b="1" dirty="0" smtClean="0">
                <a:solidFill>
                  <a:srgbClr val="FF0000"/>
                </a:solidFill>
              </a:rPr>
              <a:t>A</a:t>
            </a:r>
            <a:r>
              <a:rPr lang="en-US" altLang="ko-KR" dirty="0" smtClean="0"/>
              <a:t>: Analysis (</a:t>
            </a:r>
            <a:r>
              <a:rPr lang="ko-KR" altLang="en-US" dirty="0" smtClean="0"/>
              <a:t>분석</a:t>
            </a:r>
            <a:r>
              <a:rPr lang="en-US" altLang="ko-KR" dirty="0" smtClean="0"/>
              <a:t>)</a:t>
            </a:r>
          </a:p>
          <a:p>
            <a:pPr marL="0" indent="0">
              <a:buNone/>
            </a:pPr>
            <a:endParaRPr lang="en-US" altLang="ko-KR" dirty="0" smtClean="0"/>
          </a:p>
          <a:p>
            <a:pPr marL="0" indent="0">
              <a:buNone/>
            </a:pPr>
            <a:r>
              <a:rPr lang="en-US" altLang="ko-KR" dirty="0" smtClean="0"/>
              <a:t>-----------------------------------</a:t>
            </a:r>
            <a:endParaRPr lang="en-US" altLang="ko-KR" dirty="0"/>
          </a:p>
          <a:p>
            <a:r>
              <a:rPr lang="en-US" altLang="ko-KR" b="1" dirty="0" smtClean="0">
                <a:solidFill>
                  <a:srgbClr val="0070C0"/>
                </a:solidFill>
              </a:rPr>
              <a:t>C</a:t>
            </a:r>
            <a:r>
              <a:rPr lang="en-US" altLang="ko-KR" dirty="0" smtClean="0"/>
              <a:t>: Critical (</a:t>
            </a:r>
            <a:r>
              <a:rPr lang="ko-KR" altLang="en-US" dirty="0" smtClean="0"/>
              <a:t>중점</a:t>
            </a:r>
            <a:r>
              <a:rPr lang="en-US" altLang="ko-KR" dirty="0" smtClean="0"/>
              <a:t>)</a:t>
            </a:r>
          </a:p>
          <a:p>
            <a:r>
              <a:rPr lang="en-US" altLang="ko-KR" b="1" dirty="0" smtClean="0">
                <a:solidFill>
                  <a:srgbClr val="0070C0"/>
                </a:solidFill>
              </a:rPr>
              <a:t>C</a:t>
            </a:r>
            <a:r>
              <a:rPr lang="en-US" altLang="ko-KR" dirty="0" smtClean="0"/>
              <a:t>: Control (</a:t>
            </a:r>
            <a:r>
              <a:rPr lang="ko-KR" altLang="en-US" dirty="0" smtClean="0"/>
              <a:t>관리</a:t>
            </a:r>
            <a:r>
              <a:rPr lang="en-US" altLang="ko-KR" dirty="0" smtClean="0"/>
              <a:t>)</a:t>
            </a:r>
          </a:p>
          <a:p>
            <a:r>
              <a:rPr lang="en-US" altLang="ko-KR" b="1" dirty="0" smtClean="0">
                <a:solidFill>
                  <a:srgbClr val="0070C0"/>
                </a:solidFill>
              </a:rPr>
              <a:t>P</a:t>
            </a:r>
            <a:r>
              <a:rPr lang="en-US" altLang="ko-KR" dirty="0" smtClean="0"/>
              <a:t>: Point (</a:t>
            </a:r>
            <a:r>
              <a:rPr lang="ko-KR" altLang="en-US" dirty="0" smtClean="0"/>
              <a:t>지점</a:t>
            </a:r>
            <a:r>
              <a:rPr lang="en-US" altLang="ko-KR" dirty="0" smtClean="0"/>
              <a:t>)</a:t>
            </a:r>
          </a:p>
          <a:p>
            <a:endParaRPr lang="ko-KR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052060" y="2068830"/>
            <a:ext cx="25298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 smtClean="0">
                <a:solidFill>
                  <a:srgbClr val="C00000"/>
                </a:solidFill>
              </a:rPr>
              <a:t>누구를 위한 </a:t>
            </a:r>
            <a:r>
              <a:rPr lang="ko-KR" altLang="en-US" b="1" dirty="0" err="1" smtClean="0">
                <a:solidFill>
                  <a:srgbClr val="C00000"/>
                </a:solidFill>
              </a:rPr>
              <a:t>위해분석</a:t>
            </a:r>
            <a:r>
              <a:rPr lang="en-US" altLang="ko-KR" b="1" dirty="0" smtClean="0">
                <a:solidFill>
                  <a:srgbClr val="C00000"/>
                </a:solidFill>
              </a:rPr>
              <a:t>?</a:t>
            </a:r>
            <a:endParaRPr lang="ko-KR" altLang="en-US" b="1" dirty="0">
              <a:solidFill>
                <a:srgbClr val="C00000"/>
              </a:solidFill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6432" y="1825625"/>
            <a:ext cx="1089898" cy="1089898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8567" y="1561862"/>
            <a:ext cx="1293495" cy="1293495"/>
          </a:xfrm>
          <a:prstGeom prst="rect">
            <a:avLst/>
          </a:prstGeom>
        </p:spPr>
      </p:pic>
      <p:sp>
        <p:nvSpPr>
          <p:cNvPr id="7" name="직사각형 6"/>
          <p:cNvSpPr/>
          <p:nvPr/>
        </p:nvSpPr>
        <p:spPr>
          <a:xfrm>
            <a:off x="10208567" y="1097280"/>
            <a:ext cx="1293495" cy="1818243"/>
          </a:xfrm>
          <a:prstGeom prst="rect">
            <a:avLst/>
          </a:prstGeom>
          <a:noFill/>
          <a:ln w="47625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10416732" y="1204159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 smtClean="0">
                <a:solidFill>
                  <a:srgbClr val="C00000"/>
                </a:solidFill>
              </a:rPr>
              <a:t>소비자</a:t>
            </a:r>
            <a:endParaRPr lang="ko-KR" altLang="en-US" b="1" dirty="0">
              <a:solidFill>
                <a:srgbClr val="C00000"/>
              </a:solidFill>
            </a:endParaRPr>
          </a:p>
        </p:txBody>
      </p:sp>
      <p:sp>
        <p:nvSpPr>
          <p:cNvPr id="9" name="곱셈 기호 8"/>
          <p:cNvSpPr/>
          <p:nvPr/>
        </p:nvSpPr>
        <p:spPr>
          <a:xfrm>
            <a:off x="7634771" y="1532136"/>
            <a:ext cx="1920240" cy="1672828"/>
          </a:xfrm>
          <a:prstGeom prst="mathMultiply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5055446" y="4255770"/>
            <a:ext cx="258917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 smtClean="0">
                <a:solidFill>
                  <a:srgbClr val="C00000"/>
                </a:solidFill>
              </a:rPr>
              <a:t>어떻게 관리 하는 것이 </a:t>
            </a:r>
            <a:endParaRPr lang="en-US" altLang="ko-KR" b="1" dirty="0" smtClean="0">
              <a:solidFill>
                <a:srgbClr val="C00000"/>
              </a:solidFill>
            </a:endParaRPr>
          </a:p>
          <a:p>
            <a:r>
              <a:rPr lang="ko-KR" altLang="en-US" b="1" dirty="0" smtClean="0">
                <a:solidFill>
                  <a:srgbClr val="C00000"/>
                </a:solidFill>
              </a:rPr>
              <a:t>간편하고 좋나</a:t>
            </a:r>
            <a:r>
              <a:rPr lang="en-US" altLang="ko-KR" b="1" dirty="0" smtClean="0">
                <a:solidFill>
                  <a:srgbClr val="C00000"/>
                </a:solidFill>
              </a:rPr>
              <a:t>?</a:t>
            </a:r>
          </a:p>
          <a:p>
            <a:endParaRPr lang="ko-KR" altLang="en-US" b="1" dirty="0">
              <a:solidFill>
                <a:srgbClr val="C0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115300" y="4290060"/>
            <a:ext cx="121058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000" b="1" dirty="0" smtClean="0"/>
              <a:t>전체</a:t>
            </a:r>
            <a:endParaRPr lang="ko-KR" altLang="en-US" sz="4000" b="1" dirty="0"/>
          </a:p>
        </p:txBody>
      </p:sp>
      <p:pic>
        <p:nvPicPr>
          <p:cNvPr id="13" name="그림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6732" y="4171169"/>
            <a:ext cx="952507" cy="952507"/>
          </a:xfrm>
          <a:prstGeom prst="rect">
            <a:avLst/>
          </a:prstGeom>
        </p:spPr>
      </p:pic>
      <p:sp>
        <p:nvSpPr>
          <p:cNvPr id="14" name="직사각형 13"/>
          <p:cNvSpPr/>
          <p:nvPr/>
        </p:nvSpPr>
        <p:spPr>
          <a:xfrm>
            <a:off x="10208565" y="3619539"/>
            <a:ext cx="1293495" cy="1818243"/>
          </a:xfrm>
          <a:prstGeom prst="rect">
            <a:avLst/>
          </a:prstGeom>
          <a:noFill/>
          <a:ln w="47625">
            <a:solidFill>
              <a:srgbClr val="0070C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TextBox 14"/>
          <p:cNvSpPr txBox="1"/>
          <p:nvPr/>
        </p:nvSpPr>
        <p:spPr>
          <a:xfrm>
            <a:off x="10260437" y="3710688"/>
            <a:ext cx="11897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 smtClean="0">
                <a:solidFill>
                  <a:srgbClr val="0070C0"/>
                </a:solidFill>
              </a:rPr>
              <a:t>중점 공정</a:t>
            </a:r>
            <a:endParaRPr lang="ko-KR" altLang="en-US" b="1" dirty="0">
              <a:solidFill>
                <a:srgbClr val="0070C0"/>
              </a:solidFill>
            </a:endParaRPr>
          </a:p>
        </p:txBody>
      </p:sp>
      <p:sp>
        <p:nvSpPr>
          <p:cNvPr id="16" name="곱셈 기호 15"/>
          <p:cNvSpPr/>
          <p:nvPr/>
        </p:nvSpPr>
        <p:spPr>
          <a:xfrm>
            <a:off x="7760474" y="3721593"/>
            <a:ext cx="1920240" cy="1672828"/>
          </a:xfrm>
          <a:prstGeom prst="mathMultiply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7" name="그림 1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8165" y="5766793"/>
            <a:ext cx="978637" cy="978637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4606986" y="5955514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800" b="1" dirty="0" smtClean="0"/>
              <a:t>확인하고</a:t>
            </a:r>
            <a:endParaRPr lang="ko-KR" altLang="en-US" sz="280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7760474" y="5915353"/>
            <a:ext cx="282481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800" b="1" dirty="0" smtClean="0"/>
              <a:t>장부에 기록한다</a:t>
            </a:r>
            <a:endParaRPr lang="ko-KR" altLang="en-US" sz="2800" b="1" dirty="0"/>
          </a:p>
        </p:txBody>
      </p:sp>
      <p:pic>
        <p:nvPicPr>
          <p:cNvPr id="20" name="그림 1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0426520" y="5675381"/>
            <a:ext cx="1109864" cy="1034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6055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9" grpId="0" animBg="1"/>
      <p:bldP spid="14" grpId="0" animBg="1"/>
      <p:bldP spid="15" grpId="0"/>
      <p:bldP spid="16" grpId="0" animBg="1"/>
      <p:bldP spid="18" grpId="0"/>
      <p:bldP spid="1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b="1" dirty="0" smtClean="0"/>
              <a:t>HACCP, </a:t>
            </a:r>
            <a:r>
              <a:rPr lang="ko-KR" altLang="en-US" b="1" dirty="0" smtClean="0"/>
              <a:t>위해</a:t>
            </a:r>
            <a:r>
              <a:rPr lang="en-US" altLang="ko-KR" b="1" dirty="0" smtClean="0"/>
              <a:t>-</a:t>
            </a:r>
            <a:r>
              <a:rPr lang="ko-KR" altLang="en-US" b="1" dirty="0" smtClean="0"/>
              <a:t>위험의 종류</a:t>
            </a:r>
            <a:endParaRPr lang="ko-KR" altLang="en-US" b="1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ko-KR" altLang="en-US" dirty="0" smtClean="0"/>
              <a:t>화학적 위해</a:t>
            </a:r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/>
          </a:p>
          <a:p>
            <a:r>
              <a:rPr lang="ko-KR" altLang="en-US" dirty="0" smtClean="0"/>
              <a:t>물리적 위해</a:t>
            </a:r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/>
          </a:p>
          <a:p>
            <a:r>
              <a:rPr lang="ko-KR" altLang="en-US" dirty="0" smtClean="0"/>
              <a:t>생물학적 위해</a:t>
            </a:r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8650" y="1303020"/>
            <a:ext cx="2091690" cy="2091690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1740" y="1395698"/>
            <a:ext cx="3139440" cy="1906334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315399">
            <a:off x="4925722" y="3110311"/>
            <a:ext cx="4055052" cy="2168477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0821" y="4425283"/>
            <a:ext cx="4692947" cy="2313623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7244" y="4736750"/>
            <a:ext cx="978729" cy="1172560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683958">
            <a:off x="5258516" y="4882416"/>
            <a:ext cx="978729" cy="1172560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9967868" y="1277167"/>
            <a:ext cx="1261614" cy="117633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9249570" y="2437042"/>
            <a:ext cx="29466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 smtClean="0">
                <a:solidFill>
                  <a:srgbClr val="0070C0"/>
                </a:solidFill>
              </a:rPr>
              <a:t>항생제 </a:t>
            </a:r>
            <a:r>
              <a:rPr lang="ko-KR" altLang="en-US" b="1" dirty="0" err="1" smtClean="0">
                <a:solidFill>
                  <a:srgbClr val="0070C0"/>
                </a:solidFill>
              </a:rPr>
              <a:t>투약내역</a:t>
            </a:r>
            <a:r>
              <a:rPr lang="en-US" altLang="ko-KR" b="1" dirty="0">
                <a:solidFill>
                  <a:srgbClr val="0070C0"/>
                </a:solidFill>
              </a:rPr>
              <a:t>(</a:t>
            </a:r>
            <a:r>
              <a:rPr lang="ko-KR" altLang="en-US" b="1" dirty="0" err="1" smtClean="0">
                <a:solidFill>
                  <a:srgbClr val="0070C0"/>
                </a:solidFill>
              </a:rPr>
              <a:t>장부기록</a:t>
            </a:r>
            <a:r>
              <a:rPr lang="en-US" altLang="ko-KR" b="1" dirty="0" smtClean="0">
                <a:solidFill>
                  <a:srgbClr val="0070C0"/>
                </a:solidFill>
              </a:rPr>
              <a:t>)</a:t>
            </a:r>
          </a:p>
          <a:p>
            <a:r>
              <a:rPr lang="ko-KR" altLang="en-US" b="1" dirty="0" smtClean="0">
                <a:solidFill>
                  <a:srgbClr val="0070C0"/>
                </a:solidFill>
              </a:rPr>
              <a:t>현장 </a:t>
            </a:r>
            <a:r>
              <a:rPr lang="ko-KR" altLang="en-US" b="1" dirty="0" err="1" smtClean="0">
                <a:solidFill>
                  <a:srgbClr val="0070C0"/>
                </a:solidFill>
              </a:rPr>
              <a:t>현황판</a:t>
            </a:r>
            <a:endParaRPr lang="en-US" altLang="ko-KR" b="1" dirty="0" smtClean="0">
              <a:solidFill>
                <a:srgbClr val="0070C0"/>
              </a:solidFill>
            </a:endParaRPr>
          </a:p>
          <a:p>
            <a:r>
              <a:rPr lang="ko-KR" altLang="en-US" b="1" dirty="0" err="1" smtClean="0">
                <a:solidFill>
                  <a:srgbClr val="0070C0"/>
                </a:solidFill>
              </a:rPr>
              <a:t>휴약기간</a:t>
            </a:r>
            <a:r>
              <a:rPr lang="en-US" altLang="ko-KR" b="1" dirty="0" smtClean="0">
                <a:solidFill>
                  <a:srgbClr val="0070C0"/>
                </a:solidFill>
              </a:rPr>
              <a:t>(</a:t>
            </a:r>
            <a:r>
              <a:rPr lang="ko-KR" altLang="en-US" b="1" dirty="0" err="1" smtClean="0">
                <a:solidFill>
                  <a:srgbClr val="0070C0"/>
                </a:solidFill>
              </a:rPr>
              <a:t>장부기록</a:t>
            </a:r>
            <a:r>
              <a:rPr lang="en-US" altLang="ko-KR" b="1" dirty="0" smtClean="0">
                <a:solidFill>
                  <a:srgbClr val="0070C0"/>
                </a:solidFill>
              </a:rPr>
              <a:t>)</a:t>
            </a:r>
            <a:endParaRPr lang="ko-KR" altLang="en-US" b="1" dirty="0">
              <a:solidFill>
                <a:srgbClr val="0070C0"/>
              </a:solidFill>
            </a:endParaRPr>
          </a:p>
        </p:txBody>
      </p:sp>
      <p:sp>
        <p:nvSpPr>
          <p:cNvPr id="12" name="오른쪽 화살표 11"/>
          <p:cNvSpPr/>
          <p:nvPr/>
        </p:nvSpPr>
        <p:spPr>
          <a:xfrm>
            <a:off x="8755117" y="2228193"/>
            <a:ext cx="578069" cy="33633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오른쪽 화살표 12"/>
          <p:cNvSpPr/>
          <p:nvPr/>
        </p:nvSpPr>
        <p:spPr>
          <a:xfrm>
            <a:off x="8755116" y="3914394"/>
            <a:ext cx="578069" cy="33633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4" name="그림 1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4478" y="3391277"/>
            <a:ext cx="1648055" cy="1076475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5052246" y="6351700"/>
            <a:ext cx="29690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 smtClean="0">
                <a:solidFill>
                  <a:srgbClr val="C00000"/>
                </a:solidFill>
              </a:rPr>
              <a:t>도축장 </a:t>
            </a:r>
            <a:r>
              <a:rPr lang="ko-KR" altLang="en-US" b="1" dirty="0" err="1" smtClean="0">
                <a:solidFill>
                  <a:srgbClr val="C00000"/>
                </a:solidFill>
              </a:rPr>
              <a:t>도내장작업</a:t>
            </a:r>
            <a:r>
              <a:rPr lang="ko-KR" altLang="en-US" b="1" dirty="0" smtClean="0">
                <a:solidFill>
                  <a:srgbClr val="C00000"/>
                </a:solidFill>
              </a:rPr>
              <a:t> 중 발생</a:t>
            </a:r>
            <a:endParaRPr lang="ko-KR" altLang="en-US" b="1" dirty="0">
              <a:solidFill>
                <a:srgbClr val="C0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9252354" y="4425283"/>
            <a:ext cx="250741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 smtClean="0">
                <a:solidFill>
                  <a:srgbClr val="0070C0"/>
                </a:solidFill>
              </a:rPr>
              <a:t>주사침 잔류된 돼지에 </a:t>
            </a:r>
            <a:endParaRPr lang="en-US" altLang="ko-KR" b="1" dirty="0" smtClean="0">
              <a:solidFill>
                <a:srgbClr val="0070C0"/>
              </a:solidFill>
            </a:endParaRPr>
          </a:p>
          <a:p>
            <a:r>
              <a:rPr lang="ko-KR" altLang="en-US" b="1" dirty="0" err="1" smtClean="0">
                <a:solidFill>
                  <a:srgbClr val="0070C0"/>
                </a:solidFill>
              </a:rPr>
              <a:t>식별표시</a:t>
            </a:r>
            <a:endParaRPr lang="ko-KR" altLang="en-US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2082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b="1" dirty="0" smtClean="0"/>
              <a:t>HACCP</a:t>
            </a:r>
            <a:r>
              <a:rPr lang="ko-KR" altLang="en-US" b="1" dirty="0" smtClean="0"/>
              <a:t>의 </a:t>
            </a:r>
            <a:r>
              <a:rPr lang="ko-KR" altLang="en-US" b="1" dirty="0" err="1" smtClean="0"/>
              <a:t>적용조건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378335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b="1" dirty="0" smtClean="0"/>
              <a:t>1) </a:t>
            </a:r>
            <a:r>
              <a:rPr lang="ko-KR" altLang="en-US" b="1" dirty="0" smtClean="0"/>
              <a:t>돼지의 생산이 원활한 농장</a:t>
            </a:r>
            <a:r>
              <a:rPr lang="en-US" altLang="ko-KR" b="1" dirty="0" smtClean="0"/>
              <a:t>(GAP)</a:t>
            </a:r>
            <a:endParaRPr lang="ko-KR" altLang="en-US" b="1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err="1" smtClean="0"/>
              <a:t>폐사율이</a:t>
            </a:r>
            <a:r>
              <a:rPr lang="ko-KR" altLang="en-US" dirty="0" smtClean="0"/>
              <a:t> 높은 농장 </a:t>
            </a:r>
            <a:r>
              <a:rPr lang="en-US" altLang="ko-KR" dirty="0" smtClean="0"/>
              <a:t>X</a:t>
            </a:r>
          </a:p>
          <a:p>
            <a:pPr marL="0" indent="0">
              <a:buNone/>
            </a:pPr>
            <a:endParaRPr lang="en-US" altLang="ko-KR" dirty="0" smtClean="0"/>
          </a:p>
          <a:p>
            <a:endParaRPr lang="en-US" altLang="ko-KR" dirty="0"/>
          </a:p>
          <a:p>
            <a:r>
              <a:rPr lang="ko-KR" altLang="en-US" dirty="0" smtClean="0"/>
              <a:t>시설이 노후화 되어 직원이 일하기 힘든 농장 </a:t>
            </a:r>
            <a:r>
              <a:rPr lang="en-US" altLang="ko-KR" dirty="0"/>
              <a:t>X</a:t>
            </a:r>
            <a:endParaRPr lang="en-US" altLang="ko-KR" dirty="0" smtClean="0"/>
          </a:p>
          <a:p>
            <a:endParaRPr lang="en-US" altLang="ko-KR" dirty="0"/>
          </a:p>
          <a:p>
            <a:endParaRPr lang="en-US" altLang="ko-KR" dirty="0" smtClean="0"/>
          </a:p>
          <a:p>
            <a:r>
              <a:rPr lang="ko-KR" altLang="en-US" dirty="0" smtClean="0"/>
              <a:t>직원 결원으로 </a:t>
            </a:r>
            <a:r>
              <a:rPr lang="ko-KR" altLang="en-US" dirty="0" err="1" smtClean="0"/>
              <a:t>기본관리에</a:t>
            </a:r>
            <a:r>
              <a:rPr lang="ko-KR" altLang="en-US" dirty="0" smtClean="0"/>
              <a:t> 급급한 농장 </a:t>
            </a:r>
            <a:r>
              <a:rPr lang="en-US" altLang="ko-KR" dirty="0" smtClean="0"/>
              <a:t>X</a:t>
            </a:r>
            <a:endParaRPr lang="ko-KR" altLang="en-US" dirty="0"/>
          </a:p>
        </p:txBody>
      </p:sp>
      <p:grpSp>
        <p:nvGrpSpPr>
          <p:cNvPr id="8" name="그룹 7"/>
          <p:cNvGrpSpPr/>
          <p:nvPr/>
        </p:nvGrpSpPr>
        <p:grpSpPr>
          <a:xfrm>
            <a:off x="9174892" y="1331671"/>
            <a:ext cx="2065139" cy="1390857"/>
            <a:chOff x="8994404" y="1343847"/>
            <a:chExt cx="2443685" cy="1736658"/>
          </a:xfrm>
        </p:grpSpPr>
        <p:pic>
          <p:nvPicPr>
            <p:cNvPr id="4" name="그림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8994404" y="1343847"/>
              <a:ext cx="1736658" cy="1736658"/>
            </a:xfrm>
            <a:prstGeom prst="rect">
              <a:avLst/>
            </a:prstGeom>
          </p:spPr>
        </p:pic>
        <p:sp>
          <p:nvSpPr>
            <p:cNvPr id="5" name="곱셈 기호 4"/>
            <p:cNvSpPr/>
            <p:nvPr/>
          </p:nvSpPr>
          <p:spPr>
            <a:xfrm>
              <a:off x="9095479" y="2030352"/>
              <a:ext cx="363832" cy="363646"/>
            </a:xfrm>
            <a:prstGeom prst="mathMultiply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위쪽 화살표 5"/>
            <p:cNvSpPr/>
            <p:nvPr/>
          </p:nvSpPr>
          <p:spPr>
            <a:xfrm>
              <a:off x="10657488" y="2320426"/>
              <a:ext cx="472966" cy="464816"/>
            </a:xfrm>
            <a:prstGeom prst="upArrow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위쪽 화살표 6"/>
            <p:cNvSpPr/>
            <p:nvPr/>
          </p:nvSpPr>
          <p:spPr>
            <a:xfrm>
              <a:off x="10965123" y="1690688"/>
              <a:ext cx="472966" cy="1094554"/>
            </a:xfrm>
            <a:prstGeom prst="upArrow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2" name="그룹 11"/>
          <p:cNvGrpSpPr/>
          <p:nvPr/>
        </p:nvGrpSpPr>
        <p:grpSpPr>
          <a:xfrm>
            <a:off x="9174893" y="2669410"/>
            <a:ext cx="2065139" cy="1853879"/>
            <a:chOff x="8877183" y="2734704"/>
            <a:chExt cx="1853879" cy="1853879"/>
          </a:xfrm>
        </p:grpSpPr>
        <p:pic>
          <p:nvPicPr>
            <p:cNvPr id="9" name="그림 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77183" y="2734704"/>
              <a:ext cx="1853879" cy="1853879"/>
            </a:xfrm>
            <a:prstGeom prst="rect">
              <a:avLst/>
            </a:prstGeom>
          </p:spPr>
        </p:pic>
        <p:pic>
          <p:nvPicPr>
            <p:cNvPr id="11" name="그림 1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59311" y="3029351"/>
              <a:ext cx="1029875" cy="1029875"/>
            </a:xfrm>
            <a:prstGeom prst="rect">
              <a:avLst/>
            </a:prstGeom>
          </p:spPr>
        </p:pic>
      </p:grpSp>
      <p:grpSp>
        <p:nvGrpSpPr>
          <p:cNvPr id="15" name="그룹 14"/>
          <p:cNvGrpSpPr/>
          <p:nvPr/>
        </p:nvGrpSpPr>
        <p:grpSpPr>
          <a:xfrm>
            <a:off x="9174892" y="4658226"/>
            <a:ext cx="2178908" cy="1441097"/>
            <a:chOff x="9267071" y="4658226"/>
            <a:chExt cx="2054407" cy="1441097"/>
          </a:xfrm>
        </p:grpSpPr>
        <p:pic>
          <p:nvPicPr>
            <p:cNvPr id="13" name="그림 12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38924" y="4658226"/>
              <a:ext cx="1082554" cy="1363457"/>
            </a:xfrm>
            <a:prstGeom prst="rect">
              <a:avLst/>
            </a:prstGeom>
          </p:spPr>
        </p:pic>
        <p:pic>
          <p:nvPicPr>
            <p:cNvPr id="14" name="그림 1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67071" y="5178312"/>
              <a:ext cx="971853" cy="9210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73563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b="1" dirty="0" smtClean="0"/>
              <a:t>2) </a:t>
            </a:r>
            <a:r>
              <a:rPr lang="ko-KR" altLang="en-US" b="1" dirty="0" smtClean="0"/>
              <a:t>기본 시설 요건이 구비된 농장</a:t>
            </a:r>
            <a:endParaRPr lang="ko-KR" altLang="en-US" b="1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smtClean="0"/>
              <a:t>공사</a:t>
            </a:r>
            <a:r>
              <a:rPr lang="en-US" altLang="ko-KR" dirty="0" smtClean="0"/>
              <a:t>, </a:t>
            </a:r>
            <a:r>
              <a:rPr lang="ko-KR" altLang="en-US" dirty="0" smtClean="0"/>
              <a:t>시설 보수 최소화</a:t>
            </a:r>
            <a:endParaRPr lang="ko-KR" altLang="en-US" dirty="0"/>
          </a:p>
        </p:txBody>
      </p:sp>
      <p:grpSp>
        <p:nvGrpSpPr>
          <p:cNvPr id="13" name="그룹 12"/>
          <p:cNvGrpSpPr/>
          <p:nvPr/>
        </p:nvGrpSpPr>
        <p:grpSpPr>
          <a:xfrm>
            <a:off x="1996966" y="2477704"/>
            <a:ext cx="8586952" cy="4820184"/>
            <a:chOff x="1996966" y="2477704"/>
            <a:chExt cx="8586952" cy="4820184"/>
          </a:xfrm>
        </p:grpSpPr>
        <p:pic>
          <p:nvPicPr>
            <p:cNvPr id="4" name="그림 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96966" y="2477704"/>
              <a:ext cx="8586952" cy="4820184"/>
            </a:xfrm>
            <a:prstGeom prst="rect">
              <a:avLst/>
            </a:prstGeom>
          </p:spPr>
        </p:pic>
        <p:pic>
          <p:nvPicPr>
            <p:cNvPr id="6" name="그림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3027" y="4427290"/>
              <a:ext cx="1030749" cy="921011"/>
            </a:xfrm>
            <a:prstGeom prst="rect">
              <a:avLst/>
            </a:prstGeom>
          </p:spPr>
        </p:pic>
        <p:pic>
          <p:nvPicPr>
            <p:cNvPr id="9" name="그림 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74261" y="4832827"/>
              <a:ext cx="1030749" cy="921011"/>
            </a:xfrm>
            <a:prstGeom prst="rect">
              <a:avLst/>
            </a:prstGeom>
          </p:spPr>
        </p:pic>
        <p:pic>
          <p:nvPicPr>
            <p:cNvPr id="10" name="그림 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44202" y="4635546"/>
              <a:ext cx="356850" cy="504497"/>
            </a:xfrm>
            <a:prstGeom prst="rect">
              <a:avLst/>
            </a:prstGeom>
          </p:spPr>
        </p:pic>
        <p:pic>
          <p:nvPicPr>
            <p:cNvPr id="12" name="그림 1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60247" y="4459789"/>
              <a:ext cx="203529" cy="17819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04810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b="1" dirty="0" smtClean="0"/>
              <a:t>HACCP</a:t>
            </a:r>
            <a:r>
              <a:rPr lang="ko-KR" altLang="en-US" b="1" dirty="0" smtClean="0"/>
              <a:t>의 </a:t>
            </a:r>
            <a:r>
              <a:rPr lang="ko-KR" altLang="en-US" b="1" dirty="0" err="1" smtClean="0"/>
              <a:t>적용조건</a:t>
            </a:r>
            <a:endParaRPr lang="ko-KR" altLang="en-US" b="1" dirty="0"/>
          </a:p>
        </p:txBody>
      </p:sp>
      <p:grpSp>
        <p:nvGrpSpPr>
          <p:cNvPr id="13" name="그룹 12"/>
          <p:cNvGrpSpPr/>
          <p:nvPr/>
        </p:nvGrpSpPr>
        <p:grpSpPr>
          <a:xfrm>
            <a:off x="573870" y="1690688"/>
            <a:ext cx="5353965" cy="4317639"/>
            <a:chOff x="573870" y="1690688"/>
            <a:chExt cx="5353965" cy="4317639"/>
          </a:xfrm>
        </p:grpSpPr>
        <p:pic>
          <p:nvPicPr>
            <p:cNvPr id="4" name="그림 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3870" y="1690688"/>
              <a:ext cx="5353965" cy="4317639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1115219" y="4888378"/>
              <a:ext cx="4039888" cy="9541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3600" b="1" dirty="0" err="1" smtClean="0">
                  <a:solidFill>
                    <a:schemeClr val="bg1"/>
                  </a:solidFill>
                </a:rPr>
                <a:t>사육단계</a:t>
              </a:r>
              <a:r>
                <a:rPr lang="ko-KR" altLang="en-US" sz="3600" b="1" dirty="0" smtClean="0">
                  <a:solidFill>
                    <a:schemeClr val="bg1"/>
                  </a:solidFill>
                </a:rPr>
                <a:t> 시설기준</a:t>
              </a:r>
              <a:endParaRPr lang="en-US" altLang="ko-KR" sz="3600" b="1" dirty="0" smtClean="0">
                <a:solidFill>
                  <a:schemeClr val="bg1"/>
                </a:solidFill>
              </a:endParaRPr>
            </a:p>
            <a:p>
              <a:pPr algn="ctr"/>
              <a:r>
                <a:rPr lang="en-US" altLang="ko-KR" sz="2000" b="1" dirty="0" smtClean="0">
                  <a:solidFill>
                    <a:schemeClr val="bg1"/>
                  </a:solidFill>
                </a:rPr>
                <a:t>(</a:t>
              </a:r>
              <a:r>
                <a:rPr lang="ko-KR" altLang="en-US" sz="2000" b="1" dirty="0" smtClean="0">
                  <a:solidFill>
                    <a:schemeClr val="bg1"/>
                  </a:solidFill>
                </a:rPr>
                <a:t>차단방역 시설 및 돼지사육시설</a:t>
              </a:r>
              <a:r>
                <a:rPr lang="en-US" altLang="ko-KR" sz="2000" b="1" dirty="0" smtClean="0">
                  <a:solidFill>
                    <a:schemeClr val="bg1"/>
                  </a:solidFill>
                </a:rPr>
                <a:t>)</a:t>
              </a:r>
              <a:endParaRPr lang="ko-KR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1940236" y="3570382"/>
              <a:ext cx="2621230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2000" b="1" dirty="0" err="1" smtClean="0">
                  <a:solidFill>
                    <a:schemeClr val="bg1"/>
                  </a:solidFill>
                </a:rPr>
                <a:t>선행요건</a:t>
              </a:r>
              <a:r>
                <a:rPr lang="ko-KR" altLang="en-US" sz="2000" b="1" dirty="0" smtClean="0">
                  <a:solidFill>
                    <a:schemeClr val="bg1"/>
                  </a:solidFill>
                </a:rPr>
                <a:t> 프로그램</a:t>
              </a:r>
              <a:endParaRPr lang="en-US" altLang="ko-KR" sz="2000" b="1" dirty="0" smtClean="0">
                <a:solidFill>
                  <a:schemeClr val="bg1"/>
                </a:solidFill>
              </a:endParaRPr>
            </a:p>
            <a:p>
              <a:pPr algn="ctr"/>
              <a:r>
                <a:rPr lang="en-US" altLang="ko-KR" sz="2000" b="1" dirty="0" smtClean="0">
                  <a:solidFill>
                    <a:schemeClr val="bg1"/>
                  </a:solidFill>
                </a:rPr>
                <a:t>(</a:t>
              </a:r>
              <a:r>
                <a:rPr lang="ko-KR" altLang="en-US" sz="2000" b="1" dirty="0" smtClean="0">
                  <a:solidFill>
                    <a:schemeClr val="bg1"/>
                  </a:solidFill>
                </a:rPr>
                <a:t>위생</a:t>
              </a:r>
              <a:r>
                <a:rPr lang="en-US" altLang="ko-KR" sz="2000" b="1" dirty="0" smtClean="0">
                  <a:solidFill>
                    <a:schemeClr val="bg1"/>
                  </a:solidFill>
                </a:rPr>
                <a:t>/</a:t>
              </a:r>
              <a:r>
                <a:rPr lang="ko-KR" altLang="en-US" sz="2000" b="1" dirty="0" smtClean="0">
                  <a:solidFill>
                    <a:schemeClr val="bg1"/>
                  </a:solidFill>
                </a:rPr>
                <a:t>생산 관리기준</a:t>
              </a:r>
              <a:r>
                <a:rPr lang="en-US" altLang="ko-KR" sz="2000" b="1" dirty="0">
                  <a:solidFill>
                    <a:schemeClr val="bg1"/>
                  </a:solidFill>
                </a:rPr>
                <a:t>)</a:t>
              </a:r>
              <a:endParaRPr lang="ko-KR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2647289" y="2401895"/>
              <a:ext cx="120712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400" b="1" dirty="0" smtClean="0">
                  <a:solidFill>
                    <a:schemeClr val="bg1"/>
                  </a:solidFill>
                </a:rPr>
                <a:t>HACCP</a:t>
              </a:r>
              <a:endParaRPr lang="ko-KR" altLang="en-US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4" name="그룹 13"/>
          <p:cNvGrpSpPr/>
          <p:nvPr/>
        </p:nvGrpSpPr>
        <p:grpSpPr>
          <a:xfrm>
            <a:off x="6192165" y="1690688"/>
            <a:ext cx="5353965" cy="4317639"/>
            <a:chOff x="573870" y="1690688"/>
            <a:chExt cx="5353965" cy="4317639"/>
          </a:xfrm>
        </p:grpSpPr>
        <p:pic>
          <p:nvPicPr>
            <p:cNvPr id="15" name="그림 1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3870" y="1690688"/>
              <a:ext cx="5353965" cy="4317639"/>
            </a:xfrm>
            <a:prstGeom prst="rect">
              <a:avLst/>
            </a:prstGeom>
          </p:spPr>
        </p:pic>
        <p:sp>
          <p:nvSpPr>
            <p:cNvPr id="16" name="TextBox 15"/>
            <p:cNvSpPr txBox="1"/>
            <p:nvPr/>
          </p:nvSpPr>
          <p:spPr>
            <a:xfrm>
              <a:off x="2615901" y="5112370"/>
              <a:ext cx="143180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3600" b="1" dirty="0" smtClean="0">
                  <a:solidFill>
                    <a:schemeClr val="bg1"/>
                  </a:solidFill>
                </a:rPr>
                <a:t>시  설</a:t>
              </a:r>
              <a:endParaRPr lang="ko-KR" altLang="en-US" sz="3600" b="1" dirty="0">
                <a:solidFill>
                  <a:schemeClr val="bg1"/>
                </a:solidFill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2060462" y="3526342"/>
              <a:ext cx="64633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3600" b="1" dirty="0" smtClean="0">
                  <a:solidFill>
                    <a:schemeClr val="bg1"/>
                  </a:solidFill>
                </a:rPr>
                <a:t>생</a:t>
              </a:r>
              <a:endParaRPr lang="ko-KR" altLang="en-US" sz="3600" b="1" dirty="0">
                <a:solidFill>
                  <a:schemeClr val="bg1"/>
                </a:solidFill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2647289" y="2401895"/>
              <a:ext cx="120712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400" b="1" dirty="0" smtClean="0">
                  <a:solidFill>
                    <a:schemeClr val="bg1"/>
                  </a:solidFill>
                </a:rPr>
                <a:t>HACCP</a:t>
              </a:r>
              <a:endParaRPr lang="ko-KR" altLang="en-US" sz="2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9" name="직사각형 18"/>
          <p:cNvSpPr/>
          <p:nvPr/>
        </p:nvSpPr>
        <p:spPr>
          <a:xfrm>
            <a:off x="6358923" y="3352192"/>
            <a:ext cx="2375338" cy="9675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직사각형 19"/>
          <p:cNvSpPr/>
          <p:nvPr/>
        </p:nvSpPr>
        <p:spPr>
          <a:xfrm>
            <a:off x="9004033" y="3352192"/>
            <a:ext cx="2375338" cy="9675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직사각형 20"/>
          <p:cNvSpPr/>
          <p:nvPr/>
        </p:nvSpPr>
        <p:spPr>
          <a:xfrm>
            <a:off x="9004033" y="4888378"/>
            <a:ext cx="2715001" cy="9675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직사각형 21"/>
          <p:cNvSpPr/>
          <p:nvPr/>
        </p:nvSpPr>
        <p:spPr>
          <a:xfrm>
            <a:off x="6019261" y="4888378"/>
            <a:ext cx="2715001" cy="9675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곱셈 기호 22"/>
          <p:cNvSpPr/>
          <p:nvPr/>
        </p:nvSpPr>
        <p:spPr>
          <a:xfrm>
            <a:off x="6505887" y="2349409"/>
            <a:ext cx="4777468" cy="4135539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48732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181</TotalTime>
  <Words>282</Words>
  <Application>Microsoft Office PowerPoint</Application>
  <PresentationFormat>와이드스크린</PresentationFormat>
  <Paragraphs>77</Paragraphs>
  <Slides>14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14</vt:i4>
      </vt:variant>
    </vt:vector>
  </HeadingPairs>
  <TitlesOfParts>
    <vt:vector size="17" baseType="lpstr">
      <vt:lpstr>맑은 고딕</vt:lpstr>
      <vt:lpstr>Arial</vt:lpstr>
      <vt:lpstr>Office 테마</vt:lpstr>
      <vt:lpstr>HACCP기초</vt:lpstr>
      <vt:lpstr>HACCP의 역사</vt:lpstr>
      <vt:lpstr>HACCP는 누가 만들었나?</vt:lpstr>
      <vt:lpstr>우주인이 밥을 잘못 먹는다면?</vt:lpstr>
      <vt:lpstr>우주인이 밥을 잘못 먹는다면?</vt:lpstr>
      <vt:lpstr>우주인이 잘못된 밥을 먹지 않게 하는법?</vt:lpstr>
      <vt:lpstr>HACCP은 예방이다</vt:lpstr>
      <vt:lpstr>HACCP의 뜻</vt:lpstr>
      <vt:lpstr>HACCP, 무엇에 줄임말인가?</vt:lpstr>
      <vt:lpstr>HACCP, 위해-위험의 종류</vt:lpstr>
      <vt:lpstr>HACCP의 적용조건</vt:lpstr>
      <vt:lpstr>1) 돼지의 생산이 원활한 농장(GAP)</vt:lpstr>
      <vt:lpstr>2) 기본 시설 요건이 구비된 농장</vt:lpstr>
      <vt:lpstr>HACCP의 적용조건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HACCP기본</dc:title>
  <dc:creator>Sung</dc:creator>
  <cp:lastModifiedBy>Sung</cp:lastModifiedBy>
  <cp:revision>50</cp:revision>
  <dcterms:created xsi:type="dcterms:W3CDTF">2021-04-06T21:47:11Z</dcterms:created>
  <dcterms:modified xsi:type="dcterms:W3CDTF">2021-04-09T08:47:29Z</dcterms:modified>
</cp:coreProperties>
</file>