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9" d="100"/>
          <a:sy n="59" d="100"/>
        </p:scale>
        <p:origin x="7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025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5094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4741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2463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3718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517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036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1768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7469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0429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543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75D35-E235-4F8F-9BA6-8B84DC55ECC5}" type="datetimeFigureOut">
              <a:rPr lang="ko-KR" altLang="en-US" smtClean="0"/>
              <a:t>2021-04-10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6211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b="1" dirty="0" smtClean="0"/>
              <a:t>HACCP</a:t>
            </a:r>
            <a:r>
              <a:rPr lang="ko-KR" altLang="en-US" b="1" dirty="0" smtClean="0"/>
              <a:t>기</a:t>
            </a:r>
            <a:r>
              <a:rPr lang="ko-KR" altLang="en-US" b="1" dirty="0"/>
              <a:t>본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528" y="4146138"/>
            <a:ext cx="3686944" cy="160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8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b="1" dirty="0" smtClean="0"/>
              <a:t>7</a:t>
            </a:r>
            <a:r>
              <a:rPr lang="ko-KR" altLang="en-US" b="1" dirty="0" smtClean="0"/>
              <a:t>원칙 </a:t>
            </a:r>
            <a:r>
              <a:rPr lang="en-US" altLang="ko-KR" b="1" dirty="0" smtClean="0"/>
              <a:t>12 </a:t>
            </a:r>
            <a:r>
              <a:rPr lang="ko-KR" altLang="en-US" b="1" dirty="0" smtClean="0"/>
              <a:t>절차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625922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7</a:t>
            </a:r>
            <a:r>
              <a:rPr lang="ko-KR" altLang="en-US" b="1" dirty="0" smtClean="0"/>
              <a:t>원칙 </a:t>
            </a:r>
            <a:r>
              <a:rPr lang="en-US" altLang="ko-KR" b="1" dirty="0" smtClean="0"/>
              <a:t>12</a:t>
            </a:r>
            <a:r>
              <a:rPr lang="ko-KR" altLang="en-US" b="1" dirty="0" smtClean="0"/>
              <a:t>절차</a:t>
            </a:r>
            <a:endParaRPr lang="ko-KR" altLang="en-US" b="1" dirty="0"/>
          </a:p>
        </p:txBody>
      </p:sp>
      <p:sp>
        <p:nvSpPr>
          <p:cNvPr id="4" name="타원 3"/>
          <p:cNvSpPr/>
          <p:nvPr/>
        </p:nvSpPr>
        <p:spPr>
          <a:xfrm>
            <a:off x="1818287" y="1449457"/>
            <a:ext cx="9806153" cy="526665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153104" y="2312277"/>
            <a:ext cx="2001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FF00"/>
                </a:solidFill>
              </a:rPr>
              <a:t>1. HACCP</a:t>
            </a:r>
            <a:r>
              <a:rPr lang="ko-KR" altLang="en-US" b="1" dirty="0" smtClean="0">
                <a:solidFill>
                  <a:srgbClr val="FFFF00"/>
                </a:solidFill>
              </a:rPr>
              <a:t>팀 구성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01462" y="3108748"/>
            <a:ext cx="223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FF00"/>
                </a:solidFill>
              </a:rPr>
              <a:t>2. </a:t>
            </a:r>
            <a:r>
              <a:rPr lang="ko-KR" altLang="en-US" b="1" dirty="0" smtClean="0">
                <a:solidFill>
                  <a:srgbClr val="FFFF00"/>
                </a:solidFill>
              </a:rPr>
              <a:t>제품에 대한 기술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59724" y="3905219"/>
            <a:ext cx="2786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FF00"/>
                </a:solidFill>
              </a:rPr>
              <a:t>3. </a:t>
            </a:r>
            <a:r>
              <a:rPr lang="ko-KR" altLang="en-US" b="1" dirty="0" err="1" smtClean="0">
                <a:solidFill>
                  <a:srgbClr val="FFFF00"/>
                </a:solidFill>
              </a:rPr>
              <a:t>사용의도의</a:t>
            </a:r>
            <a:r>
              <a:rPr lang="ko-KR" altLang="en-US" b="1" dirty="0" smtClean="0">
                <a:solidFill>
                  <a:srgbClr val="FFFF00"/>
                </a:solidFill>
              </a:rPr>
              <a:t> 식별</a:t>
            </a:r>
            <a:r>
              <a:rPr lang="en-US" altLang="ko-KR" b="1" dirty="0" smtClean="0">
                <a:solidFill>
                  <a:srgbClr val="FFFF00"/>
                </a:solidFill>
              </a:rPr>
              <a:t>(</a:t>
            </a:r>
            <a:r>
              <a:rPr lang="ko-KR" altLang="en-US" b="1" dirty="0" smtClean="0">
                <a:solidFill>
                  <a:srgbClr val="FFFF00"/>
                </a:solidFill>
              </a:rPr>
              <a:t>용도</a:t>
            </a:r>
            <a:r>
              <a:rPr lang="en-US" altLang="ko-KR" b="1" dirty="0" smtClean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01462" y="4701690"/>
            <a:ext cx="1927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FFFF00"/>
                </a:solidFill>
              </a:rPr>
              <a:t>4</a:t>
            </a:r>
            <a:r>
              <a:rPr lang="en-US" altLang="ko-KR" b="1" dirty="0" smtClean="0">
                <a:solidFill>
                  <a:srgbClr val="FFFF00"/>
                </a:solidFill>
              </a:rPr>
              <a:t>. </a:t>
            </a:r>
            <a:r>
              <a:rPr lang="ko-KR" altLang="en-US" b="1" dirty="0" smtClean="0">
                <a:solidFill>
                  <a:srgbClr val="FFFF00"/>
                </a:solidFill>
              </a:rPr>
              <a:t>공정도의 작성</a:t>
            </a:r>
            <a:endParaRPr lang="en-US" altLang="ko-KR" b="1" dirty="0" smtClean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65768" y="5529489"/>
            <a:ext cx="238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FF00"/>
                </a:solidFill>
              </a:rPr>
              <a:t>5. </a:t>
            </a:r>
            <a:r>
              <a:rPr lang="ko-KR" altLang="en-US" b="1" dirty="0" smtClean="0">
                <a:solidFill>
                  <a:srgbClr val="FFFF00"/>
                </a:solidFill>
              </a:rPr>
              <a:t>공정도의 현장검증</a:t>
            </a:r>
            <a:endParaRPr lang="en-US" altLang="ko-KR" b="1" dirty="0" smtClean="0">
              <a:solidFill>
                <a:srgbClr val="FFFF00"/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5619283" y="2307730"/>
            <a:ext cx="5605765" cy="41561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721787" y="2575612"/>
            <a:ext cx="3611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FF00"/>
                </a:solidFill>
              </a:rPr>
              <a:t>6. </a:t>
            </a:r>
            <a:r>
              <a:rPr lang="ko-KR" altLang="en-US" b="1" dirty="0" smtClean="0">
                <a:solidFill>
                  <a:srgbClr val="FFFF00"/>
                </a:solidFill>
              </a:rPr>
              <a:t>모든</a:t>
            </a:r>
            <a:r>
              <a:rPr lang="en-US" altLang="ko-KR" b="1" dirty="0" smtClean="0">
                <a:solidFill>
                  <a:srgbClr val="FFFF00"/>
                </a:solidFill>
              </a:rPr>
              <a:t> </a:t>
            </a:r>
            <a:r>
              <a:rPr lang="ko-KR" altLang="en-US" b="1" dirty="0" smtClean="0">
                <a:solidFill>
                  <a:srgbClr val="FFFF00"/>
                </a:solidFill>
              </a:rPr>
              <a:t>잠재적 </a:t>
            </a:r>
            <a:r>
              <a:rPr lang="ko-KR" altLang="en-US" b="1" dirty="0" err="1" smtClean="0">
                <a:solidFill>
                  <a:srgbClr val="FFFF00"/>
                </a:solidFill>
              </a:rPr>
              <a:t>위해요소</a:t>
            </a:r>
            <a:endParaRPr lang="en-US" altLang="ko-KR" b="1" dirty="0">
              <a:solidFill>
                <a:srgbClr val="FFFF00"/>
              </a:solidFill>
            </a:endParaRPr>
          </a:p>
          <a:p>
            <a:r>
              <a:rPr lang="en-US" altLang="ko-KR" b="1" dirty="0" smtClean="0">
                <a:solidFill>
                  <a:srgbClr val="FFFF00"/>
                </a:solidFill>
              </a:rPr>
              <a:t>   </a:t>
            </a:r>
            <a:r>
              <a:rPr lang="ko-KR" altLang="en-US" b="1" dirty="0" smtClean="0">
                <a:solidFill>
                  <a:srgbClr val="FFFF00"/>
                </a:solidFill>
              </a:rPr>
              <a:t>열거</a:t>
            </a:r>
            <a:r>
              <a:rPr lang="en-US" altLang="ko-KR" b="1" dirty="0" smtClean="0">
                <a:solidFill>
                  <a:srgbClr val="FFFF00"/>
                </a:solidFill>
              </a:rPr>
              <a:t>, </a:t>
            </a:r>
            <a:r>
              <a:rPr lang="ko-KR" altLang="en-US" b="1" dirty="0" smtClean="0">
                <a:solidFill>
                  <a:srgbClr val="FFFF00"/>
                </a:solidFill>
              </a:rPr>
              <a:t>분석</a:t>
            </a:r>
            <a:r>
              <a:rPr lang="en-US" altLang="ko-KR" b="1" dirty="0" smtClean="0">
                <a:solidFill>
                  <a:srgbClr val="FFFF00"/>
                </a:solidFill>
              </a:rPr>
              <a:t>, </a:t>
            </a:r>
            <a:r>
              <a:rPr lang="ko-KR" altLang="en-US" b="1" dirty="0" smtClean="0">
                <a:solidFill>
                  <a:srgbClr val="FFFF00"/>
                </a:solidFill>
              </a:rPr>
              <a:t>관리방법 설정</a:t>
            </a:r>
            <a:r>
              <a:rPr lang="en-US" altLang="ko-KR" b="1" dirty="0" smtClean="0">
                <a:solidFill>
                  <a:srgbClr val="FFFF00"/>
                </a:solidFill>
              </a:rPr>
              <a:t>(HA)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17324" y="3199295"/>
            <a:ext cx="2862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FFFF00"/>
                </a:solidFill>
              </a:rPr>
              <a:t>7</a:t>
            </a:r>
            <a:r>
              <a:rPr lang="en-US" altLang="ko-KR" b="1" dirty="0" smtClean="0">
                <a:solidFill>
                  <a:srgbClr val="FFFF00"/>
                </a:solidFill>
              </a:rPr>
              <a:t>. </a:t>
            </a:r>
            <a:r>
              <a:rPr lang="ko-KR" altLang="en-US" b="1" dirty="0" err="1" smtClean="0">
                <a:solidFill>
                  <a:srgbClr val="FFFF00"/>
                </a:solidFill>
              </a:rPr>
              <a:t>중요관리점</a:t>
            </a:r>
            <a:r>
              <a:rPr lang="ko-KR" altLang="en-US" b="1" dirty="0" smtClean="0">
                <a:solidFill>
                  <a:srgbClr val="FFFF00"/>
                </a:solidFill>
              </a:rPr>
              <a:t> 설정</a:t>
            </a:r>
            <a:r>
              <a:rPr lang="en-US" altLang="ko-KR" b="1" dirty="0" smtClean="0">
                <a:solidFill>
                  <a:srgbClr val="FFFF00"/>
                </a:solidFill>
              </a:rPr>
              <a:t>(CCPs)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93337" y="3854852"/>
            <a:ext cx="4189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FF00"/>
                </a:solidFill>
              </a:rPr>
              <a:t>8. </a:t>
            </a:r>
            <a:r>
              <a:rPr lang="ko-KR" altLang="en-US" b="1" dirty="0" smtClean="0">
                <a:solidFill>
                  <a:srgbClr val="FFFF00"/>
                </a:solidFill>
              </a:rPr>
              <a:t>각 </a:t>
            </a:r>
            <a:r>
              <a:rPr lang="en-US" altLang="ko-KR" b="1" dirty="0" smtClean="0">
                <a:solidFill>
                  <a:srgbClr val="FFFF00"/>
                </a:solidFill>
              </a:rPr>
              <a:t>CCP</a:t>
            </a:r>
            <a:r>
              <a:rPr lang="ko-KR" altLang="en-US" b="1" dirty="0" smtClean="0">
                <a:solidFill>
                  <a:srgbClr val="FFFF00"/>
                </a:solidFill>
              </a:rPr>
              <a:t>에서 위해 </a:t>
            </a:r>
            <a:r>
              <a:rPr lang="ko-KR" altLang="en-US" b="1" dirty="0" err="1" smtClean="0">
                <a:solidFill>
                  <a:srgbClr val="FFFF00"/>
                </a:solidFill>
              </a:rPr>
              <a:t>허용한도</a:t>
            </a:r>
            <a:r>
              <a:rPr lang="ko-KR" altLang="en-US" b="1" dirty="0" smtClean="0">
                <a:solidFill>
                  <a:srgbClr val="FFFF00"/>
                </a:solidFill>
              </a:rPr>
              <a:t> 설정</a:t>
            </a:r>
            <a:r>
              <a:rPr lang="en-US" altLang="ko-KR" b="1" dirty="0" smtClean="0">
                <a:solidFill>
                  <a:srgbClr val="FFFF00"/>
                </a:solidFill>
              </a:rPr>
              <a:t>(CL)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93337" y="4247566"/>
            <a:ext cx="4218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FFFF00"/>
                </a:solidFill>
              </a:rPr>
              <a:t>9</a:t>
            </a:r>
            <a:r>
              <a:rPr lang="en-US" altLang="ko-KR" b="1" dirty="0" smtClean="0">
                <a:solidFill>
                  <a:srgbClr val="FFFF00"/>
                </a:solidFill>
              </a:rPr>
              <a:t>. </a:t>
            </a:r>
            <a:r>
              <a:rPr lang="ko-KR" altLang="en-US" b="1" dirty="0">
                <a:solidFill>
                  <a:srgbClr val="FFFF00"/>
                </a:solidFill>
              </a:rPr>
              <a:t>각 </a:t>
            </a:r>
            <a:r>
              <a:rPr lang="en-US" altLang="ko-KR" b="1" dirty="0">
                <a:solidFill>
                  <a:srgbClr val="FFFF00"/>
                </a:solidFill>
              </a:rPr>
              <a:t>CCP</a:t>
            </a:r>
            <a:r>
              <a:rPr lang="ko-KR" altLang="en-US" b="1" dirty="0" smtClean="0">
                <a:solidFill>
                  <a:srgbClr val="FFFF00"/>
                </a:solidFill>
              </a:rPr>
              <a:t>에서의 모니터링 시스템 설정</a:t>
            </a:r>
            <a:endParaRPr lang="en-US" altLang="ko-KR" b="1" dirty="0" smtClean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34448" y="4701457"/>
            <a:ext cx="5008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FF00"/>
                </a:solidFill>
              </a:rPr>
              <a:t>10. </a:t>
            </a:r>
            <a:r>
              <a:rPr lang="ko-KR" altLang="en-US" b="1" dirty="0" smtClean="0">
                <a:solidFill>
                  <a:srgbClr val="FFFF00"/>
                </a:solidFill>
              </a:rPr>
              <a:t>발생할 수 있는 이탈에 대한 시정조치 설정</a:t>
            </a:r>
            <a:endParaRPr lang="en-US" altLang="ko-KR" b="1" dirty="0" smtClean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54965" y="5165966"/>
            <a:ext cx="2372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FF00"/>
                </a:solidFill>
              </a:rPr>
              <a:t>11. </a:t>
            </a:r>
            <a:r>
              <a:rPr lang="ko-KR" altLang="en-US" b="1" dirty="0" smtClean="0">
                <a:solidFill>
                  <a:srgbClr val="FFFF00"/>
                </a:solidFill>
              </a:rPr>
              <a:t>검증 절차의 설정</a:t>
            </a:r>
            <a:endParaRPr lang="en-US" altLang="ko-KR" b="1" dirty="0" smtClean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26892" y="5548062"/>
            <a:ext cx="4315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FF00"/>
                </a:solidFill>
              </a:rPr>
              <a:t>12. </a:t>
            </a:r>
            <a:r>
              <a:rPr lang="ko-KR" altLang="en-US" b="1" dirty="0" smtClean="0">
                <a:solidFill>
                  <a:srgbClr val="FFFF00"/>
                </a:solidFill>
              </a:rPr>
              <a:t>기록 보관 및 문서화 시스템의</a:t>
            </a:r>
            <a:r>
              <a:rPr lang="en-US" altLang="ko-KR" b="1" dirty="0">
                <a:solidFill>
                  <a:srgbClr val="FFFF00"/>
                </a:solidFill>
              </a:rPr>
              <a:t> </a:t>
            </a:r>
            <a:endParaRPr lang="en-US" altLang="ko-KR" b="1" dirty="0" smtClean="0">
              <a:solidFill>
                <a:srgbClr val="FFFF00"/>
              </a:solidFill>
            </a:endParaRPr>
          </a:p>
          <a:p>
            <a:r>
              <a:rPr lang="en-US" altLang="ko-KR" b="1" dirty="0">
                <a:solidFill>
                  <a:srgbClr val="FFFF00"/>
                </a:solidFill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</a:rPr>
              <a:t>    </a:t>
            </a:r>
            <a:r>
              <a:rPr lang="ko-KR" altLang="en-US" b="1" dirty="0" smtClean="0">
                <a:solidFill>
                  <a:srgbClr val="FFFF00"/>
                </a:solidFill>
              </a:rPr>
              <a:t>설정</a:t>
            </a:r>
            <a:endParaRPr lang="en-US" altLang="ko-KR" b="1" dirty="0" smtClean="0">
              <a:solidFill>
                <a:srgbClr val="FFFF00"/>
              </a:solidFill>
            </a:endParaRPr>
          </a:p>
        </p:txBody>
      </p:sp>
      <p:sp>
        <p:nvSpPr>
          <p:cNvPr id="3" name="오른쪽 화살표 2"/>
          <p:cNvSpPr/>
          <p:nvPr/>
        </p:nvSpPr>
        <p:spPr>
          <a:xfrm rot="19669347">
            <a:off x="4837097" y="3647149"/>
            <a:ext cx="1272408" cy="25705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오른쪽 화살표 17"/>
          <p:cNvSpPr/>
          <p:nvPr/>
        </p:nvSpPr>
        <p:spPr>
          <a:xfrm>
            <a:off x="4739170" y="3166031"/>
            <a:ext cx="1178154" cy="21790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3673856" y="1846065"/>
            <a:ext cx="3141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HACCP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의 예비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5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단계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29802" y="1806223"/>
            <a:ext cx="2417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0070C0"/>
                </a:solidFill>
              </a:rPr>
              <a:t>HACCP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의 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7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원칙</a:t>
            </a:r>
            <a:endParaRPr lang="ko-KR" alt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363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1. HACCP</a:t>
            </a:r>
            <a:r>
              <a:rPr lang="ko-KR" altLang="en-US" b="1" dirty="0" smtClean="0"/>
              <a:t>팀 구성</a:t>
            </a:r>
            <a:endParaRPr lang="ko-KR" altLang="en-US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60" y="2535727"/>
            <a:ext cx="5154440" cy="290244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031" y="2535727"/>
            <a:ext cx="6105664" cy="29024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42394" y="1911402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 smtClean="0">
                <a:solidFill>
                  <a:srgbClr val="0070C0"/>
                </a:solidFill>
              </a:rPr>
              <a:t>조직도</a:t>
            </a:r>
            <a:endParaRPr lang="ko-KR" altLang="en-US" sz="32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93657" y="1911400"/>
            <a:ext cx="19704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smtClean="0">
                <a:solidFill>
                  <a:srgbClr val="0070C0"/>
                </a:solidFill>
              </a:rPr>
              <a:t>조직 이력</a:t>
            </a:r>
            <a:endParaRPr lang="ko-KR" altLang="en-US" sz="32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0588" y="6056829"/>
            <a:ext cx="10887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C00000"/>
                </a:solidFill>
              </a:rPr>
              <a:t>Tip1. </a:t>
            </a:r>
            <a:r>
              <a:rPr lang="ko-KR" altLang="en-US" b="1" dirty="0" smtClean="0">
                <a:solidFill>
                  <a:srgbClr val="C00000"/>
                </a:solidFill>
              </a:rPr>
              <a:t>외국인 직원은 그냥 외국인으로 적는다</a:t>
            </a:r>
            <a:r>
              <a:rPr lang="en-US" altLang="ko-KR" b="1" dirty="0" smtClean="0">
                <a:solidFill>
                  <a:srgbClr val="C00000"/>
                </a:solidFill>
              </a:rPr>
              <a:t>. (</a:t>
            </a:r>
            <a:r>
              <a:rPr lang="ko-KR" altLang="en-US" b="1" dirty="0" smtClean="0">
                <a:solidFill>
                  <a:srgbClr val="C00000"/>
                </a:solidFill>
              </a:rPr>
              <a:t>왜</a:t>
            </a:r>
            <a:r>
              <a:rPr lang="en-US" altLang="ko-KR" b="1" dirty="0" smtClean="0">
                <a:solidFill>
                  <a:srgbClr val="C00000"/>
                </a:solidFill>
              </a:rPr>
              <a:t>? </a:t>
            </a:r>
            <a:r>
              <a:rPr lang="ko-KR" altLang="en-US" b="1" dirty="0" smtClean="0">
                <a:solidFill>
                  <a:srgbClr val="C00000"/>
                </a:solidFill>
              </a:rPr>
              <a:t>변동이 생기면 바꿔야하고 출입국 사무소 등에 문제</a:t>
            </a:r>
            <a:r>
              <a:rPr lang="en-US" altLang="ko-KR" b="1" dirty="0" smtClean="0">
                <a:solidFill>
                  <a:srgbClr val="C00000"/>
                </a:solidFill>
              </a:rPr>
              <a:t>)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468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2. </a:t>
            </a:r>
            <a:r>
              <a:rPr lang="ko-KR" altLang="en-US" b="1" dirty="0" smtClean="0"/>
              <a:t>제품에 대한 기술</a:t>
            </a:r>
            <a:endParaRPr lang="ko-KR" altLang="en-US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63" y="1584954"/>
            <a:ext cx="4320013" cy="493271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567" y="1584955"/>
            <a:ext cx="2859340" cy="417903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898" y="3489434"/>
            <a:ext cx="3613941" cy="227455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525" y="1584954"/>
            <a:ext cx="3611313" cy="18288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56939" y="5871338"/>
            <a:ext cx="6296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0070C0"/>
                </a:solidFill>
              </a:rPr>
              <a:t>HACCP</a:t>
            </a:r>
            <a:r>
              <a:rPr lang="ko-KR" altLang="en-US" b="1" dirty="0" smtClean="0">
                <a:solidFill>
                  <a:srgbClr val="0070C0"/>
                </a:solidFill>
              </a:rPr>
              <a:t>팀이 생산하고자 하는 제품에 대해 정확히 이해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r>
              <a:rPr lang="ko-KR" altLang="en-US" b="1" dirty="0" smtClean="0">
                <a:solidFill>
                  <a:srgbClr val="0070C0"/>
                </a:solidFill>
              </a:rPr>
              <a:t>어떤 제품을 생산하는지에 대한 자세한 규격을 정하는 과정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631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3. </a:t>
            </a:r>
            <a:r>
              <a:rPr lang="ko-KR" altLang="en-US" b="1" dirty="0" err="1"/>
              <a:t>사용의도의</a:t>
            </a:r>
            <a:r>
              <a:rPr lang="ko-KR" altLang="en-US" b="1" dirty="0"/>
              <a:t> 식별</a:t>
            </a:r>
            <a:r>
              <a:rPr lang="en-US" altLang="ko-KR" b="1" dirty="0"/>
              <a:t>(</a:t>
            </a:r>
            <a:r>
              <a:rPr lang="ko-KR" altLang="en-US" b="1" dirty="0"/>
              <a:t>용도</a:t>
            </a:r>
            <a:r>
              <a:rPr lang="en-US" altLang="ko-KR" b="1" dirty="0"/>
              <a:t>)</a:t>
            </a:r>
            <a:endParaRPr lang="ko-KR" altLang="en-US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593" y="1733545"/>
            <a:ext cx="4320013" cy="450397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227592" y="1733544"/>
            <a:ext cx="4320013" cy="291199"/>
          </a:xfrm>
          <a:prstGeom prst="rect">
            <a:avLst/>
          </a:prstGeom>
          <a:noFill/>
          <a:ln w="4762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726" y="1733544"/>
            <a:ext cx="4436241" cy="4503971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6474725" y="1733544"/>
            <a:ext cx="4436242" cy="291199"/>
          </a:xfrm>
          <a:prstGeom prst="rect">
            <a:avLst/>
          </a:prstGeom>
          <a:noFill/>
          <a:ln w="4762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190978" y="6280371"/>
            <a:ext cx="6989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rgbClr val="0070C0"/>
                </a:solidFill>
              </a:rPr>
              <a:t>최종 사용자나 소비자에 의하여 그것이 통상적으로 사용되는 형태</a:t>
            </a:r>
          </a:p>
        </p:txBody>
      </p:sp>
    </p:spTree>
    <p:extLst>
      <p:ext uri="{BB962C8B-B14F-4D97-AF65-F5344CB8AC3E}">
        <p14:creationId xmlns:p14="http://schemas.microsoft.com/office/powerpoint/2010/main" val="3631072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4. </a:t>
            </a:r>
            <a:r>
              <a:rPr lang="ko-KR" altLang="en-US" b="1" dirty="0" smtClean="0"/>
              <a:t>공정도의 작성</a:t>
            </a:r>
            <a:endParaRPr lang="ko-KR" altLang="en-US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04" y="2115188"/>
            <a:ext cx="5046618" cy="38757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91323" y="1431088"/>
            <a:ext cx="2380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 smtClean="0">
                <a:solidFill>
                  <a:srgbClr val="0070C0"/>
                </a:solidFill>
              </a:rPr>
              <a:t>생산 공정도</a:t>
            </a:r>
            <a:endParaRPr lang="ko-KR" altLang="en-US" sz="32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86731" y="1447064"/>
            <a:ext cx="2380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 smtClean="0">
                <a:solidFill>
                  <a:srgbClr val="0070C0"/>
                </a:solidFill>
              </a:rPr>
              <a:t>농장 배치도</a:t>
            </a:r>
            <a:endParaRPr lang="ko-KR" altLang="en-US" sz="3200" b="1" dirty="0">
              <a:solidFill>
                <a:srgbClr val="0070C0"/>
              </a:solidFill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614" y="2115187"/>
            <a:ext cx="6133014" cy="38757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43226" y="6129452"/>
            <a:ext cx="5267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rgbClr val="0070C0"/>
                </a:solidFill>
              </a:rPr>
              <a:t>농장 배치도 작성</a:t>
            </a:r>
            <a:r>
              <a:rPr lang="en-US" altLang="ko-KR" b="1" dirty="0">
                <a:solidFill>
                  <a:srgbClr val="0070C0"/>
                </a:solidFill>
              </a:rPr>
              <a:t>(</a:t>
            </a:r>
            <a:r>
              <a:rPr lang="ko-KR" altLang="en-US" b="1" dirty="0" err="1">
                <a:solidFill>
                  <a:srgbClr val="0070C0"/>
                </a:solidFill>
              </a:rPr>
              <a:t>작업경로</a:t>
            </a:r>
            <a:r>
              <a:rPr lang="en-US" altLang="ko-KR" b="1" dirty="0">
                <a:solidFill>
                  <a:srgbClr val="0070C0"/>
                </a:solidFill>
              </a:rPr>
              <a:t>, </a:t>
            </a:r>
            <a:r>
              <a:rPr lang="ko-KR" altLang="en-US" b="1" dirty="0" err="1">
                <a:solidFill>
                  <a:srgbClr val="0070C0"/>
                </a:solidFill>
              </a:rPr>
              <a:t>차량경로</a:t>
            </a:r>
            <a:r>
              <a:rPr lang="en-US" altLang="ko-KR" b="1" dirty="0">
                <a:solidFill>
                  <a:srgbClr val="0070C0"/>
                </a:solidFill>
              </a:rPr>
              <a:t>, </a:t>
            </a:r>
            <a:r>
              <a:rPr lang="ko-KR" altLang="en-US" b="1" dirty="0" err="1">
                <a:solidFill>
                  <a:srgbClr val="0070C0"/>
                </a:solidFill>
              </a:rPr>
              <a:t>사료빈</a:t>
            </a:r>
            <a:r>
              <a:rPr lang="ko-KR" altLang="en-US" b="1" dirty="0">
                <a:solidFill>
                  <a:srgbClr val="0070C0"/>
                </a:solidFill>
              </a:rPr>
              <a:t> 등</a:t>
            </a:r>
            <a:r>
              <a:rPr lang="en-US" altLang="ko-KR" b="1" dirty="0">
                <a:solidFill>
                  <a:srgbClr val="0070C0"/>
                </a:solidFill>
              </a:rPr>
              <a:t>)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098" y="6129465"/>
            <a:ext cx="5917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0070C0"/>
                </a:solidFill>
              </a:rPr>
              <a:t>HACCP</a:t>
            </a:r>
            <a:r>
              <a:rPr lang="ko-KR" altLang="en-US" b="1" dirty="0">
                <a:solidFill>
                  <a:srgbClr val="0070C0"/>
                </a:solidFill>
              </a:rPr>
              <a:t>팀의 생산시스템 이해</a:t>
            </a:r>
            <a:r>
              <a:rPr lang="en-US" altLang="ko-KR" b="1" dirty="0">
                <a:solidFill>
                  <a:srgbClr val="0070C0"/>
                </a:solidFill>
              </a:rPr>
              <a:t>, </a:t>
            </a:r>
            <a:r>
              <a:rPr lang="ko-KR" altLang="en-US" b="1" dirty="0" err="1">
                <a:solidFill>
                  <a:srgbClr val="0070C0"/>
                </a:solidFill>
              </a:rPr>
              <a:t>위해요소</a:t>
            </a:r>
            <a:r>
              <a:rPr lang="ko-KR" altLang="en-US" b="1" dirty="0">
                <a:solidFill>
                  <a:srgbClr val="0070C0"/>
                </a:solidFill>
              </a:rPr>
              <a:t> 분석</a:t>
            </a:r>
            <a:r>
              <a:rPr lang="en-US" altLang="ko-KR" b="1" dirty="0">
                <a:solidFill>
                  <a:srgbClr val="0070C0"/>
                </a:solidFill>
              </a:rPr>
              <a:t>, CCP </a:t>
            </a:r>
            <a:r>
              <a:rPr lang="ko-KR" altLang="en-US" b="1" dirty="0">
                <a:solidFill>
                  <a:srgbClr val="0070C0"/>
                </a:solidFill>
              </a:rPr>
              <a:t>식별</a:t>
            </a:r>
          </a:p>
        </p:txBody>
      </p:sp>
    </p:spTree>
    <p:extLst>
      <p:ext uri="{BB962C8B-B14F-4D97-AF65-F5344CB8AC3E}">
        <p14:creationId xmlns:p14="http://schemas.microsoft.com/office/powerpoint/2010/main" val="1311281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5. </a:t>
            </a:r>
            <a:r>
              <a:rPr lang="ko-KR" altLang="en-US" b="1" dirty="0"/>
              <a:t>공정도의 현장검증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1575054"/>
            <a:ext cx="724910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C00000"/>
                </a:solidFill>
                <a:ea typeface="굴림" pitchFamily="50" charset="-127"/>
              </a:rPr>
              <a:t>HACCP</a:t>
            </a:r>
            <a:r>
              <a:rPr lang="ko-KR" altLang="en-US" b="1" dirty="0">
                <a:solidFill>
                  <a:srgbClr val="C00000"/>
                </a:solidFill>
                <a:ea typeface="굴림" pitchFamily="50" charset="-127"/>
              </a:rPr>
              <a:t>팀원 모두가 참여</a:t>
            </a:r>
            <a:endParaRPr lang="en-US" altLang="ko-KR" b="1" dirty="0">
              <a:solidFill>
                <a:srgbClr val="C00000"/>
              </a:solidFill>
              <a:ea typeface="굴림" pitchFamily="50" charset="-127"/>
            </a:endParaRPr>
          </a:p>
          <a:p>
            <a:endParaRPr lang="en-US" altLang="ko-KR" b="1" dirty="0">
              <a:ea typeface="굴림" pitchFamily="50" charset="-127"/>
            </a:endParaRPr>
          </a:p>
          <a:p>
            <a:r>
              <a:rPr lang="ko-KR" altLang="en-US" b="1" dirty="0" smtClean="0">
                <a:solidFill>
                  <a:srgbClr val="0070C0"/>
                </a:solidFill>
                <a:ea typeface="굴림" pitchFamily="50" charset="-127"/>
              </a:rPr>
              <a:t>생산 공정도가 정확하고 </a:t>
            </a:r>
            <a:r>
              <a:rPr lang="ko-KR" altLang="en-US" b="1" dirty="0">
                <a:solidFill>
                  <a:srgbClr val="0070C0"/>
                </a:solidFill>
                <a:ea typeface="굴림" pitchFamily="50" charset="-127"/>
              </a:rPr>
              <a:t>누락된 단계가 없음을 </a:t>
            </a:r>
            <a:r>
              <a:rPr lang="ko-KR" altLang="en-US" b="1" dirty="0" smtClean="0">
                <a:solidFill>
                  <a:srgbClr val="0070C0"/>
                </a:solidFill>
                <a:ea typeface="굴림" pitchFamily="50" charset="-127"/>
              </a:rPr>
              <a:t>확인</a:t>
            </a:r>
            <a:endParaRPr lang="en-US" altLang="ko-KR" b="1" dirty="0" smtClean="0">
              <a:solidFill>
                <a:srgbClr val="0070C0"/>
              </a:solidFill>
              <a:ea typeface="굴림" pitchFamily="50" charset="-127"/>
            </a:endParaRPr>
          </a:p>
          <a:p>
            <a:endParaRPr lang="en-US" altLang="ko-KR" b="1" dirty="0">
              <a:solidFill>
                <a:srgbClr val="0070C0"/>
              </a:solidFill>
              <a:ea typeface="굴림" pitchFamily="50" charset="-127"/>
            </a:endParaRPr>
          </a:p>
          <a:p>
            <a:r>
              <a:rPr lang="ko-KR" altLang="en-US" b="1" dirty="0">
                <a:solidFill>
                  <a:srgbClr val="0070C0"/>
                </a:solidFill>
                <a:ea typeface="굴림" pitchFamily="50" charset="-127"/>
              </a:rPr>
              <a:t>제품이 어떻게 생산되는가에 대한 완전한 </a:t>
            </a:r>
            <a:r>
              <a:rPr lang="ko-KR" altLang="en-US" b="1" dirty="0" smtClean="0">
                <a:solidFill>
                  <a:srgbClr val="0070C0"/>
                </a:solidFill>
                <a:ea typeface="굴림" pitchFamily="50" charset="-127"/>
              </a:rPr>
              <a:t>이해</a:t>
            </a:r>
            <a:endParaRPr lang="en-US" altLang="ko-KR" b="1" dirty="0" smtClean="0">
              <a:solidFill>
                <a:srgbClr val="0070C0"/>
              </a:solidFill>
              <a:ea typeface="굴림" pitchFamily="50" charset="-127"/>
            </a:endParaRPr>
          </a:p>
          <a:p>
            <a:endParaRPr lang="en-US" altLang="ko-KR" b="1" dirty="0">
              <a:solidFill>
                <a:srgbClr val="0070C0"/>
              </a:solidFill>
              <a:ea typeface="굴림" pitchFamily="50" charset="-127"/>
            </a:endParaRPr>
          </a:p>
          <a:p>
            <a:r>
              <a:rPr lang="ko-KR" altLang="en-US" b="1" dirty="0">
                <a:solidFill>
                  <a:srgbClr val="0070C0"/>
                </a:solidFill>
                <a:ea typeface="굴림" pitchFamily="50" charset="-127"/>
              </a:rPr>
              <a:t>작업중에 현장에 직접 가서 공정도의 순서에 의해 공정을 돌면서 </a:t>
            </a:r>
            <a:r>
              <a:rPr lang="ko-KR" altLang="en-US" b="1" dirty="0" smtClean="0">
                <a:solidFill>
                  <a:srgbClr val="0070C0"/>
                </a:solidFill>
                <a:ea typeface="굴림" pitchFamily="50" charset="-127"/>
              </a:rPr>
              <a:t>확인</a:t>
            </a:r>
            <a:endParaRPr lang="en-US" altLang="ko-KR" b="1" dirty="0">
              <a:solidFill>
                <a:srgbClr val="0070C0"/>
              </a:solidFill>
              <a:ea typeface="굴림" pitchFamily="50" charset="-127"/>
            </a:endParaRPr>
          </a:p>
          <a:p>
            <a:endParaRPr lang="en-US" altLang="ko-KR" b="1" dirty="0" smtClean="0">
              <a:solidFill>
                <a:srgbClr val="0070C0"/>
              </a:solidFill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487813" y="3486807"/>
            <a:ext cx="11302412" cy="3145290"/>
            <a:chOff x="487813" y="3486807"/>
            <a:chExt cx="11302412" cy="3145290"/>
          </a:xfrm>
        </p:grpSpPr>
        <p:grpSp>
          <p:nvGrpSpPr>
            <p:cNvPr id="15" name="그룹 14"/>
            <p:cNvGrpSpPr/>
            <p:nvPr/>
          </p:nvGrpSpPr>
          <p:grpSpPr>
            <a:xfrm>
              <a:off x="487813" y="3486807"/>
              <a:ext cx="10865987" cy="2523099"/>
              <a:chOff x="487813" y="3486807"/>
              <a:chExt cx="10865987" cy="2523099"/>
            </a:xfrm>
          </p:grpSpPr>
          <p:grpSp>
            <p:nvGrpSpPr>
              <p:cNvPr id="9" name="그룹 8"/>
              <p:cNvGrpSpPr/>
              <p:nvPr/>
            </p:nvGrpSpPr>
            <p:grpSpPr>
              <a:xfrm>
                <a:off x="487813" y="3486807"/>
                <a:ext cx="10865987" cy="2232564"/>
                <a:chOff x="898292" y="3455276"/>
                <a:chExt cx="10865987" cy="2232564"/>
              </a:xfrm>
            </p:grpSpPr>
            <p:pic>
              <p:nvPicPr>
                <p:cNvPr id="3" name="그림 2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98292" y="3651461"/>
                  <a:ext cx="2036379" cy="2036379"/>
                </a:xfrm>
                <a:prstGeom prst="rect">
                  <a:avLst/>
                </a:prstGeom>
              </p:spPr>
            </p:pic>
            <p:pic>
              <p:nvPicPr>
                <p:cNvPr id="5" name="그림 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62603" y="3495150"/>
                  <a:ext cx="2113893" cy="2113893"/>
                </a:xfrm>
                <a:prstGeom prst="rect">
                  <a:avLst/>
                </a:prstGeom>
              </p:spPr>
            </p:pic>
            <p:pic>
              <p:nvPicPr>
                <p:cNvPr id="6" name="그림 5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61589" y="3660227"/>
                  <a:ext cx="1721070" cy="1721070"/>
                </a:xfrm>
                <a:prstGeom prst="rect">
                  <a:avLst/>
                </a:prstGeom>
              </p:spPr>
            </p:pic>
            <p:pic>
              <p:nvPicPr>
                <p:cNvPr id="7" name="그림 6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02814" y="3455276"/>
                  <a:ext cx="2130972" cy="2130972"/>
                </a:xfrm>
                <a:prstGeom prst="rect">
                  <a:avLst/>
                </a:prstGeom>
              </p:spPr>
            </p:pic>
            <p:pic>
              <p:nvPicPr>
                <p:cNvPr id="8" name="그림 7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853941" y="3883378"/>
                  <a:ext cx="1910338" cy="1575054"/>
                </a:xfrm>
                <a:prstGeom prst="rect">
                  <a:avLst/>
                </a:prstGeom>
              </p:spPr>
            </p:pic>
          </p:grpSp>
          <p:sp>
            <p:nvSpPr>
              <p:cNvPr id="10" name="TextBox 9"/>
              <p:cNvSpPr txBox="1"/>
              <p:nvPr/>
            </p:nvSpPr>
            <p:spPr>
              <a:xfrm>
                <a:off x="1174878" y="5616434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0070C0"/>
                    </a:solidFill>
                  </a:rPr>
                  <a:t>사료</a:t>
                </a:r>
                <a:endParaRPr lang="ko-KR" altLang="en-US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401321" y="5640574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0070C0"/>
                    </a:solidFill>
                  </a:rPr>
                  <a:t>물</a:t>
                </a:r>
                <a:endParaRPr lang="ko-KR" altLang="en-US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506010" y="5616434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b="1" smtClean="0">
                    <a:solidFill>
                      <a:srgbClr val="0070C0"/>
                    </a:solidFill>
                  </a:rPr>
                  <a:t>약품</a:t>
                </a:r>
                <a:endParaRPr lang="ko-KR" altLang="en-US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7738213" y="5640574"/>
                <a:ext cx="8771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b="1" dirty="0" err="1" smtClean="0">
                    <a:solidFill>
                      <a:srgbClr val="0070C0"/>
                    </a:solidFill>
                  </a:rPr>
                  <a:t>후보돈</a:t>
                </a:r>
                <a:endParaRPr lang="ko-KR" altLang="en-US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0306486" y="5640574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0070C0"/>
                    </a:solidFill>
                  </a:rPr>
                  <a:t>정액</a:t>
                </a:r>
                <a:endParaRPr lang="ko-KR" altLang="en-US" b="1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676247" y="6009906"/>
              <a:ext cx="1643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/>
                <a:t>HACCP</a:t>
              </a:r>
              <a:r>
                <a:rPr lang="ko-KR" altLang="en-US" b="1" dirty="0" smtClean="0"/>
                <a:t>인증서</a:t>
              </a:r>
              <a:endParaRPr lang="ko-KR" altLang="en-US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622325" y="5985766"/>
              <a:ext cx="21034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b="1" dirty="0" smtClean="0"/>
                <a:t>HACCP</a:t>
              </a:r>
              <a:r>
                <a:rPr lang="ko-KR" altLang="en-US" b="1" dirty="0" err="1" smtClean="0"/>
                <a:t>인증용</a:t>
              </a:r>
              <a:endParaRPr lang="en-US" altLang="ko-KR" b="1" dirty="0" smtClean="0"/>
            </a:p>
            <a:p>
              <a:pPr algn="ctr"/>
              <a:r>
                <a:rPr lang="ko-KR" altLang="en-US" b="1" dirty="0" smtClean="0"/>
                <a:t>수질검사</a:t>
              </a:r>
              <a:r>
                <a:rPr lang="en-US" altLang="ko-KR" b="1" dirty="0" smtClean="0"/>
                <a:t>(1</a:t>
              </a:r>
              <a:r>
                <a:rPr lang="ko-KR" altLang="en-US" b="1" dirty="0" smtClean="0"/>
                <a:t>회</a:t>
              </a:r>
              <a:r>
                <a:rPr lang="en-US" altLang="ko-KR" b="1" dirty="0" smtClean="0"/>
                <a:t>/3</a:t>
              </a:r>
              <a:r>
                <a:rPr lang="ko-KR" altLang="en-US" b="1" dirty="0" smtClean="0"/>
                <a:t>년</a:t>
              </a:r>
              <a:r>
                <a:rPr lang="en-US" altLang="ko-KR" b="1" dirty="0" smtClean="0"/>
                <a:t>)</a:t>
              </a:r>
              <a:endParaRPr lang="ko-KR" altLang="en-US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888497" y="5985765"/>
              <a:ext cx="19431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b="1" dirty="0" err="1" smtClean="0"/>
                <a:t>약품설명서</a:t>
              </a:r>
              <a:r>
                <a:rPr lang="ko-KR" altLang="en-US" b="1" dirty="0" smtClean="0"/>
                <a:t> 보관</a:t>
              </a:r>
              <a:r>
                <a:rPr lang="en-US" altLang="ko-KR" b="1" dirty="0" smtClean="0"/>
                <a:t>,</a:t>
              </a:r>
            </a:p>
            <a:p>
              <a:pPr algn="ctr"/>
              <a:r>
                <a:rPr lang="ko-KR" altLang="en-US" b="1" dirty="0" err="1" smtClean="0"/>
                <a:t>입고시</a:t>
              </a:r>
              <a:r>
                <a:rPr lang="ko-KR" altLang="en-US" b="1" dirty="0" smtClean="0"/>
                <a:t> </a:t>
              </a:r>
              <a:r>
                <a:rPr lang="ko-KR" altLang="en-US" b="1" dirty="0" err="1" smtClean="0"/>
                <a:t>육안검사</a:t>
              </a:r>
              <a:endParaRPr lang="ko-KR" altLang="en-US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38897" y="5985764"/>
              <a:ext cx="242566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b="1" dirty="0" err="1" smtClean="0"/>
                <a:t>종돈장</a:t>
              </a:r>
              <a:r>
                <a:rPr lang="ko-KR" altLang="en-US" b="1" dirty="0" smtClean="0"/>
                <a:t> 분기별 </a:t>
              </a:r>
              <a:r>
                <a:rPr lang="ko-KR" altLang="en-US" b="1" dirty="0" err="1" smtClean="0"/>
                <a:t>검사서</a:t>
              </a:r>
              <a:endParaRPr lang="en-US" altLang="ko-KR" b="1" dirty="0" smtClean="0"/>
            </a:p>
            <a:p>
              <a:pPr algn="ctr"/>
              <a:r>
                <a:rPr lang="ko-KR" altLang="en-US" b="1" dirty="0" smtClean="0"/>
                <a:t>백신접종 확인서</a:t>
              </a:r>
              <a:endParaRPr lang="ko-KR" altLang="en-US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364561" y="5985764"/>
              <a:ext cx="242566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b="1" dirty="0" err="1" smtClean="0"/>
                <a:t>종돈장</a:t>
              </a:r>
              <a:r>
                <a:rPr lang="ko-KR" altLang="en-US" b="1" dirty="0" smtClean="0"/>
                <a:t> 분기별 </a:t>
              </a:r>
              <a:r>
                <a:rPr lang="ko-KR" altLang="en-US" b="1" dirty="0" err="1" smtClean="0"/>
                <a:t>검사서</a:t>
              </a:r>
              <a:endParaRPr lang="en-US" altLang="ko-KR" b="1" dirty="0" smtClean="0"/>
            </a:p>
            <a:p>
              <a:pPr algn="ctr"/>
              <a:r>
                <a:rPr lang="ko-KR" altLang="en-US" b="1" dirty="0" err="1" smtClean="0"/>
                <a:t>정액품질</a:t>
              </a:r>
              <a:r>
                <a:rPr lang="ko-KR" altLang="en-US" b="1" dirty="0" smtClean="0"/>
                <a:t> 증명서</a:t>
              </a:r>
              <a:endParaRPr lang="ko-KR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13517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6. </a:t>
            </a:r>
            <a:r>
              <a:rPr lang="ko-KR" altLang="en-US" b="1" dirty="0" smtClean="0"/>
              <a:t>모든 </a:t>
            </a:r>
            <a:r>
              <a:rPr lang="ko-KR" altLang="en-US" b="1" dirty="0"/>
              <a:t>잠재적 </a:t>
            </a:r>
            <a:r>
              <a:rPr lang="ko-KR" altLang="en-US" b="1" dirty="0" err="1"/>
              <a:t>위해요소</a:t>
            </a:r>
            <a:r>
              <a:rPr lang="ko-KR" altLang="en-US" b="1" dirty="0"/>
              <a:t/>
            </a:r>
            <a:br>
              <a:rPr lang="ko-KR" altLang="en-US" b="1" dirty="0"/>
            </a:br>
            <a:r>
              <a:rPr lang="ko-KR" altLang="en-US" b="1" dirty="0"/>
              <a:t>   열거</a:t>
            </a:r>
            <a:r>
              <a:rPr lang="en-US" altLang="ko-KR" b="1" dirty="0"/>
              <a:t>, </a:t>
            </a:r>
            <a:r>
              <a:rPr lang="ko-KR" altLang="en-US" b="1" dirty="0"/>
              <a:t>분석</a:t>
            </a:r>
            <a:r>
              <a:rPr lang="en-US" altLang="ko-KR" b="1" dirty="0"/>
              <a:t>, </a:t>
            </a:r>
            <a:r>
              <a:rPr lang="ko-KR" altLang="en-US" b="1" dirty="0"/>
              <a:t>관리방법 설정</a:t>
            </a:r>
            <a:r>
              <a:rPr lang="en-US" altLang="ko-KR" b="1" dirty="0"/>
              <a:t>(HA)</a:t>
            </a:r>
            <a:endParaRPr lang="ko-KR" altLang="en-US" b="1" dirty="0"/>
          </a:p>
        </p:txBody>
      </p:sp>
      <p:sp>
        <p:nvSpPr>
          <p:cNvPr id="16" name="내용 개체 틀 2"/>
          <p:cNvSpPr>
            <a:spLocks noGrp="1"/>
          </p:cNvSpPr>
          <p:nvPr>
            <p:ph idx="1"/>
          </p:nvPr>
        </p:nvSpPr>
        <p:spPr>
          <a:xfrm>
            <a:off x="775187" y="2361646"/>
            <a:ext cx="8684124" cy="3450568"/>
          </a:xfrm>
        </p:spPr>
        <p:txBody>
          <a:bodyPr>
            <a:normAutofit fontScale="85000" lnSpcReduction="20000"/>
          </a:bodyPr>
          <a:lstStyle/>
          <a:p>
            <a:r>
              <a:rPr lang="ko-KR" altLang="en-US" dirty="0" smtClean="0"/>
              <a:t>화학적 위해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물리적 위해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생물학적 위해</a:t>
            </a:r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4387888" y="1947907"/>
            <a:ext cx="3250696" cy="1191881"/>
            <a:chOff x="4426116" y="1544756"/>
            <a:chExt cx="4449462" cy="1714851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6116" y="1544756"/>
              <a:ext cx="1727385" cy="1714851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927" y="1637434"/>
              <a:ext cx="2592651" cy="1562888"/>
            </a:xfrm>
            <a:prstGeom prst="rect">
              <a:avLst/>
            </a:prstGeom>
          </p:spPr>
        </p:pic>
      </p:grpSp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15399">
            <a:off x="4793690" y="3409711"/>
            <a:ext cx="2724707" cy="1446489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4425878" y="4784919"/>
            <a:ext cx="3046978" cy="1182406"/>
            <a:chOff x="4425877" y="4427574"/>
            <a:chExt cx="3875587" cy="1896800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5877" y="4427574"/>
              <a:ext cx="3875587" cy="1896800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1315" y="4910338"/>
              <a:ext cx="808266" cy="961311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683958">
              <a:off x="4938184" y="5017392"/>
              <a:ext cx="802401" cy="968337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8182308" y="2195997"/>
            <a:ext cx="2771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70C0"/>
                </a:solidFill>
              </a:rPr>
              <a:t>항생제 </a:t>
            </a:r>
            <a:r>
              <a:rPr lang="ko-KR" altLang="en-US" sz="1600" b="1" dirty="0" err="1" smtClean="0">
                <a:solidFill>
                  <a:srgbClr val="0070C0"/>
                </a:solidFill>
              </a:rPr>
              <a:t>투약내역</a:t>
            </a:r>
            <a:r>
              <a:rPr lang="en-US" altLang="ko-KR" sz="1600" b="1" dirty="0">
                <a:solidFill>
                  <a:srgbClr val="0070C0"/>
                </a:solidFill>
              </a:rPr>
              <a:t>(</a:t>
            </a:r>
            <a:r>
              <a:rPr lang="ko-KR" altLang="en-US" sz="1600" b="1" dirty="0" err="1" smtClean="0">
                <a:solidFill>
                  <a:srgbClr val="0070C0"/>
                </a:solidFill>
              </a:rPr>
              <a:t>장부기록</a:t>
            </a:r>
            <a:r>
              <a:rPr lang="en-US" altLang="ko-KR" sz="1600" b="1" dirty="0" smtClean="0">
                <a:solidFill>
                  <a:srgbClr val="0070C0"/>
                </a:solidFill>
              </a:rPr>
              <a:t>)</a:t>
            </a:r>
          </a:p>
          <a:p>
            <a:r>
              <a:rPr lang="ko-KR" altLang="en-US" sz="1600" b="1" dirty="0" smtClean="0">
                <a:solidFill>
                  <a:srgbClr val="0070C0"/>
                </a:solidFill>
              </a:rPr>
              <a:t>현장 </a:t>
            </a:r>
            <a:r>
              <a:rPr lang="ko-KR" altLang="en-US" sz="1600" b="1" dirty="0" err="1" smtClean="0">
                <a:solidFill>
                  <a:srgbClr val="0070C0"/>
                </a:solidFill>
              </a:rPr>
              <a:t>현황판</a:t>
            </a:r>
            <a:endParaRPr lang="en-US" altLang="ko-KR" sz="1600" b="1" dirty="0" smtClean="0">
              <a:solidFill>
                <a:srgbClr val="0070C0"/>
              </a:solidFill>
            </a:endParaRPr>
          </a:p>
          <a:p>
            <a:r>
              <a:rPr lang="ko-KR" altLang="en-US" sz="1600" b="1" dirty="0" err="1" smtClean="0">
                <a:solidFill>
                  <a:srgbClr val="0070C0"/>
                </a:solidFill>
              </a:rPr>
              <a:t>휴약기간</a:t>
            </a:r>
            <a:r>
              <a:rPr lang="en-US" altLang="ko-KR" sz="16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1600" b="1" dirty="0" err="1" smtClean="0">
                <a:solidFill>
                  <a:srgbClr val="0070C0"/>
                </a:solidFill>
              </a:rPr>
              <a:t>장부기록</a:t>
            </a:r>
            <a:r>
              <a:rPr lang="en-US" altLang="ko-KR" sz="1600" b="1" dirty="0" smtClean="0">
                <a:solidFill>
                  <a:srgbClr val="0070C0"/>
                </a:solidFill>
              </a:rPr>
              <a:t>)</a:t>
            </a:r>
            <a:endParaRPr lang="ko-KR" altLang="en-US" sz="1600" b="1" dirty="0">
              <a:solidFill>
                <a:srgbClr val="0070C0"/>
              </a:solidFill>
            </a:endParaRPr>
          </a:p>
        </p:txBody>
      </p:sp>
      <p:sp>
        <p:nvSpPr>
          <p:cNvPr id="24" name="오른쪽 화살표 23"/>
          <p:cNvSpPr/>
          <p:nvPr/>
        </p:nvSpPr>
        <p:spPr>
          <a:xfrm>
            <a:off x="7378842" y="2410493"/>
            <a:ext cx="477388" cy="2667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오른쪽 화살표 24"/>
          <p:cNvSpPr/>
          <p:nvPr/>
        </p:nvSpPr>
        <p:spPr>
          <a:xfrm>
            <a:off x="7378842" y="3903740"/>
            <a:ext cx="477388" cy="2667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39" y="3645660"/>
            <a:ext cx="1361018" cy="88253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419611" y="5220946"/>
            <a:ext cx="3100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</a:rPr>
              <a:t>도축장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도내장작업</a:t>
            </a:r>
            <a:r>
              <a:rPr lang="ko-KR" altLang="en-US" b="1" dirty="0" smtClean="0">
                <a:solidFill>
                  <a:srgbClr val="C00000"/>
                </a:solidFill>
              </a:rPr>
              <a:t> 중 발생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90143" y="3794542"/>
            <a:ext cx="227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70C0"/>
                </a:solidFill>
              </a:rPr>
              <a:t>주사침 잔류된 돼지에 </a:t>
            </a:r>
            <a:endParaRPr lang="en-US" altLang="ko-KR" sz="1600" b="1" dirty="0" smtClean="0">
              <a:solidFill>
                <a:srgbClr val="0070C0"/>
              </a:solidFill>
            </a:endParaRPr>
          </a:p>
          <a:p>
            <a:r>
              <a:rPr lang="ko-KR" altLang="en-US" sz="1600" b="1" dirty="0" err="1" smtClean="0">
                <a:solidFill>
                  <a:srgbClr val="0070C0"/>
                </a:solidFill>
              </a:rPr>
              <a:t>식별표시</a:t>
            </a:r>
            <a:endParaRPr lang="ko-KR" altLang="en-US" sz="1600" b="1" dirty="0">
              <a:solidFill>
                <a:srgbClr val="0070C0"/>
              </a:solidFill>
            </a:endParaRP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839202" y="2147442"/>
            <a:ext cx="832836" cy="7765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19031" y="82046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smtClean="0">
                <a:solidFill>
                  <a:srgbClr val="C00000"/>
                </a:solidFill>
              </a:rPr>
              <a:t>1</a:t>
            </a:r>
            <a:r>
              <a:rPr lang="ko-KR" altLang="en-US" b="1" dirty="0" smtClean="0">
                <a:solidFill>
                  <a:srgbClr val="C00000"/>
                </a:solidFill>
              </a:rPr>
              <a:t>원칙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8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7. </a:t>
            </a:r>
            <a:r>
              <a:rPr lang="ko-KR" altLang="en-US" b="1" dirty="0" err="1"/>
              <a:t>중요관리점</a:t>
            </a:r>
            <a:r>
              <a:rPr lang="ko-KR" altLang="en-US" b="1" dirty="0"/>
              <a:t> 설정</a:t>
            </a:r>
            <a:r>
              <a:rPr lang="en-US" altLang="ko-KR" b="1" dirty="0"/>
              <a:t>(CCPs</a:t>
            </a:r>
            <a:r>
              <a:rPr lang="en-US" altLang="ko-KR" b="1" dirty="0" smtClean="0"/>
              <a:t>)</a:t>
            </a:r>
            <a:endParaRPr lang="ko-KR" alt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654169" y="1579571"/>
            <a:ext cx="5000660" cy="369332"/>
          </a:xfrm>
          <a:prstGeom prst="rect">
            <a:avLst/>
          </a:prstGeom>
          <a:noFill/>
          <a:ln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Q1. </a:t>
            </a:r>
            <a:r>
              <a:rPr lang="ko-KR" altLang="en-US" dirty="0" smtClean="0"/>
              <a:t>선행요건으로 적절히 관리되고 있는가</a:t>
            </a:r>
            <a:r>
              <a:rPr lang="en-US" altLang="ko-KR" dirty="0" smtClean="0"/>
              <a:t>?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54169" y="2508265"/>
            <a:ext cx="4979248" cy="369332"/>
          </a:xfrm>
          <a:prstGeom prst="rect">
            <a:avLst/>
          </a:prstGeom>
          <a:noFill/>
          <a:ln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Q2. </a:t>
            </a:r>
            <a:r>
              <a:rPr lang="ko-KR" altLang="en-US" dirty="0" smtClean="0"/>
              <a:t>확인된 </a:t>
            </a:r>
            <a:r>
              <a:rPr lang="ko-KR" altLang="en-US" dirty="0" err="1" smtClean="0"/>
              <a:t>위해요소에</a:t>
            </a:r>
            <a:r>
              <a:rPr lang="ko-KR" altLang="en-US" dirty="0" smtClean="0"/>
              <a:t> 대해 예방법이 있나요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6" name="오른쪽 화살표 5"/>
          <p:cNvSpPr/>
          <p:nvPr/>
        </p:nvSpPr>
        <p:spPr>
          <a:xfrm rot="5400000">
            <a:off x="5011755" y="2079637"/>
            <a:ext cx="428628" cy="28575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297771" y="1579571"/>
            <a:ext cx="1144609" cy="369332"/>
          </a:xfrm>
          <a:prstGeom prst="rect">
            <a:avLst/>
          </a:prstGeom>
          <a:noFill/>
          <a:ln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CCP </a:t>
            </a:r>
            <a:r>
              <a:rPr lang="ko-KR" altLang="en-US" dirty="0" smtClean="0"/>
              <a:t>아님</a:t>
            </a:r>
            <a:endParaRPr lang="ko-KR" altLang="en-US" dirty="0"/>
          </a:p>
        </p:txBody>
      </p:sp>
      <p:grpSp>
        <p:nvGrpSpPr>
          <p:cNvPr id="34" name="그룹 33"/>
          <p:cNvGrpSpPr/>
          <p:nvPr/>
        </p:nvGrpSpPr>
        <p:grpSpPr>
          <a:xfrm>
            <a:off x="10298167" y="626386"/>
            <a:ext cx="1701733" cy="797960"/>
            <a:chOff x="8655093" y="365125"/>
            <a:chExt cx="1701733" cy="797960"/>
          </a:xfrm>
        </p:grpSpPr>
        <p:sp>
          <p:nvSpPr>
            <p:cNvPr id="7" name="오른쪽 화살표 6"/>
            <p:cNvSpPr/>
            <p:nvPr/>
          </p:nvSpPr>
          <p:spPr>
            <a:xfrm>
              <a:off x="8655093" y="436563"/>
              <a:ext cx="357190" cy="285752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0B050"/>
                </a:solidFill>
              </a:endParaRPr>
            </a:p>
          </p:txBody>
        </p:sp>
        <p:sp>
          <p:nvSpPr>
            <p:cNvPr id="8" name="오른쪽 화살표 7"/>
            <p:cNvSpPr/>
            <p:nvPr/>
          </p:nvSpPr>
          <p:spPr>
            <a:xfrm>
              <a:off x="8655093" y="793753"/>
              <a:ext cx="357190" cy="285752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083721" y="365125"/>
              <a:ext cx="828047" cy="369332"/>
            </a:xfrm>
            <a:prstGeom prst="rect">
              <a:avLst/>
            </a:prstGeom>
            <a:noFill/>
            <a:ln cmpd="sng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/>
                <a:t>예 </a:t>
              </a:r>
              <a:r>
                <a:rPr lang="en-US" altLang="ko-KR" dirty="0" smtClean="0"/>
                <a:t>Yes</a:t>
              </a:r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083721" y="793753"/>
              <a:ext cx="1273105" cy="369332"/>
            </a:xfrm>
            <a:prstGeom prst="rect">
              <a:avLst/>
            </a:prstGeom>
            <a:noFill/>
            <a:ln cmpd="sng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/>
                <a:t>아니오 </a:t>
              </a:r>
              <a:r>
                <a:rPr lang="en-US" altLang="ko-KR" dirty="0" smtClean="0"/>
                <a:t>No</a:t>
              </a:r>
              <a:endParaRPr lang="ko-KR" altLang="en-US" dirty="0"/>
            </a:p>
          </p:txBody>
        </p:sp>
      </p:grpSp>
      <p:sp>
        <p:nvSpPr>
          <p:cNvPr id="12" name="오른쪽 화살표 11"/>
          <p:cNvSpPr/>
          <p:nvPr/>
        </p:nvSpPr>
        <p:spPr>
          <a:xfrm rot="2183759">
            <a:off x="6483486" y="2964751"/>
            <a:ext cx="428628" cy="28575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654169" y="3323731"/>
            <a:ext cx="4950394" cy="646331"/>
          </a:xfrm>
          <a:prstGeom prst="rect">
            <a:avLst/>
          </a:prstGeom>
          <a:noFill/>
          <a:ln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Q3. </a:t>
            </a:r>
            <a:r>
              <a:rPr lang="ko-KR" altLang="en-US" dirty="0" smtClean="0"/>
              <a:t>확인된 </a:t>
            </a:r>
            <a:r>
              <a:rPr lang="ko-KR" altLang="en-US" dirty="0" err="1" smtClean="0"/>
              <a:t>위해요소를</a:t>
            </a:r>
            <a:r>
              <a:rPr lang="ko-KR" altLang="en-US" dirty="0" smtClean="0"/>
              <a:t> 지금 단계에서 제거</a:t>
            </a:r>
            <a:endParaRPr lang="en-US" altLang="ko-KR" dirty="0" smtClean="0"/>
          </a:p>
          <a:p>
            <a:r>
              <a:rPr lang="en-US" altLang="ko-KR" dirty="0" smtClean="0"/>
              <a:t>   </a:t>
            </a:r>
            <a:r>
              <a:rPr lang="ko-KR" altLang="en-US" dirty="0" smtClean="0"/>
              <a:t>또는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허용가능한</a:t>
            </a:r>
            <a:r>
              <a:rPr lang="ko-KR" altLang="en-US" dirty="0" smtClean="0"/>
              <a:t> 수준으로 낮출 수 있나요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14" name="오른쪽 화살표 13"/>
          <p:cNvSpPr/>
          <p:nvPr/>
        </p:nvSpPr>
        <p:spPr>
          <a:xfrm rot="5400000">
            <a:off x="5047474" y="2972612"/>
            <a:ext cx="357190" cy="28575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5" name="오른쪽 화살표 14"/>
          <p:cNvSpPr/>
          <p:nvPr/>
        </p:nvSpPr>
        <p:spPr>
          <a:xfrm>
            <a:off x="9012283" y="3365521"/>
            <a:ext cx="428628" cy="28575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7440647" y="2365389"/>
            <a:ext cx="2133918" cy="369332"/>
          </a:xfrm>
          <a:prstGeom prst="rect">
            <a:avLst/>
          </a:prstGeom>
          <a:noFill/>
          <a:ln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제품</a:t>
            </a:r>
            <a:r>
              <a:rPr lang="en-US" altLang="ko-KR" dirty="0" smtClean="0"/>
              <a:t>,</a:t>
            </a:r>
            <a:r>
              <a:rPr lang="ko-KR" altLang="en-US" dirty="0" smtClean="0"/>
              <a:t>공정</a:t>
            </a:r>
            <a:r>
              <a:rPr lang="en-US" altLang="ko-KR" dirty="0" smtClean="0"/>
              <a:t>,</a:t>
            </a:r>
            <a:r>
              <a:rPr lang="ko-KR" altLang="en-US" dirty="0" smtClean="0"/>
              <a:t>단계변경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869143" y="3185231"/>
            <a:ext cx="2045753" cy="646331"/>
          </a:xfrm>
          <a:prstGeom prst="rect">
            <a:avLst/>
          </a:prstGeom>
          <a:noFill/>
          <a:ln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이 단계서 반드시 </a:t>
            </a:r>
            <a:endParaRPr lang="en-US" altLang="ko-KR" dirty="0" smtClean="0"/>
          </a:p>
          <a:p>
            <a:r>
              <a:rPr lang="ko-KR" altLang="en-US" dirty="0" smtClean="0"/>
              <a:t>관리해야 하나요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18" name="오른쪽 화살표 17"/>
          <p:cNvSpPr/>
          <p:nvPr/>
        </p:nvSpPr>
        <p:spPr>
          <a:xfrm rot="16200000">
            <a:off x="8119308" y="2829736"/>
            <a:ext cx="357190" cy="28575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439278" y="3323731"/>
            <a:ext cx="1144609" cy="369332"/>
          </a:xfrm>
          <a:prstGeom prst="rect">
            <a:avLst/>
          </a:prstGeom>
          <a:noFill/>
          <a:ln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CCP </a:t>
            </a:r>
            <a:r>
              <a:rPr lang="ko-KR" altLang="en-US" dirty="0" smtClean="0"/>
              <a:t>아님</a:t>
            </a:r>
            <a:endParaRPr lang="ko-KR" altLang="en-US" dirty="0"/>
          </a:p>
        </p:txBody>
      </p:sp>
      <p:cxnSp>
        <p:nvCxnSpPr>
          <p:cNvPr id="20" name="직선 화살표 연결선 19"/>
          <p:cNvCxnSpPr/>
          <p:nvPr/>
        </p:nvCxnSpPr>
        <p:spPr>
          <a:xfrm rot="10800000">
            <a:off x="6797705" y="2579703"/>
            <a:ext cx="571504" cy="15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654169" y="4508529"/>
            <a:ext cx="4575291" cy="646331"/>
          </a:xfrm>
          <a:prstGeom prst="rect">
            <a:avLst/>
          </a:prstGeom>
          <a:noFill/>
          <a:ln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Q4. </a:t>
            </a:r>
            <a:r>
              <a:rPr lang="ko-KR" altLang="en-US" dirty="0" smtClean="0"/>
              <a:t>이 단계에서 허용할 수 없는 수준으로 </a:t>
            </a:r>
            <a:endParaRPr lang="en-US" altLang="ko-KR" dirty="0" smtClean="0"/>
          </a:p>
          <a:p>
            <a:r>
              <a:rPr lang="en-US" altLang="ko-KR" dirty="0" smtClean="0"/>
              <a:t>   </a:t>
            </a:r>
            <a:r>
              <a:rPr lang="ko-KR" altLang="en-US" dirty="0" smtClean="0"/>
              <a:t>오염이 발생 또는 증가하나요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cxnSp>
        <p:nvCxnSpPr>
          <p:cNvPr id="22" name="꺾인 연결선 21"/>
          <p:cNvCxnSpPr/>
          <p:nvPr/>
        </p:nvCxnSpPr>
        <p:spPr>
          <a:xfrm>
            <a:off x="1582731" y="3508397"/>
            <a:ext cx="7643866" cy="3143272"/>
          </a:xfrm>
          <a:prstGeom prst="bentConnector3">
            <a:avLst>
              <a:gd name="adj1" fmla="val -795"/>
            </a:avLst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269560" y="6474699"/>
            <a:ext cx="913776" cy="369332"/>
          </a:xfrm>
          <a:prstGeom prst="rect">
            <a:avLst/>
          </a:prstGeom>
          <a:solidFill>
            <a:srgbClr val="FFFF00"/>
          </a:solidFill>
          <a:ln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mtClean="0"/>
              <a:t>CCP </a:t>
            </a:r>
            <a:r>
              <a:rPr lang="ko-KR" altLang="en-US" dirty="0" smtClean="0"/>
              <a:t>임</a:t>
            </a:r>
            <a:endParaRPr lang="ko-KR" altLang="en-US" dirty="0"/>
          </a:p>
        </p:txBody>
      </p:sp>
      <p:sp>
        <p:nvSpPr>
          <p:cNvPr id="24" name="오른쪽 화살표 23"/>
          <p:cNvSpPr/>
          <p:nvPr/>
        </p:nvSpPr>
        <p:spPr>
          <a:xfrm rot="5400000">
            <a:off x="5047474" y="5258628"/>
            <a:ext cx="357190" cy="28575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54169" y="5651537"/>
            <a:ext cx="4616970" cy="646331"/>
          </a:xfrm>
          <a:prstGeom prst="rect">
            <a:avLst/>
          </a:prstGeom>
          <a:noFill/>
          <a:ln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Q5. </a:t>
            </a:r>
            <a:r>
              <a:rPr lang="ko-KR" altLang="en-US" dirty="0" smtClean="0"/>
              <a:t>다음 단계 공정에서 </a:t>
            </a:r>
            <a:r>
              <a:rPr lang="ko-KR" altLang="en-US" dirty="0" err="1" smtClean="0"/>
              <a:t>위해요소가</a:t>
            </a:r>
            <a:r>
              <a:rPr lang="ko-KR" altLang="en-US" dirty="0" smtClean="0"/>
              <a:t> 제거</a:t>
            </a:r>
            <a:endParaRPr lang="en-US" altLang="ko-KR" dirty="0" smtClean="0"/>
          </a:p>
          <a:p>
            <a:r>
              <a:rPr lang="en-US" altLang="ko-KR" dirty="0" smtClean="0"/>
              <a:t>   </a:t>
            </a:r>
            <a:r>
              <a:rPr lang="ko-KR" altLang="en-US" dirty="0" smtClean="0"/>
              <a:t>또는 </a:t>
            </a:r>
            <a:r>
              <a:rPr lang="ko-KR" altLang="en-US" dirty="0" err="1" smtClean="0"/>
              <a:t>허용가능한</a:t>
            </a:r>
            <a:r>
              <a:rPr lang="ko-KR" altLang="en-US" dirty="0" smtClean="0"/>
              <a:t> 수준으로 낮출 수 있나요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26" name="오른쪽 화살표 25"/>
          <p:cNvSpPr/>
          <p:nvPr/>
        </p:nvSpPr>
        <p:spPr>
          <a:xfrm>
            <a:off x="6654829" y="5865851"/>
            <a:ext cx="357190" cy="28575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54895" y="5794413"/>
            <a:ext cx="1144609" cy="369332"/>
          </a:xfrm>
          <a:prstGeom prst="rect">
            <a:avLst/>
          </a:prstGeom>
          <a:noFill/>
          <a:ln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CCP </a:t>
            </a:r>
            <a:r>
              <a:rPr lang="ko-KR" altLang="en-US" dirty="0" smtClean="0"/>
              <a:t>아님</a:t>
            </a:r>
            <a:endParaRPr lang="ko-KR" altLang="en-US" dirty="0"/>
          </a:p>
        </p:txBody>
      </p:sp>
      <p:sp>
        <p:nvSpPr>
          <p:cNvPr id="28" name="오른쪽 화살표 27"/>
          <p:cNvSpPr/>
          <p:nvPr/>
        </p:nvSpPr>
        <p:spPr>
          <a:xfrm rot="2566755">
            <a:off x="6480540" y="6330590"/>
            <a:ext cx="428628" cy="28575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오른쪽 화살표 28"/>
          <p:cNvSpPr/>
          <p:nvPr/>
        </p:nvSpPr>
        <p:spPr>
          <a:xfrm>
            <a:off x="6369077" y="4722843"/>
            <a:ext cx="428628" cy="28575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6869143" y="4651405"/>
            <a:ext cx="1144609" cy="369332"/>
          </a:xfrm>
          <a:prstGeom prst="rect">
            <a:avLst/>
          </a:prstGeom>
          <a:noFill/>
          <a:ln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CCP </a:t>
            </a:r>
            <a:r>
              <a:rPr lang="ko-KR" altLang="en-US" dirty="0" smtClean="0"/>
              <a:t>아님</a:t>
            </a:r>
            <a:endParaRPr lang="ko-KR" altLang="en-US" dirty="0"/>
          </a:p>
        </p:txBody>
      </p:sp>
      <p:sp>
        <p:nvSpPr>
          <p:cNvPr id="31" name="오른쪽 화살표 30"/>
          <p:cNvSpPr/>
          <p:nvPr/>
        </p:nvSpPr>
        <p:spPr>
          <a:xfrm rot="5400000">
            <a:off x="5047474" y="4115620"/>
            <a:ext cx="357190" cy="28575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오른쪽 화살표 32"/>
          <p:cNvSpPr/>
          <p:nvPr/>
        </p:nvSpPr>
        <p:spPr>
          <a:xfrm>
            <a:off x="6797705" y="1579571"/>
            <a:ext cx="357190" cy="28575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0183336" y="534960"/>
            <a:ext cx="1938954" cy="948668"/>
          </a:xfrm>
          <a:prstGeom prst="rect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7556630" y="768481"/>
            <a:ext cx="24256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장부에 적을 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r>
              <a:rPr lang="ko-KR" altLang="en-US" b="1" dirty="0" smtClean="0">
                <a:solidFill>
                  <a:srgbClr val="0070C0"/>
                </a:solidFill>
              </a:rPr>
              <a:t>공정을 확정하는 단계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419031" y="82046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C00000"/>
                </a:solidFill>
              </a:rPr>
              <a:t>2</a:t>
            </a:r>
            <a:r>
              <a:rPr lang="ko-KR" altLang="en-US" b="1" dirty="0" smtClean="0">
                <a:solidFill>
                  <a:srgbClr val="C00000"/>
                </a:solidFill>
              </a:rPr>
              <a:t>원칙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588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8. </a:t>
            </a:r>
            <a:r>
              <a:rPr lang="ko-KR" altLang="en-US" b="1" dirty="0"/>
              <a:t>각 </a:t>
            </a:r>
            <a:r>
              <a:rPr lang="en-US" altLang="ko-KR" b="1" dirty="0"/>
              <a:t>CCP</a:t>
            </a:r>
            <a:r>
              <a:rPr lang="ko-KR" altLang="en-US" b="1" dirty="0"/>
              <a:t>에서 위해 </a:t>
            </a:r>
            <a:r>
              <a:rPr lang="ko-KR" altLang="en-US" b="1" dirty="0" err="1"/>
              <a:t>허용한도</a:t>
            </a:r>
            <a:r>
              <a:rPr lang="ko-KR" altLang="en-US" b="1" dirty="0"/>
              <a:t> 설정</a:t>
            </a:r>
            <a:r>
              <a:rPr lang="en-US" altLang="ko-KR" b="1" dirty="0"/>
              <a:t>(CL</a:t>
            </a:r>
            <a:r>
              <a:rPr lang="en-US" altLang="ko-KR" b="1" dirty="0" smtClean="0"/>
              <a:t>)</a:t>
            </a:r>
            <a:endParaRPr lang="ko-KR" altLang="en-US" b="1" dirty="0"/>
          </a:p>
        </p:txBody>
      </p:sp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775187" y="3034307"/>
            <a:ext cx="8684124" cy="3450568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화학적 위해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물리적 위해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grpSp>
        <p:nvGrpSpPr>
          <p:cNvPr id="5" name="그룹 4"/>
          <p:cNvGrpSpPr/>
          <p:nvPr/>
        </p:nvGrpSpPr>
        <p:grpSpPr>
          <a:xfrm>
            <a:off x="4387888" y="2620568"/>
            <a:ext cx="3250696" cy="1191881"/>
            <a:chOff x="4426116" y="1544756"/>
            <a:chExt cx="4449462" cy="1714851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6116" y="1544756"/>
              <a:ext cx="1727385" cy="1714851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927" y="1637434"/>
              <a:ext cx="2592651" cy="1562888"/>
            </a:xfrm>
            <a:prstGeom prst="rect">
              <a:avLst/>
            </a:prstGeom>
          </p:spPr>
        </p:pic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15399">
            <a:off x="4733646" y="4673916"/>
            <a:ext cx="2724707" cy="14464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56595" y="3020615"/>
            <a:ext cx="2507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 smtClean="0">
                <a:solidFill>
                  <a:srgbClr val="0070C0"/>
                </a:solidFill>
              </a:rPr>
              <a:t>휴약기간</a:t>
            </a:r>
            <a:r>
              <a:rPr lang="ko-KR" altLang="en-US" b="1" dirty="0" smtClean="0">
                <a:solidFill>
                  <a:srgbClr val="0070C0"/>
                </a:solidFill>
              </a:rPr>
              <a:t> 준수 후 출하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56595" y="4912214"/>
            <a:ext cx="2507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주사침 잔류 유무</a:t>
            </a:r>
            <a:r>
              <a:rPr lang="en-US" altLang="ko-KR" b="1" dirty="0" smtClean="0">
                <a:solidFill>
                  <a:srgbClr val="0070C0"/>
                </a:solidFill>
              </a:rPr>
              <a:t>,</a:t>
            </a:r>
          </a:p>
          <a:p>
            <a:r>
              <a:rPr lang="ko-KR" altLang="en-US" b="1" dirty="0" smtClean="0">
                <a:solidFill>
                  <a:srgbClr val="0070C0"/>
                </a:solidFill>
              </a:rPr>
              <a:t>주사침 잔류 표시 유무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1901912"/>
            <a:ext cx="8796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solidFill>
                  <a:srgbClr val="C00000"/>
                </a:solidFill>
              </a:rPr>
              <a:t>CCP</a:t>
            </a:r>
            <a:r>
              <a:rPr lang="ko-KR" altLang="en-US" sz="2000" dirty="0">
                <a:solidFill>
                  <a:srgbClr val="C00000"/>
                </a:solidFill>
              </a:rPr>
              <a:t>가 충분히 관리되는지 여부를 판단할 수 있는 기준이나 기준치 </a:t>
            </a:r>
            <a:r>
              <a:rPr lang="en-US" altLang="ko-KR" sz="2000" dirty="0">
                <a:solidFill>
                  <a:srgbClr val="C00000"/>
                </a:solidFill>
              </a:rPr>
              <a:t>(</a:t>
            </a:r>
            <a:r>
              <a:rPr lang="ko-KR" altLang="en-US" sz="2000" dirty="0">
                <a:solidFill>
                  <a:srgbClr val="C00000"/>
                </a:solidFill>
              </a:rPr>
              <a:t>농림부</a:t>
            </a:r>
            <a:r>
              <a:rPr lang="en-US" altLang="ko-KR" sz="2000" dirty="0">
                <a:solidFill>
                  <a:srgbClr val="C00000"/>
                </a:solidFill>
              </a:rPr>
              <a:t>)</a:t>
            </a:r>
            <a:endParaRPr lang="ko-KR" altLang="en-US" sz="20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19031" y="82046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C00000"/>
                </a:solidFill>
              </a:rPr>
              <a:t>3</a:t>
            </a:r>
            <a:r>
              <a:rPr lang="ko-KR" altLang="en-US" b="1" dirty="0" smtClean="0">
                <a:solidFill>
                  <a:srgbClr val="C00000"/>
                </a:solidFill>
              </a:rPr>
              <a:t>원칙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537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9. </a:t>
            </a:r>
            <a:r>
              <a:rPr lang="ko-KR" altLang="en-US" b="1" dirty="0"/>
              <a:t>각 </a:t>
            </a:r>
            <a:r>
              <a:rPr lang="en-US" altLang="ko-KR" b="1" dirty="0"/>
              <a:t>CCP</a:t>
            </a:r>
            <a:r>
              <a:rPr lang="ko-KR" altLang="en-US" b="1" dirty="0"/>
              <a:t>에서의 모니터링 시스템 설정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52761"/>
          </a:xfrm>
        </p:spPr>
        <p:txBody>
          <a:bodyPr>
            <a:normAutofit/>
          </a:bodyPr>
          <a:lstStyle/>
          <a:p>
            <a:r>
              <a:rPr lang="ko-KR" altLang="en-US" b="1" dirty="0" smtClean="0"/>
              <a:t>모니터링은 </a:t>
            </a:r>
            <a:r>
              <a:rPr lang="en-US" altLang="ko-KR" b="1" dirty="0">
                <a:solidFill>
                  <a:srgbClr val="C00000"/>
                </a:solidFill>
              </a:rPr>
              <a:t>CCP</a:t>
            </a:r>
            <a:r>
              <a:rPr lang="ko-KR" altLang="en-US" b="1" dirty="0">
                <a:solidFill>
                  <a:srgbClr val="C00000"/>
                </a:solidFill>
              </a:rPr>
              <a:t>가 관리하에 있는지 확인</a:t>
            </a:r>
            <a:r>
              <a:rPr lang="ko-KR" altLang="en-US" b="1" dirty="0"/>
              <a:t>하려고 </a:t>
            </a:r>
            <a:r>
              <a:rPr lang="ko-KR" altLang="en-US" b="1" dirty="0" err="1"/>
              <a:t>한계기준을</a:t>
            </a:r>
            <a:r>
              <a:rPr lang="ko-KR" altLang="en-US" b="1" dirty="0"/>
              <a:t> 계획적으로 관찰 혹은 </a:t>
            </a:r>
            <a:r>
              <a:rPr lang="ko-KR" altLang="en-US" b="1" dirty="0" smtClean="0"/>
              <a:t>측정하는 것이다</a:t>
            </a:r>
            <a:r>
              <a:rPr lang="en-US" altLang="ko-KR" b="1" dirty="0" smtClean="0"/>
              <a:t>.</a:t>
            </a:r>
          </a:p>
          <a:p>
            <a:endParaRPr lang="en-US" altLang="ko-KR" b="1" dirty="0" smtClean="0"/>
          </a:p>
          <a:p>
            <a:r>
              <a:rPr lang="en-US" altLang="ko-KR" b="1" dirty="0" smtClean="0"/>
              <a:t>CCP</a:t>
            </a:r>
            <a:r>
              <a:rPr lang="ko-KR" altLang="en-US" b="1" dirty="0" smtClean="0"/>
              <a:t>가 </a:t>
            </a:r>
            <a:r>
              <a:rPr lang="ko-KR" altLang="en-US" b="1" dirty="0" err="1" smtClean="0"/>
              <a:t>허용한</a:t>
            </a:r>
            <a:r>
              <a:rPr lang="ko-KR" altLang="en-US" b="1" dirty="0" err="1" smtClean="0"/>
              <a:t>도</a:t>
            </a:r>
            <a:r>
              <a:rPr lang="ko-KR" altLang="en-US" b="1" dirty="0" smtClean="0"/>
              <a:t> 밖에 있는지 알 수 있다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b="1" dirty="0" smtClean="0"/>
              <a:t>  </a:t>
            </a:r>
            <a:r>
              <a:rPr lang="ko-KR" altLang="en-US" b="1" dirty="0" smtClean="0"/>
              <a:t>문제 발생 전 알 수 있다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문제의 원인을 정확히 지적할 수 있다</a:t>
            </a:r>
            <a:endParaRPr lang="en-US" altLang="ko-KR" b="1" dirty="0" smtClean="0"/>
          </a:p>
          <a:p>
            <a:pPr marL="0" indent="0">
              <a:buNone/>
            </a:pPr>
            <a:r>
              <a:rPr lang="en-US" altLang="ko-KR" b="1" dirty="0"/>
              <a:t> 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검증의 한 부분이다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해야 할 업무를 수행했다는 증명</a:t>
            </a:r>
            <a:r>
              <a:rPr lang="en-US" altLang="ko-KR" b="1" dirty="0" smtClean="0"/>
              <a:t>(</a:t>
            </a:r>
            <a:r>
              <a:rPr lang="ko-KR" altLang="en-US" b="1" dirty="0" err="1" smtClean="0"/>
              <a:t>기록필요</a:t>
            </a:r>
            <a:r>
              <a:rPr lang="en-US" altLang="ko-KR" b="1" dirty="0" smtClean="0"/>
              <a:t>)</a:t>
            </a:r>
            <a:endParaRPr lang="en-US" altLang="ko-KR" b="1" dirty="0" smtClean="0"/>
          </a:p>
          <a:p>
            <a:endParaRPr lang="en-US" altLang="ko-KR" b="1" dirty="0"/>
          </a:p>
          <a:p>
            <a:r>
              <a:rPr lang="ko-KR" altLang="en-US" b="1" dirty="0" smtClean="0">
                <a:solidFill>
                  <a:srgbClr val="0070C0"/>
                </a:solidFill>
              </a:rPr>
              <a:t>누가</a:t>
            </a:r>
            <a:r>
              <a:rPr lang="en-US" altLang="ko-KR" b="1" dirty="0" smtClean="0">
                <a:solidFill>
                  <a:srgbClr val="0070C0"/>
                </a:solidFill>
              </a:rPr>
              <a:t>, </a:t>
            </a:r>
            <a:r>
              <a:rPr lang="ko-KR" altLang="en-US" b="1" dirty="0" smtClean="0">
                <a:solidFill>
                  <a:srgbClr val="0070C0"/>
                </a:solidFill>
              </a:rPr>
              <a:t>어떻게</a:t>
            </a:r>
            <a:r>
              <a:rPr lang="en-US" altLang="ko-KR" b="1" dirty="0" smtClean="0">
                <a:solidFill>
                  <a:srgbClr val="0070C0"/>
                </a:solidFill>
              </a:rPr>
              <a:t>, </a:t>
            </a:r>
            <a:r>
              <a:rPr lang="ko-KR" altLang="en-US" b="1" dirty="0" smtClean="0">
                <a:solidFill>
                  <a:srgbClr val="0070C0"/>
                </a:solidFill>
              </a:rPr>
              <a:t>언제</a:t>
            </a:r>
            <a:r>
              <a:rPr lang="en-US" altLang="ko-KR" b="1" dirty="0" smtClean="0">
                <a:solidFill>
                  <a:srgbClr val="0070C0"/>
                </a:solidFill>
              </a:rPr>
              <a:t>, </a:t>
            </a:r>
            <a:r>
              <a:rPr lang="ko-KR" altLang="en-US" b="1" dirty="0" smtClean="0">
                <a:solidFill>
                  <a:srgbClr val="0070C0"/>
                </a:solidFill>
              </a:rPr>
              <a:t>무엇을 </a:t>
            </a:r>
            <a:r>
              <a:rPr lang="ko-KR" altLang="en-US" b="1" dirty="0" smtClean="0">
                <a:solidFill>
                  <a:srgbClr val="0070C0"/>
                </a:solidFill>
              </a:rPr>
              <a:t>확인할 것인지 구체화</a:t>
            </a:r>
            <a:r>
              <a:rPr lang="en-US" altLang="ko-KR" b="1" dirty="0" smtClean="0">
                <a:solidFill>
                  <a:srgbClr val="0070C0"/>
                </a:solidFill>
              </a:rPr>
              <a:t>!!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19031" y="82046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C00000"/>
                </a:solidFill>
              </a:rPr>
              <a:t>4</a:t>
            </a:r>
            <a:r>
              <a:rPr lang="ko-KR" altLang="en-US" b="1" dirty="0" smtClean="0">
                <a:solidFill>
                  <a:srgbClr val="C00000"/>
                </a:solidFill>
              </a:rPr>
              <a:t>원칙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54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10. </a:t>
            </a:r>
            <a:r>
              <a:rPr lang="ko-KR" altLang="en-US" b="1" dirty="0"/>
              <a:t>발생할 수 있는 이탈에 대한 </a:t>
            </a:r>
            <a:r>
              <a:rPr lang="ko-KR" altLang="en-US" b="1" dirty="0" smtClean="0"/>
              <a:t>시정조치</a:t>
            </a:r>
            <a:r>
              <a:rPr lang="en-US" altLang="ko-KR" b="1" dirty="0" smtClean="0"/>
              <a:t>(Recall)</a:t>
            </a:r>
            <a:r>
              <a:rPr lang="ko-KR" altLang="en-US" b="1" dirty="0" smtClean="0"/>
              <a:t> </a:t>
            </a:r>
            <a:r>
              <a:rPr lang="ko-KR" altLang="en-US" b="1" dirty="0"/>
              <a:t>설정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모니터링 결과가 허용한도를 벗어나는 경우 취해지는 조치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ko-KR" dirty="0" smtClean="0"/>
              <a:t>  </a:t>
            </a:r>
            <a:r>
              <a:rPr lang="ko-KR" altLang="en-US" dirty="0" err="1" smtClean="0"/>
              <a:t>즉시적</a:t>
            </a:r>
            <a:r>
              <a:rPr lang="ko-KR" altLang="en-US" dirty="0" smtClean="0"/>
              <a:t> 조치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공정조정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이탈제품의</a:t>
            </a:r>
            <a:r>
              <a:rPr lang="ko-KR" altLang="en-US" dirty="0" smtClean="0"/>
              <a:t> 분리 및 폐기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예방적 조치</a:t>
            </a:r>
            <a:r>
              <a:rPr lang="en-US" altLang="ko-KR" dirty="0" smtClean="0"/>
              <a:t>: HACCP</a:t>
            </a:r>
            <a:r>
              <a:rPr lang="ko-KR" altLang="en-US" dirty="0" smtClean="0"/>
              <a:t>기록</a:t>
            </a:r>
            <a:r>
              <a:rPr lang="en-US" altLang="ko-KR" dirty="0" smtClean="0"/>
              <a:t>(</a:t>
            </a:r>
            <a:r>
              <a:rPr lang="ko-KR" altLang="en-US" dirty="0" smtClean="0"/>
              <a:t>부적합 사항 발생 및 개선조치 요구서</a:t>
            </a:r>
            <a:r>
              <a:rPr lang="en-US" altLang="ko-KR" dirty="0" smtClean="0"/>
              <a:t>)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              </a:t>
            </a:r>
            <a:r>
              <a:rPr lang="ko-KR" altLang="en-US" dirty="0" smtClean="0"/>
              <a:t>원재료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공급자통보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반품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재발방지 설명 요구</a:t>
            </a:r>
            <a:r>
              <a:rPr lang="en-US" altLang="ko-KR" dirty="0" smtClean="0"/>
              <a:t>)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              </a:t>
            </a:r>
            <a:r>
              <a:rPr lang="ko-KR" altLang="en-US" dirty="0" smtClean="0"/>
              <a:t>공정</a:t>
            </a:r>
            <a:r>
              <a:rPr lang="en-US" altLang="ko-KR" dirty="0" smtClean="0"/>
              <a:t>(</a:t>
            </a:r>
            <a:r>
              <a:rPr lang="ko-KR" altLang="en-US" dirty="0" smtClean="0"/>
              <a:t>원인조사 조치</a:t>
            </a:r>
            <a:r>
              <a:rPr lang="en-US" altLang="ko-KR" dirty="0" smtClean="0"/>
              <a:t>)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‘</a:t>
            </a:r>
            <a:r>
              <a:rPr lang="ko-KR" altLang="en-US" dirty="0" smtClean="0"/>
              <a:t>직원 교육은 어떻게 하겠다</a:t>
            </a:r>
            <a:r>
              <a:rPr lang="en-US" altLang="ko-KR" dirty="0" smtClean="0"/>
              <a:t>’ </a:t>
            </a:r>
            <a:r>
              <a:rPr lang="ko-KR" altLang="en-US" dirty="0" smtClean="0"/>
              <a:t>등의 내용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>
                <a:solidFill>
                  <a:srgbClr val="C00000"/>
                </a:solidFill>
              </a:rPr>
              <a:t>안타깝게도 </a:t>
            </a:r>
            <a:r>
              <a:rPr lang="en-US" altLang="ko-KR" dirty="0" smtClean="0">
                <a:solidFill>
                  <a:srgbClr val="C00000"/>
                </a:solidFill>
              </a:rPr>
              <a:t>Recall</a:t>
            </a:r>
            <a:r>
              <a:rPr lang="ko-KR" altLang="en-US" dirty="0" smtClean="0">
                <a:solidFill>
                  <a:srgbClr val="C00000"/>
                </a:solidFill>
              </a:rPr>
              <a:t>이 안되는 경우가 많다</a:t>
            </a:r>
            <a:r>
              <a:rPr lang="en-US" altLang="ko-KR" dirty="0" smtClean="0">
                <a:solidFill>
                  <a:srgbClr val="C00000"/>
                </a:solidFill>
              </a:rPr>
              <a:t>!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19031" y="82046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C00000"/>
                </a:solidFill>
              </a:rPr>
              <a:t>5</a:t>
            </a:r>
            <a:r>
              <a:rPr lang="ko-KR" altLang="en-US" b="1" dirty="0" smtClean="0">
                <a:solidFill>
                  <a:srgbClr val="C00000"/>
                </a:solidFill>
              </a:rPr>
              <a:t>원칙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806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11. </a:t>
            </a:r>
            <a:r>
              <a:rPr lang="ko-KR" altLang="en-US" b="1" dirty="0"/>
              <a:t>검증 절차의 설정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검증은 </a:t>
            </a:r>
            <a:r>
              <a:rPr lang="en-US" altLang="ko-KR" b="1" dirty="0" smtClean="0">
                <a:solidFill>
                  <a:srgbClr val="0070C0"/>
                </a:solidFill>
              </a:rPr>
              <a:t>HACCP plan</a:t>
            </a:r>
            <a:r>
              <a:rPr lang="ko-KR" altLang="en-US" b="1" dirty="0" smtClean="0">
                <a:solidFill>
                  <a:srgbClr val="0070C0"/>
                </a:solidFill>
              </a:rPr>
              <a:t>이 </a:t>
            </a:r>
            <a:r>
              <a:rPr lang="ko-KR" altLang="en-US" b="1" dirty="0">
                <a:solidFill>
                  <a:srgbClr val="0070C0"/>
                </a:solidFill>
              </a:rPr>
              <a:t>준수되고 있음을 판단하기 위한 </a:t>
            </a:r>
            <a:r>
              <a:rPr lang="ko-KR" altLang="en-US" b="1" dirty="0" smtClean="0">
                <a:solidFill>
                  <a:srgbClr val="0070C0"/>
                </a:solidFill>
              </a:rPr>
              <a:t>활동</a:t>
            </a:r>
            <a:endParaRPr lang="en-US" altLang="ko-KR" b="1" dirty="0">
              <a:solidFill>
                <a:srgbClr val="0070C0"/>
              </a:solidFill>
            </a:endParaRPr>
          </a:p>
          <a:p>
            <a:endParaRPr lang="en-US" altLang="ko-KR" dirty="0" smtClean="0"/>
          </a:p>
          <a:p>
            <a:r>
              <a:rPr lang="en-US" altLang="ko-KR" dirty="0" smtClean="0"/>
              <a:t>HACCP </a:t>
            </a:r>
            <a:r>
              <a:rPr lang="ko-KR" altLang="en-US" dirty="0" smtClean="0"/>
              <a:t>장부 및 현장에서 실시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b="1" dirty="0" smtClean="0">
                <a:solidFill>
                  <a:srgbClr val="C00000"/>
                </a:solidFill>
              </a:rPr>
              <a:t>확인하는 </a:t>
            </a:r>
            <a:r>
              <a:rPr lang="ko-KR" altLang="en-US" b="1" dirty="0" smtClean="0">
                <a:solidFill>
                  <a:srgbClr val="C00000"/>
                </a:solidFill>
              </a:rPr>
              <a:t>방법과 확인 주기</a:t>
            </a:r>
            <a:r>
              <a:rPr lang="en-US" altLang="ko-KR" b="1" dirty="0" smtClean="0">
                <a:solidFill>
                  <a:srgbClr val="C00000"/>
                </a:solidFill>
              </a:rPr>
              <a:t>, </a:t>
            </a:r>
            <a:r>
              <a:rPr lang="ko-KR" altLang="en-US" b="1" dirty="0" smtClean="0">
                <a:solidFill>
                  <a:srgbClr val="C00000"/>
                </a:solidFill>
              </a:rPr>
              <a:t>검증 주체 등을 명시한다</a:t>
            </a:r>
            <a:r>
              <a:rPr lang="en-US" altLang="ko-KR" b="1" dirty="0" smtClean="0">
                <a:solidFill>
                  <a:srgbClr val="C00000"/>
                </a:solidFill>
              </a:rPr>
              <a:t>.</a:t>
            </a:r>
          </a:p>
          <a:p>
            <a:endParaRPr lang="en-US" altLang="ko-KR" dirty="0"/>
          </a:p>
        </p:txBody>
      </p:sp>
      <p:sp>
        <p:nvSpPr>
          <p:cNvPr id="4" name="TextBox 3"/>
          <p:cNvSpPr txBox="1"/>
          <p:nvPr/>
        </p:nvSpPr>
        <p:spPr>
          <a:xfrm>
            <a:off x="11419031" y="82046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C00000"/>
                </a:solidFill>
              </a:rPr>
              <a:t>6</a:t>
            </a:r>
            <a:r>
              <a:rPr lang="ko-KR" altLang="en-US" b="1" dirty="0" smtClean="0">
                <a:solidFill>
                  <a:srgbClr val="C00000"/>
                </a:solidFill>
              </a:rPr>
              <a:t>원칙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138502" y="4465697"/>
            <a:ext cx="3250696" cy="1191881"/>
            <a:chOff x="4426116" y="1544756"/>
            <a:chExt cx="4449462" cy="1714851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6116" y="1544756"/>
              <a:ext cx="1727385" cy="1714851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927" y="1637434"/>
              <a:ext cx="2592651" cy="1562888"/>
            </a:xfrm>
            <a:prstGeom prst="rect">
              <a:avLst/>
            </a:prstGeom>
          </p:spPr>
        </p:pic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15399">
            <a:off x="1385160" y="5713412"/>
            <a:ext cx="2724707" cy="14464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24820" y="4738471"/>
            <a:ext cx="5304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-</a:t>
            </a:r>
            <a:r>
              <a:rPr lang="ko-KR" altLang="en-US" dirty="0"/>
              <a:t>출하처로부터 항생제 </a:t>
            </a:r>
            <a:r>
              <a:rPr lang="ko-KR" altLang="en-US" dirty="0" err="1"/>
              <a:t>잔류돼지</a:t>
            </a:r>
            <a:r>
              <a:rPr lang="ko-KR" altLang="en-US" dirty="0"/>
              <a:t> 없음을 확인 받음</a:t>
            </a:r>
          </a:p>
          <a:p>
            <a:r>
              <a:rPr lang="en-US" altLang="ko-KR" dirty="0"/>
              <a:t>-</a:t>
            </a:r>
            <a:r>
              <a:rPr lang="ko-KR" altLang="en-US" dirty="0" err="1"/>
              <a:t>검증주기는</a:t>
            </a:r>
            <a:r>
              <a:rPr lang="ko-KR" altLang="en-US" dirty="0"/>
              <a:t> 반기당 </a:t>
            </a:r>
            <a:r>
              <a:rPr lang="en-US" altLang="ko-KR" dirty="0"/>
              <a:t>1</a:t>
            </a:r>
            <a:r>
              <a:rPr lang="ko-KR" altLang="en-US" dirty="0"/>
              <a:t>회</a:t>
            </a:r>
            <a:r>
              <a:rPr lang="en-US" altLang="ko-KR" dirty="0"/>
              <a:t>(</a:t>
            </a:r>
            <a:r>
              <a:rPr lang="ko-KR" altLang="en-US" dirty="0"/>
              <a:t>연 </a:t>
            </a:r>
            <a:r>
              <a:rPr lang="en-US" altLang="ko-KR" dirty="0"/>
              <a:t>2</a:t>
            </a:r>
            <a:r>
              <a:rPr lang="ko-KR" altLang="en-US" dirty="0"/>
              <a:t>회</a:t>
            </a:r>
            <a:r>
              <a:rPr lang="en-US" altLang="ko-KR" dirty="0"/>
              <a:t>) 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224820" y="5616372"/>
            <a:ext cx="63498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-</a:t>
            </a:r>
            <a:r>
              <a:rPr lang="ko-KR" altLang="en-US" dirty="0"/>
              <a:t>출하처로부터 주사바늘 </a:t>
            </a:r>
            <a:r>
              <a:rPr lang="ko-KR" altLang="en-US" dirty="0" err="1"/>
              <a:t>잔류돼지</a:t>
            </a:r>
            <a:r>
              <a:rPr lang="ko-KR" altLang="en-US" dirty="0"/>
              <a:t> 없음을 확인 받음</a:t>
            </a:r>
          </a:p>
          <a:p>
            <a:r>
              <a:rPr lang="en-US" altLang="ko-KR" dirty="0"/>
              <a:t>-</a:t>
            </a:r>
            <a:r>
              <a:rPr lang="ko-KR" altLang="en-US" dirty="0"/>
              <a:t>동물용의약품</a:t>
            </a:r>
            <a:r>
              <a:rPr lang="en-US" altLang="ko-KR" dirty="0"/>
              <a:t>/</a:t>
            </a:r>
            <a:r>
              <a:rPr lang="ko-KR" altLang="en-US" dirty="0"/>
              <a:t>백신</a:t>
            </a:r>
            <a:r>
              <a:rPr lang="en-US" altLang="ko-KR" dirty="0"/>
              <a:t>/</a:t>
            </a:r>
            <a:r>
              <a:rPr lang="ko-KR" altLang="en-US" dirty="0"/>
              <a:t>주사침관리기록부</a:t>
            </a:r>
            <a:r>
              <a:rPr lang="en-US" altLang="ko-KR" dirty="0"/>
              <a:t>, </a:t>
            </a:r>
            <a:r>
              <a:rPr lang="ko-KR" altLang="en-US" dirty="0" err="1"/>
              <a:t>현황판</a:t>
            </a:r>
            <a:r>
              <a:rPr lang="en-US" altLang="ko-KR" dirty="0"/>
              <a:t>, </a:t>
            </a:r>
            <a:r>
              <a:rPr lang="ko-KR" altLang="en-US" dirty="0" err="1"/>
              <a:t>출하기록부</a:t>
            </a:r>
            <a:r>
              <a:rPr lang="ko-KR" altLang="en-US" dirty="0"/>
              <a:t>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및</a:t>
            </a:r>
            <a:r>
              <a:rPr lang="ko-KR" altLang="en-US" dirty="0"/>
              <a:t> </a:t>
            </a:r>
            <a:r>
              <a:rPr lang="ko-KR" altLang="en-US" dirty="0" smtClean="0"/>
              <a:t>주사침분실서 </a:t>
            </a:r>
            <a:r>
              <a:rPr lang="ko-KR" altLang="en-US" dirty="0"/>
              <a:t>확인 후 주사침관리검증기록부 작성</a:t>
            </a:r>
          </a:p>
          <a:p>
            <a:r>
              <a:rPr lang="en-US" altLang="ko-KR" dirty="0"/>
              <a:t>-</a:t>
            </a:r>
            <a:r>
              <a:rPr lang="ko-KR" altLang="en-US" dirty="0" err="1"/>
              <a:t>검증주기는</a:t>
            </a:r>
            <a:r>
              <a:rPr lang="ko-KR" altLang="en-US" dirty="0"/>
              <a:t> 반기당 </a:t>
            </a:r>
            <a:r>
              <a:rPr lang="en-US" altLang="ko-KR" dirty="0"/>
              <a:t>1</a:t>
            </a:r>
            <a:r>
              <a:rPr lang="ko-KR" altLang="en-US" dirty="0"/>
              <a:t>회</a:t>
            </a:r>
            <a:r>
              <a:rPr lang="en-US" altLang="ko-KR" dirty="0"/>
              <a:t>(</a:t>
            </a:r>
            <a:r>
              <a:rPr lang="ko-KR" altLang="en-US" dirty="0"/>
              <a:t>연 </a:t>
            </a:r>
            <a:r>
              <a:rPr lang="en-US" altLang="ko-KR" dirty="0"/>
              <a:t>2</a:t>
            </a:r>
            <a:r>
              <a:rPr lang="ko-KR" altLang="en-US" dirty="0"/>
              <a:t>회</a:t>
            </a:r>
            <a:r>
              <a:rPr lang="en-US" altLang="ko-KR" dirty="0"/>
              <a:t>)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57929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12. </a:t>
            </a:r>
            <a:r>
              <a:rPr lang="ko-KR" altLang="en-US" b="1" dirty="0"/>
              <a:t>기록 보관 및 문서화 시스템의 설정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HACCP</a:t>
            </a:r>
            <a:r>
              <a:rPr lang="ko-KR" altLang="en-US" dirty="0" smtClean="0"/>
              <a:t>에 사용되는 문서가 무엇이 있는지 나열한다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ko-KR" altLang="en-US" dirty="0" smtClean="0"/>
              <a:t>기록의 필수요소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작성 일자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작성자 이름</a:t>
            </a:r>
            <a:r>
              <a:rPr lang="en-US" altLang="ko-KR" dirty="0" smtClean="0"/>
              <a:t>(</a:t>
            </a:r>
            <a:r>
              <a:rPr lang="ko-KR" altLang="en-US" dirty="0" smtClean="0"/>
              <a:t>서명</a:t>
            </a:r>
            <a:r>
              <a:rPr lang="en-US" altLang="ko-KR" dirty="0" smtClean="0"/>
              <a:t>), </a:t>
            </a:r>
            <a:r>
              <a:rPr lang="ko-KR" altLang="en-US" dirty="0" err="1" smtClean="0"/>
              <a:t>제품식별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사용재료 및 장비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허용한도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시정조치자</a:t>
            </a:r>
            <a:r>
              <a:rPr lang="ko-KR" altLang="en-US" dirty="0" smtClean="0"/>
              <a:t> 이름 및 시행여부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기록검토자</a:t>
            </a:r>
            <a:r>
              <a:rPr lang="ko-KR" altLang="en-US" dirty="0" smtClean="0"/>
              <a:t> 이름</a:t>
            </a:r>
            <a:r>
              <a:rPr lang="en-US" altLang="ko-KR" dirty="0" smtClean="0"/>
              <a:t>(</a:t>
            </a:r>
            <a:r>
              <a:rPr lang="ko-KR" altLang="en-US" dirty="0" smtClean="0"/>
              <a:t>서명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19031" y="82046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C00000"/>
                </a:solidFill>
              </a:rPr>
              <a:t>7</a:t>
            </a:r>
            <a:r>
              <a:rPr lang="ko-KR" altLang="en-US" b="1" dirty="0" smtClean="0">
                <a:solidFill>
                  <a:srgbClr val="C00000"/>
                </a:solidFill>
              </a:rPr>
              <a:t>원칙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353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</TotalTime>
  <Words>695</Words>
  <Application>Microsoft Office PowerPoint</Application>
  <PresentationFormat>와이드스크린</PresentationFormat>
  <Paragraphs>145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9" baseType="lpstr">
      <vt:lpstr>굴림</vt:lpstr>
      <vt:lpstr>맑은 고딕</vt:lpstr>
      <vt:lpstr>Arial</vt:lpstr>
      <vt:lpstr>Office 테마</vt:lpstr>
      <vt:lpstr>HACCP기본</vt:lpstr>
      <vt:lpstr>7원칙 12 절차</vt:lpstr>
      <vt:lpstr>7원칙 12절차</vt:lpstr>
      <vt:lpstr>1. HACCP팀 구성</vt:lpstr>
      <vt:lpstr>2. 제품에 대한 기술</vt:lpstr>
      <vt:lpstr>3. 사용의도의 식별(용도)</vt:lpstr>
      <vt:lpstr>4. 공정도의 작성</vt:lpstr>
      <vt:lpstr>5. 공정도의 현장검증</vt:lpstr>
      <vt:lpstr>6. 모든 잠재적 위해요소    열거, 분석, 관리방법 설정(HA)</vt:lpstr>
      <vt:lpstr>7. 중요관리점 설정(CCPs)</vt:lpstr>
      <vt:lpstr>8. 각 CCP에서 위해 허용한도 설정(CL)</vt:lpstr>
      <vt:lpstr>9. 각 CCP에서의 모니터링 시스템 설정</vt:lpstr>
      <vt:lpstr>10. 발생할 수 있는 이탈에 대한 시정조치(Recall) 설정</vt:lpstr>
      <vt:lpstr>11. 검증 절차의 설정</vt:lpstr>
      <vt:lpstr>12. 기록 보관 및 문서화 시스템의 설정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HACCP기본</dc:title>
  <dc:creator>Sung</dc:creator>
  <cp:lastModifiedBy>Sung</cp:lastModifiedBy>
  <cp:revision>99</cp:revision>
  <dcterms:created xsi:type="dcterms:W3CDTF">2021-04-06T21:47:11Z</dcterms:created>
  <dcterms:modified xsi:type="dcterms:W3CDTF">2021-04-09T23:31:30Z</dcterms:modified>
</cp:coreProperties>
</file>