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8" r:id="rId8"/>
    <p:sldId id="264" r:id="rId9"/>
    <p:sldId id="269" r:id="rId10"/>
    <p:sldId id="265" r:id="rId11"/>
    <p:sldId id="270" r:id="rId12"/>
    <p:sldId id="271" r:id="rId13"/>
    <p:sldId id="266" r:id="rId14"/>
    <p:sldId id="267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2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09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74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46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71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1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03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76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46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42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43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5D35-E235-4F8F-9BA6-8B84DC55ECC5}" type="datetimeFigureOut">
              <a:rPr lang="ko-KR" altLang="en-US" smtClean="0"/>
              <a:t>2021-06-10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D7CE-69CD-434B-959D-9FB96DF7CC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21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err="1" smtClean="0"/>
              <a:t>자체심사</a:t>
            </a:r>
            <a:r>
              <a:rPr lang="ko-KR" altLang="en-US" b="1" dirty="0" smtClean="0"/>
              <a:t> 평가표</a:t>
            </a:r>
            <a:endParaRPr lang="ko-KR" altLang="en-US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528" y="4146138"/>
            <a:ext cx="3686944" cy="160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/>
              <a:t>HACCP</a:t>
            </a:r>
            <a:r>
              <a:rPr lang="ko-KR" altLang="en-US" b="1" dirty="0" err="1" smtClean="0"/>
              <a:t>자체심사</a:t>
            </a:r>
            <a:r>
              <a:rPr lang="ko-KR" altLang="en-US" b="1" dirty="0" smtClean="0"/>
              <a:t> 평가표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2592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HACCP</a:t>
            </a:r>
            <a:r>
              <a:rPr lang="ko-KR" altLang="en-US" b="1" dirty="0" err="1"/>
              <a:t>자체심사</a:t>
            </a:r>
            <a:r>
              <a:rPr lang="ko-KR" altLang="en-US" b="1" dirty="0"/>
              <a:t> </a:t>
            </a:r>
            <a:r>
              <a:rPr lang="ko-KR" altLang="en-US" b="1" dirty="0" smtClean="0"/>
              <a:t>평가표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grpSp>
        <p:nvGrpSpPr>
          <p:cNvPr id="4" name="그룹 3"/>
          <p:cNvGrpSpPr/>
          <p:nvPr/>
        </p:nvGrpSpPr>
        <p:grpSpPr>
          <a:xfrm>
            <a:off x="1396830" y="1690688"/>
            <a:ext cx="5353965" cy="4317639"/>
            <a:chOff x="573870" y="1690688"/>
            <a:chExt cx="5353965" cy="431763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70" y="1690688"/>
              <a:ext cx="5353965" cy="431763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15219" y="4888378"/>
              <a:ext cx="403988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600" b="1" dirty="0" err="1" smtClean="0">
                  <a:solidFill>
                    <a:schemeClr val="bg1"/>
                  </a:solidFill>
                </a:rPr>
                <a:t>사육단계</a:t>
              </a:r>
              <a:r>
                <a:rPr lang="ko-KR" altLang="en-US" sz="3600" b="1" dirty="0" smtClean="0">
                  <a:solidFill>
                    <a:schemeClr val="bg1"/>
                  </a:solidFill>
                </a:rPr>
                <a:t> 시설기준</a:t>
              </a:r>
              <a:endParaRPr lang="en-US" altLang="ko-KR" sz="3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</a:rPr>
                <a:t>(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차단방역 시설 및 돼지사육시설</a:t>
              </a:r>
              <a:r>
                <a:rPr lang="en-US" altLang="ko-KR" sz="2000" b="1" dirty="0" smtClean="0">
                  <a:solidFill>
                    <a:schemeClr val="bg1"/>
                  </a:solidFill>
                </a:rPr>
                <a:t>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40236" y="3570382"/>
              <a:ext cx="26212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bg1"/>
                  </a:solidFill>
                </a:rPr>
                <a:t>선행요건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 프로그램</a:t>
              </a:r>
              <a:endParaRPr lang="en-US" altLang="ko-KR" sz="20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2000" b="1" dirty="0" smtClean="0">
                  <a:solidFill>
                    <a:schemeClr val="bg1"/>
                  </a:solidFill>
                </a:rPr>
                <a:t>(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위생</a:t>
              </a:r>
              <a:r>
                <a:rPr lang="en-US" altLang="ko-KR" sz="2000" b="1" dirty="0" smtClean="0">
                  <a:solidFill>
                    <a:schemeClr val="bg1"/>
                  </a:solidFill>
                </a:rPr>
                <a:t>/</a:t>
              </a:r>
              <a:r>
                <a:rPr lang="ko-KR" altLang="en-US" sz="2000" b="1" dirty="0" smtClean="0">
                  <a:solidFill>
                    <a:schemeClr val="bg1"/>
                  </a:solidFill>
                </a:rPr>
                <a:t>생산 관리기준</a:t>
              </a:r>
              <a:r>
                <a:rPr lang="en-US" altLang="ko-KR" sz="2000" b="1" dirty="0">
                  <a:solidFill>
                    <a:schemeClr val="bg1"/>
                  </a:solidFill>
                </a:rPr>
                <a:t>)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47289" y="2401895"/>
              <a:ext cx="12071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/>
                  </a:solidFill>
                </a:rPr>
                <a:t>HACCP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왼쪽 중괄호 9"/>
          <p:cNvSpPr/>
          <p:nvPr/>
        </p:nvSpPr>
        <p:spPr>
          <a:xfrm rot="10800000">
            <a:off x="7292143" y="3246119"/>
            <a:ext cx="557069" cy="2762207"/>
          </a:xfrm>
          <a:prstGeom prst="leftBrace">
            <a:avLst/>
          </a:prstGeom>
          <a:ln w="730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390559" y="4165558"/>
            <a:ext cx="3199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solidFill>
                  <a:srgbClr val="0070C0"/>
                </a:solidFill>
              </a:rPr>
              <a:t>선행요건에</a:t>
            </a:r>
            <a:r>
              <a:rPr lang="ko-KR" altLang="en-US" b="1" dirty="0" smtClean="0">
                <a:solidFill>
                  <a:srgbClr val="0070C0"/>
                </a:solidFill>
              </a:rPr>
              <a:t> 대한 내용이다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endParaRPr lang="en-US" altLang="ko-KR" b="1" dirty="0">
              <a:solidFill>
                <a:srgbClr val="0070C0"/>
              </a:solidFill>
            </a:endParaRPr>
          </a:p>
          <a:p>
            <a:r>
              <a:rPr lang="ko-KR" altLang="en-US" b="1" dirty="0" smtClean="0">
                <a:solidFill>
                  <a:srgbClr val="0070C0"/>
                </a:solidFill>
              </a:rPr>
              <a:t>매년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검사받기</a:t>
            </a:r>
            <a:r>
              <a:rPr lang="ko-KR" altLang="en-US" b="1" dirty="0" smtClean="0">
                <a:solidFill>
                  <a:srgbClr val="0070C0"/>
                </a:solidFill>
              </a:rPr>
              <a:t> 전에 작성한다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1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HACCP</a:t>
            </a:r>
            <a:r>
              <a:rPr lang="ko-KR" altLang="en-US" b="1" dirty="0" err="1"/>
              <a:t>자체심사</a:t>
            </a:r>
            <a:r>
              <a:rPr lang="ko-KR" altLang="en-US" b="1" dirty="0"/>
              <a:t> </a:t>
            </a:r>
            <a:r>
              <a:rPr lang="ko-KR" altLang="en-US" b="1" dirty="0" smtClean="0"/>
              <a:t>평가표 </a:t>
            </a:r>
            <a:r>
              <a:rPr lang="en-US" altLang="ko-KR" b="1" dirty="0" smtClean="0"/>
              <a:t>6</a:t>
            </a:r>
            <a:r>
              <a:rPr lang="ko-KR" altLang="en-US" b="1" dirty="0" smtClean="0"/>
              <a:t>항목</a:t>
            </a:r>
            <a:r>
              <a:rPr lang="en-US" altLang="ko-KR" b="1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b="1" dirty="0" smtClean="0"/>
              <a:t>차단 방역 관리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err="1" smtClean="0"/>
              <a:t>농장시설</a:t>
            </a:r>
            <a:r>
              <a:rPr lang="ko-KR" altLang="en-US" b="1" dirty="0" smtClean="0"/>
              <a:t> 및 관리기준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smtClean="0"/>
              <a:t>농장 위생관리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smtClean="0"/>
              <a:t>사료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동물용 의약품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음수관리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smtClean="0"/>
              <a:t>질병관리</a:t>
            </a:r>
            <a:endParaRPr lang="en-US" altLang="ko-KR" b="1" dirty="0" smtClean="0"/>
          </a:p>
          <a:p>
            <a:endParaRPr lang="en-US" altLang="ko-KR" b="1" dirty="0"/>
          </a:p>
          <a:p>
            <a:r>
              <a:rPr lang="ko-KR" altLang="en-US" b="1" dirty="0" smtClean="0"/>
              <a:t>반입 및 </a:t>
            </a:r>
            <a:r>
              <a:rPr lang="ko-KR" altLang="en-US" b="1" dirty="0" err="1" smtClean="0"/>
              <a:t>출하관리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466" y="1553369"/>
            <a:ext cx="4333463" cy="44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3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차단 </a:t>
            </a:r>
            <a:r>
              <a:rPr lang="ko-KR" altLang="en-US" b="1" dirty="0"/>
              <a:t>방역 관리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585595"/>
            <a:ext cx="10515600" cy="4351338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절차와 기준이 있는가</a:t>
            </a:r>
            <a:r>
              <a:rPr lang="en-US" altLang="ko-KR" sz="2400" dirty="0" smtClean="0"/>
              <a:t>? (HACCP Manual)</a:t>
            </a:r>
          </a:p>
          <a:p>
            <a:r>
              <a:rPr lang="ko-KR" altLang="en-US" sz="2400" dirty="0" smtClean="0"/>
              <a:t>입구</a:t>
            </a:r>
            <a:r>
              <a:rPr lang="en-US" altLang="ko-KR" sz="2400" dirty="0" smtClean="0"/>
              <a:t>: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출입문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2400" b="1" dirty="0" err="1" smtClean="0">
                <a:solidFill>
                  <a:srgbClr val="C00000"/>
                </a:solidFill>
              </a:rPr>
              <a:t>농장안내문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(HACCP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안내문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), </a:t>
            </a:r>
            <a:r>
              <a:rPr lang="ko-KR" altLang="en-US" sz="2400" b="1" dirty="0" err="1" smtClean="0">
                <a:solidFill>
                  <a:srgbClr val="C00000"/>
                </a:solidFill>
              </a:rPr>
              <a:t>방역경고문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출입금지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ko-KR" altLang="en-US" sz="2400" dirty="0" smtClean="0"/>
              <a:t>방명록이 있는가</a:t>
            </a:r>
            <a:r>
              <a:rPr lang="en-US" altLang="ko-KR" sz="2400" dirty="0" smtClean="0"/>
              <a:t>?</a:t>
            </a:r>
          </a:p>
          <a:p>
            <a:r>
              <a:rPr lang="ko-KR" altLang="en-US" sz="2400" dirty="0" err="1" smtClean="0"/>
              <a:t>차량소독기</a:t>
            </a:r>
            <a:r>
              <a:rPr lang="ko-KR" altLang="en-US" sz="2400" dirty="0" smtClean="0"/>
              <a:t> 설치 여부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방명록기록에 소독 여부 기록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!!</a:t>
            </a:r>
          </a:p>
          <a:p>
            <a:r>
              <a:rPr lang="ko-KR" altLang="en-US" sz="2400" dirty="0" err="1" smtClean="0"/>
              <a:t>방역복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장화 </a:t>
            </a:r>
            <a:r>
              <a:rPr lang="ko-KR" altLang="en-US" sz="2400" dirty="0" err="1" smtClean="0"/>
              <a:t>비치여부</a:t>
            </a:r>
            <a:r>
              <a:rPr lang="ko-KR" altLang="en-US" sz="2400" dirty="0" smtClean="0"/>
              <a:t>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5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벌 정도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, 280</a:t>
            </a:r>
            <a:r>
              <a:rPr lang="en-US" altLang="ko-KR" sz="24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㎜</a:t>
            </a:r>
            <a:endParaRPr lang="en-US" altLang="ko-KR" sz="2400" b="1" dirty="0">
              <a:solidFill>
                <a:srgbClr val="C00000"/>
              </a:solidFill>
            </a:endParaRPr>
          </a:p>
          <a:p>
            <a:r>
              <a:rPr lang="ko-KR" altLang="en-US" sz="2400" dirty="0" smtClean="0"/>
              <a:t>물품반입창고 </a:t>
            </a:r>
            <a:r>
              <a:rPr lang="ko-KR" altLang="en-US" sz="2400" b="1" dirty="0" err="1" smtClean="0">
                <a:solidFill>
                  <a:srgbClr val="C00000"/>
                </a:solidFill>
              </a:rPr>
              <a:t>자외선등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분무 소독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,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 표식 필요</a:t>
            </a:r>
            <a:endParaRPr lang="en-US" altLang="ko-KR" sz="2400" b="1" dirty="0" smtClean="0">
              <a:solidFill>
                <a:srgbClr val="C00000"/>
              </a:solidFill>
            </a:endParaRPr>
          </a:p>
          <a:p>
            <a:r>
              <a:rPr lang="ko-KR" altLang="en-US" sz="2400" dirty="0" err="1" smtClean="0"/>
              <a:t>사료차기사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출하차기사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돈사내</a:t>
            </a:r>
            <a:r>
              <a:rPr lang="ko-KR" altLang="en-US" sz="2400" dirty="0" smtClean="0"/>
              <a:t> 출입금지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방명록 기입 장소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표지</a:t>
            </a:r>
            <a:endParaRPr lang="en-US" altLang="ko-KR" sz="2400" b="1" dirty="0" smtClean="0">
              <a:solidFill>
                <a:srgbClr val="C00000"/>
              </a:solidFill>
            </a:endParaRPr>
          </a:p>
          <a:p>
            <a:r>
              <a:rPr lang="ko-KR" altLang="en-US" sz="2400" dirty="0" smtClean="0"/>
              <a:t>농장 울타리 </a:t>
            </a:r>
            <a:r>
              <a:rPr lang="en-US" altLang="ko-KR" sz="2400" b="1" u="sng" dirty="0" smtClean="0">
                <a:solidFill>
                  <a:srgbClr val="C00000"/>
                </a:solidFill>
              </a:rPr>
              <a:t>8</a:t>
            </a:r>
            <a:r>
              <a:rPr lang="ko-KR" altLang="en-US" sz="2400" b="1" u="sng" dirty="0" smtClean="0">
                <a:solidFill>
                  <a:srgbClr val="C00000"/>
                </a:solidFill>
              </a:rPr>
              <a:t>대 </a:t>
            </a:r>
            <a:r>
              <a:rPr lang="ko-KR" altLang="en-US" sz="2400" b="1" u="sng" dirty="0" err="1" smtClean="0">
                <a:solidFill>
                  <a:srgbClr val="C00000"/>
                </a:solidFill>
              </a:rPr>
              <a:t>방역시설</a:t>
            </a:r>
            <a:r>
              <a:rPr lang="ko-KR" altLang="en-US" sz="2400" b="1" u="sng" dirty="0" smtClean="0">
                <a:solidFill>
                  <a:srgbClr val="C00000"/>
                </a:solidFill>
              </a:rPr>
              <a:t> 기준에 부합할 것</a:t>
            </a:r>
            <a:r>
              <a:rPr lang="en-US" altLang="ko-KR" sz="2400" b="1" u="sng" dirty="0" smtClean="0">
                <a:solidFill>
                  <a:srgbClr val="C00000"/>
                </a:solidFill>
              </a:rPr>
              <a:t>!</a:t>
            </a:r>
            <a:endParaRPr lang="en-US" altLang="ko-KR" sz="2400" b="1" u="sng" dirty="0">
              <a:solidFill>
                <a:srgbClr val="C00000"/>
              </a:solidFill>
            </a:endParaRPr>
          </a:p>
          <a:p>
            <a:endParaRPr lang="en-US" altLang="ko-KR" sz="2400" u="sng" dirty="0" smtClean="0"/>
          </a:p>
          <a:p>
            <a:endParaRPr lang="en-US" altLang="ko-KR" sz="2400" dirty="0"/>
          </a:p>
          <a:p>
            <a:endParaRPr lang="ko-KR" altLang="en-US" sz="2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44" y="5323205"/>
            <a:ext cx="1930732" cy="1277508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1040130" y="2464753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4" descr="SSL235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659" y="5323205"/>
            <a:ext cx="1703091" cy="127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SCN07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4" y="5324144"/>
            <a:ext cx="1702434" cy="127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SSL235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812" y="5323205"/>
            <a:ext cx="996527" cy="127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SSL2005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518" y="5323205"/>
            <a:ext cx="1760464" cy="127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타원 13"/>
          <p:cNvSpPr/>
          <p:nvPr/>
        </p:nvSpPr>
        <p:spPr>
          <a:xfrm>
            <a:off x="4141470" y="2911158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6797358" y="4266565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포인트가 6개인 별 15"/>
          <p:cNvSpPr/>
          <p:nvPr/>
        </p:nvSpPr>
        <p:spPr>
          <a:xfrm>
            <a:off x="3178780" y="5212250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7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2-1. </a:t>
            </a:r>
            <a:r>
              <a:rPr lang="ko-KR" altLang="en-US" b="1" dirty="0" err="1"/>
              <a:t>농장시설</a:t>
            </a:r>
            <a:r>
              <a:rPr lang="ko-KR" altLang="en-US" b="1" dirty="0"/>
              <a:t> 및 관리기준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절차와 기준이 있는가</a:t>
            </a:r>
            <a:r>
              <a:rPr lang="en-US" altLang="ko-KR" dirty="0"/>
              <a:t>? (HACCP Manual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물품반입창고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출하대</a:t>
            </a:r>
            <a:r>
              <a:rPr lang="ko-KR" altLang="en-US" dirty="0" smtClean="0"/>
              <a:t> 시설이 갖추어져 있나</a:t>
            </a:r>
            <a:r>
              <a:rPr lang="en-US" altLang="ko-KR" dirty="0" smtClean="0"/>
              <a:t>? (</a:t>
            </a:r>
            <a:r>
              <a:rPr lang="ko-KR" altLang="en-US" dirty="0" smtClean="0"/>
              <a:t>표찰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화장실 </a:t>
            </a:r>
            <a:r>
              <a:rPr lang="ko-KR" altLang="en-US" dirty="0" err="1" smtClean="0"/>
              <a:t>손세척</a:t>
            </a:r>
            <a:endParaRPr lang="en-US" altLang="ko-KR" dirty="0" smtClean="0"/>
          </a:p>
          <a:p>
            <a:r>
              <a:rPr lang="ko-KR" altLang="en-US" dirty="0" err="1" smtClean="0"/>
              <a:t>돈사</a:t>
            </a:r>
            <a:r>
              <a:rPr lang="ko-KR" altLang="en-US" dirty="0" smtClean="0"/>
              <a:t> 빗물 누수</a:t>
            </a:r>
            <a:endParaRPr lang="en-US" altLang="ko-KR" dirty="0" smtClean="0"/>
          </a:p>
          <a:p>
            <a:r>
              <a:rPr lang="ko-KR" altLang="en-US" dirty="0" err="1" smtClean="0"/>
              <a:t>농장배수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= </a:t>
            </a:r>
            <a:r>
              <a:rPr lang="ko-KR" altLang="en-US" dirty="0" err="1" smtClean="0"/>
              <a:t>돈사배수</a:t>
            </a:r>
            <a:endParaRPr lang="en-US" altLang="ko-KR" dirty="0" smtClean="0"/>
          </a:p>
          <a:p>
            <a:r>
              <a:rPr lang="ko-KR" altLang="en-US" dirty="0" err="1" smtClean="0"/>
              <a:t>돈사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사육단계</a:t>
            </a:r>
            <a:r>
              <a:rPr lang="ko-KR" altLang="en-US" dirty="0" smtClean="0"/>
              <a:t> 구분 </a:t>
            </a:r>
            <a:r>
              <a:rPr lang="en-US" altLang="ko-KR" dirty="0"/>
              <a:t>(</a:t>
            </a:r>
            <a:r>
              <a:rPr lang="ko-KR" altLang="en-US" dirty="0"/>
              <a:t>표찰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돈사바닥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위생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조명시설 유무</a:t>
            </a:r>
            <a:endParaRPr lang="en-US" altLang="ko-KR" dirty="0"/>
          </a:p>
        </p:txBody>
      </p:sp>
      <p:sp>
        <p:nvSpPr>
          <p:cNvPr id="4" name="타원 3"/>
          <p:cNvSpPr/>
          <p:nvPr/>
        </p:nvSpPr>
        <p:spPr>
          <a:xfrm>
            <a:off x="8287597" y="2312353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4274397" y="4378219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왼쪽 중괄호 5"/>
          <p:cNvSpPr/>
          <p:nvPr/>
        </p:nvSpPr>
        <p:spPr>
          <a:xfrm rot="10800000">
            <a:off x="4957675" y="3025880"/>
            <a:ext cx="557069" cy="1183702"/>
          </a:xfrm>
          <a:prstGeom prst="leftBrace">
            <a:avLst/>
          </a:prstGeom>
          <a:ln w="730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0" y="3356121"/>
            <a:ext cx="1782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>
                <a:solidFill>
                  <a:srgbClr val="0070C0"/>
                </a:solidFill>
              </a:rPr>
              <a:t>식품공장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?</a:t>
            </a:r>
            <a:endParaRPr lang="ko-KR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358117" y="4025232"/>
            <a:ext cx="3055136" cy="2313930"/>
            <a:chOff x="1920240" y="1314450"/>
            <a:chExt cx="5940316" cy="4290586"/>
          </a:xfrm>
        </p:grpSpPr>
        <p:cxnSp>
          <p:nvCxnSpPr>
            <p:cNvPr id="9" name="직선 연결선 8"/>
            <p:cNvCxnSpPr/>
            <p:nvPr/>
          </p:nvCxnSpPr>
          <p:spPr>
            <a:xfrm flipH="1">
              <a:off x="1920240" y="1314450"/>
              <a:ext cx="2797066" cy="1611630"/>
            </a:xfrm>
            <a:prstGeom prst="line">
              <a:avLst/>
            </a:prstGeom>
            <a:ln w="476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4717306" y="1323975"/>
              <a:ext cx="3143250" cy="1611630"/>
            </a:xfrm>
            <a:prstGeom prst="line">
              <a:avLst/>
            </a:prstGeom>
            <a:ln w="476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2457450" y="3070859"/>
              <a:ext cx="0" cy="2518937"/>
            </a:xfrm>
            <a:prstGeom prst="line">
              <a:avLst/>
            </a:prstGeom>
            <a:ln w="476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2457450" y="5589796"/>
              <a:ext cx="491871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7376160" y="3086099"/>
              <a:ext cx="0" cy="2518937"/>
            </a:xfrm>
            <a:prstGeom prst="line">
              <a:avLst/>
            </a:prstGeom>
            <a:ln w="476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직사각형 25"/>
          <p:cNvSpPr/>
          <p:nvPr/>
        </p:nvSpPr>
        <p:spPr>
          <a:xfrm>
            <a:off x="10146871" y="5300132"/>
            <a:ext cx="560690" cy="957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10507788" y="5722703"/>
            <a:ext cx="194071" cy="17009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873218" y="494178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C00000"/>
                </a:solidFill>
              </a:rPr>
              <a:t>표찰위치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9" name="포인트가 6개인 별 28"/>
          <p:cNvSpPr/>
          <p:nvPr/>
        </p:nvSpPr>
        <p:spPr>
          <a:xfrm>
            <a:off x="7784916" y="3914807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7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2-2. </a:t>
            </a:r>
            <a:r>
              <a:rPr lang="ko-KR" altLang="en-US" b="1" dirty="0" err="1"/>
              <a:t>농장시설</a:t>
            </a:r>
            <a:r>
              <a:rPr lang="ko-KR" altLang="en-US" b="1" dirty="0"/>
              <a:t> 및 관리기준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음수와 </a:t>
            </a:r>
            <a:r>
              <a:rPr lang="ko-KR" altLang="en-US" dirty="0" err="1" smtClean="0"/>
              <a:t>사료공급</a:t>
            </a:r>
            <a:r>
              <a:rPr lang="ko-KR" altLang="en-US" dirty="0" smtClean="0"/>
              <a:t> 가능</a:t>
            </a:r>
            <a:endParaRPr lang="en-US" altLang="ko-KR" dirty="0" smtClean="0"/>
          </a:p>
          <a:p>
            <a:r>
              <a:rPr lang="ko-KR" altLang="en-US" dirty="0" smtClean="0"/>
              <a:t>온도</a:t>
            </a:r>
            <a:r>
              <a:rPr lang="en-US" altLang="ko-KR" dirty="0" smtClean="0"/>
              <a:t>/ </a:t>
            </a:r>
            <a:r>
              <a:rPr lang="ko-KR" altLang="en-US" dirty="0" smtClean="0"/>
              <a:t>습도</a:t>
            </a:r>
            <a:r>
              <a:rPr lang="en-US" altLang="ko-KR" dirty="0" smtClean="0"/>
              <a:t>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돈방</a:t>
            </a:r>
            <a:r>
              <a:rPr lang="ko-KR" altLang="en-US" b="1" dirty="0" smtClean="0">
                <a:solidFill>
                  <a:srgbClr val="C00000"/>
                </a:solidFill>
              </a:rPr>
              <a:t> 마다 비치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컨트롤러 이용 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검교정기록</a:t>
            </a:r>
            <a:r>
              <a:rPr lang="ko-KR" altLang="en-US" b="1" dirty="0" smtClean="0">
                <a:solidFill>
                  <a:srgbClr val="C00000"/>
                </a:solidFill>
              </a:rPr>
              <a:t> 필요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환기시설</a:t>
            </a:r>
            <a:endParaRPr lang="en-US" altLang="ko-KR" dirty="0" smtClean="0"/>
          </a:p>
          <a:p>
            <a:r>
              <a:rPr lang="ko-KR" altLang="en-US" dirty="0" smtClean="0"/>
              <a:t>톱밥 따로 보관</a:t>
            </a:r>
            <a:r>
              <a:rPr lang="en-US" altLang="ko-KR" dirty="0" smtClean="0"/>
              <a:t>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발효용은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퇴비장에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조산관리용은 따로</a:t>
            </a:r>
            <a:endParaRPr lang="en-US" altLang="ko-KR" b="1" dirty="0">
              <a:solidFill>
                <a:srgbClr val="C00000"/>
              </a:solidFill>
            </a:endParaRPr>
          </a:p>
          <a:p>
            <a:r>
              <a:rPr lang="ko-KR" altLang="en-US" dirty="0" err="1" smtClean="0"/>
              <a:t>발판소독조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입구마다 문마다 비치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통로 정리정돈</a:t>
            </a:r>
            <a:endParaRPr lang="en-US" altLang="ko-KR" dirty="0" smtClean="0"/>
          </a:p>
          <a:p>
            <a:r>
              <a:rPr lang="ko-KR" altLang="en-US" dirty="0" err="1" smtClean="0"/>
              <a:t>현황판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군사는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돈칸마다</a:t>
            </a:r>
            <a:r>
              <a:rPr lang="ko-KR" altLang="en-US" b="1" dirty="0" smtClean="0">
                <a:solidFill>
                  <a:srgbClr val="C00000"/>
                </a:solidFill>
              </a:rPr>
              <a:t> 비치</a:t>
            </a:r>
            <a:r>
              <a:rPr lang="en-US" altLang="ko-KR" b="1" dirty="0" smtClean="0">
                <a:solidFill>
                  <a:srgbClr val="C00000"/>
                </a:solidFill>
              </a:rPr>
              <a:t>(25</a:t>
            </a:r>
            <a:r>
              <a:rPr lang="ko-KR" altLang="en-US" b="1" dirty="0" smtClean="0">
                <a:solidFill>
                  <a:srgbClr val="C00000"/>
                </a:solidFill>
              </a:rPr>
              <a:t>두당 </a:t>
            </a:r>
            <a:r>
              <a:rPr lang="en-US" altLang="ko-KR" b="1" dirty="0" smtClean="0">
                <a:solidFill>
                  <a:srgbClr val="C00000"/>
                </a:solidFill>
              </a:rPr>
              <a:t>1</a:t>
            </a:r>
            <a:r>
              <a:rPr lang="ko-KR" altLang="en-US" b="1" dirty="0" smtClean="0">
                <a:solidFill>
                  <a:srgbClr val="C00000"/>
                </a:solidFill>
              </a:rPr>
              <a:t>개 정도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ko-KR" altLang="en-US" dirty="0" smtClean="0"/>
              <a:t>분뇨처리장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해충</a:t>
            </a:r>
            <a:r>
              <a:rPr lang="en-US" altLang="ko-KR" dirty="0" smtClean="0"/>
              <a:t>(</a:t>
            </a:r>
            <a:r>
              <a:rPr lang="ko-KR" altLang="en-US" dirty="0" smtClean="0"/>
              <a:t>파리</a:t>
            </a:r>
            <a:r>
              <a:rPr lang="en-US" altLang="ko-KR" dirty="0" smtClean="0"/>
              <a:t>)</a:t>
            </a:r>
            <a:r>
              <a:rPr lang="ko-KR" altLang="en-US" dirty="0" smtClean="0"/>
              <a:t>방제</a:t>
            </a:r>
            <a:r>
              <a:rPr lang="en-US" altLang="ko-KR" dirty="0" smtClean="0"/>
              <a:t>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일보작업</a:t>
            </a:r>
            <a:r>
              <a:rPr lang="ko-KR" altLang="en-US" b="1" dirty="0" smtClean="0">
                <a:solidFill>
                  <a:srgbClr val="C00000"/>
                </a:solidFill>
              </a:rPr>
              <a:t> 내역 월 </a:t>
            </a:r>
            <a:r>
              <a:rPr lang="en-US" altLang="ko-KR" b="1" dirty="0" smtClean="0">
                <a:solidFill>
                  <a:srgbClr val="C00000"/>
                </a:solidFill>
              </a:rPr>
              <a:t>1</a:t>
            </a:r>
            <a:r>
              <a:rPr lang="ko-KR" altLang="en-US" b="1" dirty="0" smtClean="0">
                <a:solidFill>
                  <a:srgbClr val="C00000"/>
                </a:solidFill>
              </a:rPr>
              <a:t>회 점검 기록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err="1" smtClean="0"/>
              <a:t>액비탱크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위험 전기시설 표지판 등</a:t>
            </a:r>
            <a:endParaRPr lang="en-US" altLang="ko-KR" b="1" dirty="0">
              <a:solidFill>
                <a:srgbClr val="C00000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1040131" y="2227687"/>
            <a:ext cx="1097280" cy="446405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포인트가 6개인 별 6"/>
          <p:cNvSpPr/>
          <p:nvPr/>
        </p:nvSpPr>
        <p:spPr>
          <a:xfrm>
            <a:off x="11053051" y="2098698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659" y="346446"/>
            <a:ext cx="1684783" cy="168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3-1. </a:t>
            </a:r>
            <a:r>
              <a:rPr lang="ko-KR" altLang="en-US" b="1" dirty="0"/>
              <a:t>농장 위생관리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절차와 기준이 있는가</a:t>
            </a:r>
            <a:r>
              <a:rPr lang="en-US" altLang="ko-KR" dirty="0"/>
              <a:t>? (HACCP Manual)</a:t>
            </a:r>
          </a:p>
          <a:p>
            <a:r>
              <a:rPr lang="ko-KR" altLang="en-US" dirty="0" smtClean="0"/>
              <a:t>축산업 등록증</a:t>
            </a:r>
            <a:endParaRPr lang="en-US" altLang="ko-KR" dirty="0" smtClean="0"/>
          </a:p>
          <a:p>
            <a:r>
              <a:rPr lang="ko-KR" altLang="en-US" dirty="0" err="1" smtClean="0"/>
              <a:t>일보있나</a:t>
            </a:r>
            <a:r>
              <a:rPr lang="en-US" altLang="ko-KR" dirty="0" smtClean="0"/>
              <a:t>?(</a:t>
            </a:r>
            <a:r>
              <a:rPr lang="ko-KR" altLang="en-US" dirty="0" smtClean="0"/>
              <a:t>일보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월보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돈사별</a:t>
            </a:r>
            <a:r>
              <a:rPr lang="ko-KR" altLang="en-US" dirty="0" smtClean="0"/>
              <a:t> 관리인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도구청결</a:t>
            </a:r>
            <a:endParaRPr lang="en-US" altLang="ko-KR" dirty="0" smtClean="0"/>
          </a:p>
          <a:p>
            <a:r>
              <a:rPr lang="ko-KR" altLang="en-US" dirty="0" err="1" smtClean="0"/>
              <a:t>관리기준서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사육단계별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돈사밀도</a:t>
            </a:r>
            <a:r>
              <a:rPr lang="en-US" altLang="ko-KR" dirty="0"/>
              <a:t>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노력중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주사침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주사침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분실서</a:t>
            </a:r>
            <a:r>
              <a:rPr lang="ko-KR" altLang="en-US" b="1" dirty="0" smtClean="0">
                <a:solidFill>
                  <a:srgbClr val="C00000"/>
                </a:solidFill>
              </a:rPr>
              <a:t> 양식 필요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빨간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귀표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10</a:t>
            </a:r>
            <a:r>
              <a:rPr lang="ko-KR" altLang="en-US" b="1" dirty="0" smtClean="0">
                <a:solidFill>
                  <a:srgbClr val="C00000"/>
                </a:solidFill>
              </a:rPr>
              <a:t>개와 그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장착기</a:t>
            </a:r>
            <a:r>
              <a:rPr lang="ko-KR" altLang="en-US" b="1" dirty="0" smtClean="0">
                <a:solidFill>
                  <a:srgbClr val="C00000"/>
                </a:solidFill>
              </a:rPr>
              <a:t>      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</a:t>
            </a:r>
            <a:r>
              <a:rPr lang="ko-KR" altLang="en-US" b="1" dirty="0" smtClean="0">
                <a:solidFill>
                  <a:srgbClr val="C00000"/>
                </a:solidFill>
              </a:rPr>
              <a:t>폐기 주사침은 감염성 폐기물 용기에 넣어서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따로보관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주사침 체내 잔류 개체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빨간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이표</a:t>
            </a:r>
            <a:r>
              <a:rPr lang="ko-KR" altLang="en-US" b="1" dirty="0" smtClean="0">
                <a:solidFill>
                  <a:srgbClr val="C00000"/>
                </a:solidFill>
              </a:rPr>
              <a:t> 장착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주사침 </a:t>
            </a:r>
            <a:r>
              <a:rPr lang="ko-KR" altLang="en-US" dirty="0" err="1" smtClean="0"/>
              <a:t>잔류개체</a:t>
            </a:r>
            <a:r>
              <a:rPr lang="ko-KR" altLang="en-US" dirty="0" smtClean="0"/>
              <a:t> 통보</a:t>
            </a:r>
            <a:r>
              <a:rPr lang="en-US" altLang="ko-KR" dirty="0" smtClean="0"/>
              <a:t>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출하차</a:t>
            </a:r>
            <a:r>
              <a:rPr lang="ko-KR" altLang="en-US" b="1" dirty="0" smtClean="0">
                <a:solidFill>
                  <a:srgbClr val="C00000"/>
                </a:solidFill>
              </a:rPr>
              <a:t> 기사 통해서 도축장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가공장</a:t>
            </a:r>
            <a:r>
              <a:rPr lang="ko-KR" altLang="en-US" b="1" dirty="0" smtClean="0">
                <a:solidFill>
                  <a:srgbClr val="C00000"/>
                </a:solidFill>
              </a:rPr>
              <a:t> 통보 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50934" y="3305321"/>
            <a:ext cx="1782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 smtClean="0">
                <a:solidFill>
                  <a:srgbClr val="0070C0"/>
                </a:solidFill>
              </a:rPr>
              <a:t>식품공장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?</a:t>
            </a:r>
            <a:endParaRPr lang="ko-KR" alt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타원 4"/>
          <p:cNvSpPr/>
          <p:nvPr/>
        </p:nvSpPr>
        <p:spPr>
          <a:xfrm>
            <a:off x="1057061" y="4865952"/>
            <a:ext cx="1195069" cy="600180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1057062" y="5300979"/>
            <a:ext cx="1195069" cy="600180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1057058" y="4048259"/>
            <a:ext cx="1195069" cy="600180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포인트가 6개인 별 7"/>
          <p:cNvSpPr/>
          <p:nvPr/>
        </p:nvSpPr>
        <p:spPr>
          <a:xfrm>
            <a:off x="10400857" y="4048259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15399">
            <a:off x="8450736" y="2954418"/>
            <a:ext cx="2724707" cy="144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3-2. </a:t>
            </a:r>
            <a:r>
              <a:rPr lang="ko-KR" altLang="en-US" b="1" dirty="0"/>
              <a:t>농장 위생관리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폐사축</a:t>
            </a:r>
            <a:r>
              <a:rPr lang="ko-KR" altLang="en-US" dirty="0" smtClean="0"/>
              <a:t> 처리현황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일보에 </a:t>
            </a:r>
            <a:r>
              <a:rPr lang="ko-KR" altLang="en-US" dirty="0" err="1" smtClean="0"/>
              <a:t>폐사두수</a:t>
            </a:r>
            <a:r>
              <a:rPr lang="ko-KR" altLang="en-US" dirty="0" smtClean="0"/>
              <a:t> 기록</a:t>
            </a:r>
            <a:endParaRPr lang="en-US" altLang="ko-KR" dirty="0" smtClean="0"/>
          </a:p>
          <a:p>
            <a:r>
              <a:rPr lang="ko-KR" altLang="en-US" dirty="0" err="1" smtClean="0"/>
              <a:t>분뇨처리</a:t>
            </a:r>
            <a:endParaRPr lang="en-US" altLang="ko-KR" dirty="0" smtClean="0"/>
          </a:p>
          <a:p>
            <a:r>
              <a:rPr lang="ko-KR" altLang="en-US" dirty="0" err="1" smtClean="0"/>
              <a:t>구서</a:t>
            </a:r>
            <a:r>
              <a:rPr lang="en-US" altLang="ko-KR" dirty="0" smtClean="0"/>
              <a:t>/</a:t>
            </a:r>
            <a:r>
              <a:rPr lang="ko-KR" altLang="en-US" dirty="0" smtClean="0"/>
              <a:t>해충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일보 </a:t>
            </a:r>
            <a:r>
              <a:rPr lang="ko-KR" altLang="en-US" dirty="0" err="1" smtClean="0"/>
              <a:t>작업란에</a:t>
            </a:r>
            <a:r>
              <a:rPr lang="ko-KR" altLang="en-US" dirty="0" smtClean="0"/>
              <a:t> 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기록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라쿠민</a:t>
            </a:r>
            <a:r>
              <a:rPr lang="ko-KR" altLang="en-US" dirty="0" smtClean="0"/>
              <a:t> 살포 등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살모넬라</a:t>
            </a:r>
            <a:r>
              <a:rPr lang="ko-KR" altLang="en-US" dirty="0" smtClean="0"/>
              <a:t> 검사 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기준서 매뉴얼에 정한 방법대로</a:t>
            </a:r>
            <a:r>
              <a:rPr lang="en-US" altLang="ko-KR" b="1" dirty="0" smtClean="0">
                <a:solidFill>
                  <a:srgbClr val="C00000"/>
                </a:solidFill>
              </a:rPr>
              <a:t>.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축주</a:t>
            </a:r>
            <a:r>
              <a:rPr lang="ko-KR" altLang="en-US" b="1" dirty="0" smtClean="0">
                <a:solidFill>
                  <a:srgbClr val="C00000"/>
                </a:solidFill>
              </a:rPr>
              <a:t> 변경可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err="1" smtClean="0"/>
              <a:t>출하예정돈</a:t>
            </a:r>
            <a:r>
              <a:rPr lang="ko-KR" altLang="en-US" dirty="0" smtClean="0"/>
              <a:t> 항생제 </a:t>
            </a:r>
            <a:r>
              <a:rPr lang="ko-KR" altLang="en-US" dirty="0" err="1" smtClean="0"/>
              <a:t>무첨가</a:t>
            </a:r>
            <a:r>
              <a:rPr lang="ko-KR" altLang="en-US" dirty="0" smtClean="0"/>
              <a:t> 자료</a:t>
            </a:r>
            <a:endParaRPr lang="en-US" altLang="ko-KR" dirty="0"/>
          </a:p>
          <a:p>
            <a:r>
              <a:rPr lang="ko-KR" altLang="en-US" dirty="0" err="1" smtClean="0"/>
              <a:t>모돈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웅돈 </a:t>
            </a:r>
            <a:r>
              <a:rPr lang="ko-KR" altLang="en-US" dirty="0" err="1" smtClean="0"/>
              <a:t>개체카드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주민등록증 없어</a:t>
            </a:r>
            <a:r>
              <a:rPr lang="en-US" altLang="ko-KR" b="1" dirty="0" smtClean="0">
                <a:solidFill>
                  <a:srgbClr val="C00000"/>
                </a:solidFill>
              </a:rPr>
              <a:t>?,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후보돈은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군사카드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거세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견치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분만사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자돈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생시처치</a:t>
            </a:r>
            <a:r>
              <a:rPr lang="en-US" altLang="ko-KR" dirty="0" smtClean="0"/>
              <a:t>):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뚜껑있는</a:t>
            </a:r>
            <a:r>
              <a:rPr lang="ko-KR" altLang="en-US" b="1" dirty="0" smtClean="0">
                <a:solidFill>
                  <a:srgbClr val="C00000"/>
                </a:solidFill>
              </a:rPr>
              <a:t> 통에 담아 관리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ko-KR" altLang="en-US" dirty="0" err="1" smtClean="0"/>
              <a:t>방역교육</a:t>
            </a:r>
            <a:r>
              <a:rPr lang="en-US" altLang="ko-KR" dirty="0"/>
              <a:t> </a:t>
            </a:r>
            <a:r>
              <a:rPr lang="ko-KR" altLang="en-US" dirty="0" smtClean="0"/>
              <a:t>하나</a:t>
            </a:r>
            <a:r>
              <a:rPr lang="en-US" altLang="ko-KR" dirty="0" smtClean="0"/>
              <a:t>? </a:t>
            </a:r>
            <a:r>
              <a:rPr lang="ko-KR" altLang="en-US" b="1" dirty="0" smtClean="0">
                <a:solidFill>
                  <a:srgbClr val="C00000"/>
                </a:solidFill>
              </a:rPr>
              <a:t>교육프로그램에 정해진 대로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일보에 병용可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8" name="포인트가 6개인 별 7"/>
          <p:cNvSpPr/>
          <p:nvPr/>
        </p:nvSpPr>
        <p:spPr>
          <a:xfrm>
            <a:off x="10780599" y="3136310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4-1. </a:t>
            </a:r>
            <a:r>
              <a:rPr lang="ko-KR" altLang="en-US" b="1" dirty="0"/>
              <a:t>사료</a:t>
            </a:r>
            <a:r>
              <a:rPr lang="en-US" altLang="ko-KR" b="1" dirty="0"/>
              <a:t>, </a:t>
            </a:r>
            <a:r>
              <a:rPr lang="ko-KR" altLang="en-US" b="1" dirty="0"/>
              <a:t>동물용 의약품</a:t>
            </a:r>
            <a:r>
              <a:rPr lang="en-US" altLang="ko-KR" b="1" dirty="0"/>
              <a:t>, </a:t>
            </a:r>
            <a:r>
              <a:rPr lang="ko-KR" altLang="en-US" b="1" dirty="0" err="1"/>
              <a:t>음수관리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절차와 기준이 있는가</a:t>
            </a:r>
            <a:r>
              <a:rPr lang="en-US" altLang="ko-KR" dirty="0"/>
              <a:t>? (HACCP Manual)</a:t>
            </a:r>
          </a:p>
          <a:p>
            <a:r>
              <a:rPr lang="ko-KR" altLang="en-US" dirty="0" smtClean="0"/>
              <a:t>사료 </a:t>
            </a:r>
            <a:r>
              <a:rPr lang="en-US" altLang="ko-KR" dirty="0" smtClean="0"/>
              <a:t>HACCP</a:t>
            </a:r>
            <a:r>
              <a:rPr lang="ko-KR" altLang="en-US" dirty="0" smtClean="0"/>
              <a:t>인증</a:t>
            </a:r>
            <a:r>
              <a:rPr lang="en-US" altLang="ko-KR" dirty="0" smtClean="0"/>
              <a:t>: </a:t>
            </a:r>
            <a:r>
              <a:rPr lang="ko-KR" altLang="en-US" dirty="0" smtClean="0"/>
              <a:t>사료공장 </a:t>
            </a:r>
            <a:r>
              <a:rPr lang="en-US" altLang="ko-KR" dirty="0" smtClean="0"/>
              <a:t>HACCP</a:t>
            </a:r>
            <a:r>
              <a:rPr lang="ko-KR" altLang="en-US" dirty="0" smtClean="0"/>
              <a:t>인증서 요청</a:t>
            </a:r>
            <a:endParaRPr lang="en-US" altLang="ko-KR" dirty="0" smtClean="0"/>
          </a:p>
          <a:p>
            <a:r>
              <a:rPr lang="ko-KR" altLang="en-US" dirty="0" smtClean="0"/>
              <a:t>사료 입출고 관리대장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사료공장에서 농장으로 가져온 내역</a:t>
            </a:r>
            <a:endParaRPr lang="en-US" altLang="ko-KR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              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사료전표</a:t>
            </a:r>
            <a:r>
              <a:rPr lang="ko-KR" altLang="en-US" b="1" dirty="0" smtClean="0">
                <a:solidFill>
                  <a:srgbClr val="C00000"/>
                </a:solidFill>
              </a:rPr>
              <a:t> 모으기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방명록과 연계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사료 검사 성적서</a:t>
            </a:r>
            <a:r>
              <a:rPr lang="en-US" altLang="ko-KR" dirty="0" smtClean="0"/>
              <a:t>: </a:t>
            </a:r>
            <a:r>
              <a:rPr lang="ko-KR" altLang="en-US" dirty="0" smtClean="0"/>
              <a:t>사료 공장에 요청</a:t>
            </a:r>
            <a:endParaRPr lang="en-US" altLang="ko-KR" dirty="0" smtClean="0"/>
          </a:p>
          <a:p>
            <a:r>
              <a:rPr lang="ko-KR" altLang="en-US" dirty="0" smtClean="0"/>
              <a:t>사료보관창고</a:t>
            </a:r>
            <a:r>
              <a:rPr lang="en-US" altLang="ko-KR" dirty="0" smtClean="0"/>
              <a:t>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지대사료</a:t>
            </a:r>
            <a:r>
              <a:rPr lang="ko-KR" altLang="en-US" b="1" dirty="0" smtClean="0">
                <a:solidFill>
                  <a:srgbClr val="C00000"/>
                </a:solidFill>
              </a:rPr>
              <a:t> 보관창고는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청결한가</a:t>
            </a:r>
            <a:r>
              <a:rPr lang="en-US" altLang="ko-KR" b="1" dirty="0" smtClean="0">
                <a:solidFill>
                  <a:srgbClr val="C00000"/>
                </a:solidFill>
              </a:rPr>
              <a:t>? </a:t>
            </a:r>
            <a:r>
              <a:rPr lang="ko-KR" altLang="en-US" b="1" dirty="0" smtClean="0">
                <a:solidFill>
                  <a:srgbClr val="C00000"/>
                </a:solidFill>
              </a:rPr>
              <a:t>특히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배합기</a:t>
            </a:r>
            <a:r>
              <a:rPr lang="en-US" altLang="ko-KR" b="1" dirty="0" smtClean="0">
                <a:solidFill>
                  <a:srgbClr val="C00000"/>
                </a:solidFill>
              </a:rPr>
              <a:t>!</a:t>
            </a:r>
          </a:p>
          <a:p>
            <a:r>
              <a:rPr lang="ko-KR" altLang="en-US" dirty="0" err="1" smtClean="0"/>
              <a:t>사료라인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리어카</a:t>
            </a:r>
            <a:endParaRPr lang="en-US" altLang="ko-KR" dirty="0" smtClean="0"/>
          </a:p>
          <a:p>
            <a:r>
              <a:rPr lang="ko-KR" altLang="en-US" dirty="0" err="1" smtClean="0"/>
              <a:t>사료빈</a:t>
            </a:r>
            <a:r>
              <a:rPr lang="ko-KR" altLang="en-US" dirty="0" smtClean="0"/>
              <a:t> 청소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매뉴얼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기준서에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적힌대로</a:t>
            </a:r>
            <a:r>
              <a:rPr lang="ko-KR" altLang="en-US" b="1" dirty="0" smtClean="0">
                <a:solidFill>
                  <a:srgbClr val="C00000"/>
                </a:solidFill>
              </a:rPr>
              <a:t> 하나</a:t>
            </a:r>
            <a:r>
              <a:rPr lang="en-US" altLang="ko-KR" b="1" dirty="0" smtClean="0">
                <a:solidFill>
                  <a:srgbClr val="C00000"/>
                </a:solidFill>
              </a:rPr>
              <a:t>? (</a:t>
            </a:r>
            <a:r>
              <a:rPr lang="ko-KR" altLang="en-US" b="1" dirty="0" smtClean="0">
                <a:solidFill>
                  <a:srgbClr val="C00000"/>
                </a:solidFill>
              </a:rPr>
              <a:t>교정</a:t>
            </a:r>
            <a:r>
              <a:rPr lang="en-US" altLang="ko-KR" b="1" dirty="0" smtClean="0">
                <a:solidFill>
                  <a:srgbClr val="C00000"/>
                </a:solidFill>
              </a:rPr>
              <a:t>?)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타원 3"/>
          <p:cNvSpPr/>
          <p:nvPr/>
        </p:nvSpPr>
        <p:spPr>
          <a:xfrm>
            <a:off x="7423996" y="3277553"/>
            <a:ext cx="1195069" cy="583247"/>
          </a:xfrm>
          <a:prstGeom prst="ellipse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포인트가 6개인 별 4"/>
          <p:cNvSpPr/>
          <p:nvPr/>
        </p:nvSpPr>
        <p:spPr>
          <a:xfrm>
            <a:off x="9984732" y="3216985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23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4-2. </a:t>
            </a:r>
            <a:r>
              <a:rPr lang="ko-KR" altLang="en-US" b="1" dirty="0"/>
              <a:t>사료</a:t>
            </a:r>
            <a:r>
              <a:rPr lang="en-US" altLang="ko-KR" b="1" dirty="0"/>
              <a:t>, </a:t>
            </a:r>
            <a:r>
              <a:rPr lang="ko-KR" altLang="en-US" b="1" dirty="0"/>
              <a:t>동물용 의약품</a:t>
            </a:r>
            <a:r>
              <a:rPr lang="en-US" altLang="ko-KR" b="1" dirty="0"/>
              <a:t>, </a:t>
            </a:r>
            <a:r>
              <a:rPr lang="ko-KR" altLang="en-US" b="1" dirty="0" err="1"/>
              <a:t>음수관리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휴약기간</a:t>
            </a:r>
            <a:r>
              <a:rPr lang="en-US" altLang="ko-KR" dirty="0" smtClean="0"/>
              <a:t>: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b="1" dirty="0" smtClean="0">
                <a:solidFill>
                  <a:srgbClr val="C00000"/>
                </a:solidFill>
              </a:rPr>
              <a:t>현장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현황판이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돈칸마다</a:t>
            </a:r>
            <a:r>
              <a:rPr lang="ko-KR" altLang="en-US" b="1" dirty="0" smtClean="0">
                <a:solidFill>
                  <a:srgbClr val="C00000"/>
                </a:solidFill>
              </a:rPr>
              <a:t> 있나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b="1" dirty="0" smtClean="0">
                <a:solidFill>
                  <a:srgbClr val="C00000"/>
                </a:solidFill>
              </a:rPr>
              <a:t> 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약품별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휴약기간</a:t>
            </a:r>
            <a:r>
              <a:rPr lang="ko-KR" altLang="en-US" b="1" dirty="0" smtClean="0">
                <a:solidFill>
                  <a:srgbClr val="C00000"/>
                </a:solidFill>
              </a:rPr>
              <a:t> 리스트가 있나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r>
              <a:rPr lang="ko-KR" altLang="en-US" b="1" dirty="0" smtClean="0">
                <a:solidFill>
                  <a:srgbClr val="C00000"/>
                </a:solidFill>
              </a:rPr>
              <a:t>약품 사용기록에는 엉뚱한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휴약기간이</a:t>
            </a:r>
            <a:r>
              <a:rPr lang="ko-KR" altLang="en-US" b="1" dirty="0" smtClean="0">
                <a:solidFill>
                  <a:srgbClr val="C00000"/>
                </a:solidFill>
              </a:rPr>
              <a:t> 없나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r>
              <a:rPr lang="ko-KR" altLang="en-US" b="1" dirty="0" smtClean="0">
                <a:solidFill>
                  <a:srgbClr val="C00000"/>
                </a:solidFill>
              </a:rPr>
              <a:t>약품리스트에 없는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신규약품은</a:t>
            </a:r>
            <a:r>
              <a:rPr lang="ko-KR" altLang="en-US" b="1" dirty="0" smtClean="0">
                <a:solidFill>
                  <a:srgbClr val="C00000"/>
                </a:solidFill>
              </a:rPr>
              <a:t> 없나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ko-KR" altLang="en-US" dirty="0" smtClean="0"/>
              <a:t>동물의약품 관리대장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재고 관리대장 있나</a:t>
            </a:r>
            <a:r>
              <a:rPr lang="en-US" altLang="ko-KR" dirty="0" smtClean="0"/>
              <a:t>? </a:t>
            </a:r>
            <a:r>
              <a:rPr lang="ko-KR" altLang="en-US" dirty="0" smtClean="0"/>
              <a:t>월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</a:t>
            </a:r>
            <a:r>
              <a:rPr lang="ko-KR" altLang="en-US" dirty="0" err="1" smtClean="0"/>
              <a:t>재고파악은</a:t>
            </a:r>
            <a:r>
              <a:rPr lang="en-US" altLang="ko-KR" dirty="0" smtClean="0"/>
              <a:t>?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b="1" dirty="0" smtClean="0">
                <a:solidFill>
                  <a:srgbClr val="C00000"/>
                </a:solidFill>
              </a:rPr>
              <a:t>사용중인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가루형태의</a:t>
            </a:r>
            <a:r>
              <a:rPr lang="ko-KR" altLang="en-US" b="1" dirty="0" smtClean="0">
                <a:solidFill>
                  <a:srgbClr val="C00000"/>
                </a:solidFill>
              </a:rPr>
              <a:t> 약품</a:t>
            </a:r>
            <a:r>
              <a:rPr lang="en-US" altLang="ko-KR" b="1" dirty="0" smtClean="0">
                <a:solidFill>
                  <a:srgbClr val="C00000"/>
                </a:solidFill>
              </a:rPr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접어서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빨래집게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b="1" dirty="0" smtClean="0">
                <a:solidFill>
                  <a:srgbClr val="C00000"/>
                </a:solidFill>
              </a:rPr>
              <a:t>사용한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주사제</a:t>
            </a:r>
            <a:r>
              <a:rPr lang="ko-KR" altLang="en-US" b="1" dirty="0" smtClean="0">
                <a:solidFill>
                  <a:srgbClr val="C00000"/>
                </a:solidFill>
              </a:rPr>
              <a:t> 종이컵에 거꾸로 넣어 냉장고에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r>
              <a:rPr lang="ko-KR" altLang="en-US" b="1" dirty="0" smtClean="0">
                <a:solidFill>
                  <a:srgbClr val="C00000"/>
                </a:solidFill>
              </a:rPr>
              <a:t>저울 필요</a:t>
            </a:r>
            <a:r>
              <a:rPr lang="en-US" altLang="ko-KR" b="1" dirty="0" smtClean="0">
                <a:solidFill>
                  <a:srgbClr val="C00000"/>
                </a:solidFill>
              </a:rPr>
              <a:t>! </a:t>
            </a:r>
            <a:endParaRPr lang="en-US" altLang="ko-KR" b="1" dirty="0">
              <a:solidFill>
                <a:srgbClr val="C00000"/>
              </a:solidFill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포인트가 6개인 별 4"/>
          <p:cNvSpPr/>
          <p:nvPr/>
        </p:nvSpPr>
        <p:spPr>
          <a:xfrm>
            <a:off x="555399" y="1121243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6" name="포인트가 6개인 별 5"/>
          <p:cNvSpPr/>
          <p:nvPr/>
        </p:nvSpPr>
        <p:spPr>
          <a:xfrm>
            <a:off x="1710267" y="1121243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4-3. </a:t>
            </a:r>
            <a:r>
              <a:rPr lang="ko-KR" altLang="en-US" b="1" dirty="0"/>
              <a:t>사료</a:t>
            </a:r>
            <a:r>
              <a:rPr lang="en-US" altLang="ko-KR" b="1" dirty="0"/>
              <a:t>, </a:t>
            </a:r>
            <a:r>
              <a:rPr lang="ko-KR" altLang="en-US" b="1" dirty="0"/>
              <a:t>동물용 의약품</a:t>
            </a:r>
            <a:r>
              <a:rPr lang="en-US" altLang="ko-KR" b="1" dirty="0"/>
              <a:t>, </a:t>
            </a:r>
            <a:r>
              <a:rPr lang="ko-KR" altLang="en-US" b="1" dirty="0" err="1"/>
              <a:t>음수관리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빈용기</a:t>
            </a:r>
            <a:r>
              <a:rPr lang="ko-KR" altLang="en-US" dirty="0" err="1"/>
              <a:t>는</a:t>
            </a:r>
            <a:r>
              <a:rPr lang="en-US" altLang="ko-KR" dirty="0" smtClean="0"/>
              <a:t>?: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폐주사기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폐주사침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폐공병</a:t>
            </a:r>
            <a:r>
              <a:rPr lang="ko-KR" altLang="en-US" b="1" dirty="0" smtClean="0">
                <a:solidFill>
                  <a:srgbClr val="C00000"/>
                </a:solidFill>
              </a:rPr>
              <a:t> 각각 수집</a:t>
            </a:r>
            <a:r>
              <a:rPr lang="en-US" altLang="ko-KR" b="1" dirty="0" smtClean="0">
                <a:solidFill>
                  <a:srgbClr val="C00000"/>
                </a:solidFill>
              </a:rPr>
              <a:t>/</a:t>
            </a:r>
            <a:r>
              <a:rPr lang="ko-KR" altLang="en-US" b="1" dirty="0" smtClean="0">
                <a:solidFill>
                  <a:srgbClr val="C00000"/>
                </a:solidFill>
              </a:rPr>
              <a:t>관리하나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ko-KR" altLang="en-US" dirty="0" smtClean="0"/>
              <a:t>유통기간이 초과된 약품의 폐기처리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잘 안쓰는 약</a:t>
            </a:r>
            <a:r>
              <a:rPr lang="ko-KR" altLang="en-US" b="1" dirty="0">
                <a:solidFill>
                  <a:srgbClr val="C00000"/>
                </a:solidFill>
              </a:rPr>
              <a:t>품</a:t>
            </a:r>
            <a:r>
              <a:rPr lang="ko-KR" altLang="en-US" b="1" dirty="0" smtClean="0">
                <a:solidFill>
                  <a:srgbClr val="C00000"/>
                </a:solidFill>
              </a:rPr>
              <a:t>이 걸린다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음수 수질검사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1</a:t>
            </a:r>
            <a:r>
              <a:rPr lang="ko-KR" altLang="en-US" b="1" dirty="0" smtClean="0">
                <a:solidFill>
                  <a:srgbClr val="C00000"/>
                </a:solidFill>
              </a:rPr>
              <a:t>회</a:t>
            </a:r>
            <a:r>
              <a:rPr lang="en-US" altLang="ko-KR" b="1" dirty="0" smtClean="0">
                <a:solidFill>
                  <a:srgbClr val="C00000"/>
                </a:solidFill>
              </a:rPr>
              <a:t>/3</a:t>
            </a:r>
            <a:r>
              <a:rPr lang="ko-KR" altLang="en-US" b="1" dirty="0" smtClean="0">
                <a:solidFill>
                  <a:srgbClr val="C00000"/>
                </a:solidFill>
              </a:rPr>
              <a:t>년으로 변경됨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err="1" smtClean="0"/>
              <a:t>음수라인</a:t>
            </a:r>
            <a:r>
              <a:rPr lang="ko-KR" altLang="en-US" dirty="0" smtClean="0"/>
              <a:t> 청결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grpSp>
        <p:nvGrpSpPr>
          <p:cNvPr id="16" name="그룹 15"/>
          <p:cNvGrpSpPr/>
          <p:nvPr/>
        </p:nvGrpSpPr>
        <p:grpSpPr>
          <a:xfrm>
            <a:off x="3530603" y="3544094"/>
            <a:ext cx="8629650" cy="3313906"/>
            <a:chOff x="4089401" y="3544094"/>
            <a:chExt cx="8629650" cy="3313906"/>
          </a:xfrm>
        </p:grpSpPr>
        <p:grpSp>
          <p:nvGrpSpPr>
            <p:cNvPr id="10" name="그룹 9"/>
            <p:cNvGrpSpPr/>
            <p:nvPr/>
          </p:nvGrpSpPr>
          <p:grpSpPr>
            <a:xfrm>
              <a:off x="4089401" y="3620559"/>
              <a:ext cx="3098800" cy="3237441"/>
              <a:chOff x="8441267" y="3464455"/>
              <a:chExt cx="3098800" cy="3237441"/>
            </a:xfrm>
          </p:grpSpPr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41267" y="3603096"/>
                <a:ext cx="3098800" cy="3098800"/>
              </a:xfrm>
              <a:prstGeom prst="rect">
                <a:avLst/>
              </a:prstGeom>
            </p:spPr>
          </p:pic>
          <p:sp>
            <p:nvSpPr>
              <p:cNvPr id="8" name="직사각형 7"/>
              <p:cNvSpPr/>
              <p:nvPr/>
            </p:nvSpPr>
            <p:spPr>
              <a:xfrm>
                <a:off x="9076267" y="3464455"/>
                <a:ext cx="1828800" cy="4572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/>
                  <a:t>폐주사침</a:t>
                </a:r>
                <a:endParaRPr lang="ko-KR" altLang="en-US" b="1" dirty="0"/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6819903" y="3600451"/>
              <a:ext cx="3098800" cy="3237441"/>
              <a:chOff x="8441267" y="3464455"/>
              <a:chExt cx="3098800" cy="3237441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41267" y="3603096"/>
                <a:ext cx="3098800" cy="3098800"/>
              </a:xfrm>
              <a:prstGeom prst="rect">
                <a:avLst/>
              </a:prstGeom>
            </p:spPr>
          </p:pic>
          <p:sp>
            <p:nvSpPr>
              <p:cNvPr id="13" name="직사각형 12"/>
              <p:cNvSpPr/>
              <p:nvPr/>
            </p:nvSpPr>
            <p:spPr>
              <a:xfrm>
                <a:off x="9076267" y="3464455"/>
                <a:ext cx="1828800" cy="4572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 smtClean="0"/>
                  <a:t>폐주사기</a:t>
                </a:r>
                <a:endParaRPr lang="ko-KR" altLang="en-US" b="1" dirty="0"/>
              </a:p>
            </p:txBody>
          </p:sp>
        </p:grp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0251" y="3739092"/>
              <a:ext cx="3098800" cy="3098800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>
            <a:xfrm>
              <a:off x="10255251" y="3544094"/>
              <a:ext cx="1828800" cy="4572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 smtClean="0"/>
                <a:t>폐공병</a:t>
              </a:r>
              <a:endParaRPr lang="ko-KR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3503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ko-KR" altLang="en-US" b="1" dirty="0"/>
              <a:t>질병관리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절차와 기준이 있는가</a:t>
            </a:r>
            <a:r>
              <a:rPr lang="en-US" altLang="ko-KR" dirty="0"/>
              <a:t>? (HACCP Manual)</a:t>
            </a:r>
          </a:p>
          <a:p>
            <a:r>
              <a:rPr lang="ko-KR" altLang="en-US" dirty="0" err="1" smtClean="0"/>
              <a:t>정액구입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정액품질증명서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종돈장</a:t>
            </a:r>
            <a:r>
              <a:rPr lang="ko-KR" altLang="en-US" b="1" dirty="0" smtClean="0">
                <a:solidFill>
                  <a:srgbClr val="C00000"/>
                </a:solidFill>
              </a:rPr>
              <a:t> 분기별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검사서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환돈격리방은</a:t>
            </a:r>
            <a:r>
              <a:rPr lang="en-US" altLang="ko-KR" dirty="0" smtClean="0"/>
              <a:t>? </a:t>
            </a:r>
            <a:r>
              <a:rPr lang="ko-KR" altLang="en-US" b="1" dirty="0" smtClean="0">
                <a:solidFill>
                  <a:srgbClr val="C00000"/>
                </a:solidFill>
              </a:rPr>
              <a:t>간살은 안됨</a:t>
            </a:r>
            <a:r>
              <a:rPr lang="en-US" altLang="ko-KR" b="1" dirty="0" smtClean="0">
                <a:solidFill>
                  <a:srgbClr val="C00000"/>
                </a:solidFill>
              </a:rPr>
              <a:t>.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양면급이기</a:t>
            </a:r>
            <a:r>
              <a:rPr lang="ko-KR" altLang="en-US" b="1" dirty="0" smtClean="0">
                <a:solidFill>
                  <a:srgbClr val="C00000"/>
                </a:solidFill>
              </a:rPr>
              <a:t> 안됨</a:t>
            </a:r>
            <a:r>
              <a:rPr lang="en-US" altLang="ko-KR" b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b="1" dirty="0" smtClean="0">
                <a:solidFill>
                  <a:srgbClr val="C00000"/>
                </a:solidFill>
              </a:rPr>
              <a:t>                    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치료기록</a:t>
            </a:r>
            <a:r>
              <a:rPr lang="ko-KR" altLang="en-US" b="1" dirty="0" smtClean="0">
                <a:solidFill>
                  <a:srgbClr val="C00000"/>
                </a:solidFill>
              </a:rPr>
              <a:t> 필요</a:t>
            </a:r>
            <a:r>
              <a:rPr lang="en-US" altLang="ko-KR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ko-KR" altLang="en-US" dirty="0" smtClean="0"/>
              <a:t>질병 예방관리프로그램</a:t>
            </a:r>
            <a:r>
              <a:rPr lang="en-US" altLang="ko-KR" dirty="0" smtClean="0"/>
              <a:t>: </a:t>
            </a:r>
            <a:r>
              <a:rPr lang="ko-KR" altLang="en-US" b="1" dirty="0" smtClean="0">
                <a:solidFill>
                  <a:srgbClr val="C00000"/>
                </a:solidFill>
              </a:rPr>
              <a:t>매뉴얼 백신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구충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</a:rPr>
              <a:t>투약프로그램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수의사 </a:t>
            </a:r>
            <a:r>
              <a:rPr lang="ko-KR" altLang="en-US" dirty="0" err="1" smtClean="0"/>
              <a:t>방문시</a:t>
            </a:r>
            <a:r>
              <a:rPr lang="ko-KR" altLang="en-US" dirty="0" smtClean="0"/>
              <a:t> 기록을 남기도록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임상관찰</a:t>
            </a:r>
            <a:r>
              <a:rPr lang="en-US" altLang="ko-KR" dirty="0" smtClean="0"/>
              <a:t>?: </a:t>
            </a:r>
            <a:r>
              <a:rPr lang="ko-KR" altLang="en-US" b="1" dirty="0" smtClean="0">
                <a:solidFill>
                  <a:srgbClr val="C00000"/>
                </a:solidFill>
              </a:rPr>
              <a:t>매일 해야한다</a:t>
            </a:r>
            <a:r>
              <a:rPr lang="en-US" altLang="ko-KR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ko-KR" altLang="en-US" dirty="0" err="1" smtClean="0"/>
              <a:t>내외부</a:t>
            </a:r>
            <a:r>
              <a:rPr lang="ko-KR" altLang="en-US" dirty="0" smtClean="0"/>
              <a:t> 기생충 관리 프로그램</a:t>
            </a: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</p:txBody>
      </p:sp>
      <p:grpSp>
        <p:nvGrpSpPr>
          <p:cNvPr id="18" name="그룹 17"/>
          <p:cNvGrpSpPr/>
          <p:nvPr/>
        </p:nvGrpSpPr>
        <p:grpSpPr>
          <a:xfrm>
            <a:off x="8936241" y="1600493"/>
            <a:ext cx="2944609" cy="1662645"/>
            <a:chOff x="9368385" y="2038643"/>
            <a:chExt cx="2722015" cy="1662645"/>
          </a:xfrm>
        </p:grpSpPr>
        <p:sp>
          <p:nvSpPr>
            <p:cNvPr id="8" name="직사각형 7"/>
            <p:cNvSpPr/>
            <p:nvPr/>
          </p:nvSpPr>
          <p:spPr>
            <a:xfrm>
              <a:off x="9368385" y="2502736"/>
              <a:ext cx="2722015" cy="4386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평행 사변형 8"/>
            <p:cNvSpPr/>
            <p:nvPr/>
          </p:nvSpPr>
          <p:spPr>
            <a:xfrm rot="8721057">
              <a:off x="9655540" y="3000460"/>
              <a:ext cx="1728074" cy="415976"/>
            </a:xfrm>
            <a:prstGeom prst="parallelogram">
              <a:avLst>
                <a:gd name="adj" fmla="val 74467"/>
              </a:avLst>
            </a:prstGeom>
            <a:pattFill prst="dkVert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6862" y="2870765"/>
              <a:ext cx="653753" cy="653753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42415" flipH="1">
              <a:off x="11246341" y="2980235"/>
              <a:ext cx="762241" cy="653753"/>
            </a:xfrm>
            <a:prstGeom prst="rect">
              <a:avLst/>
            </a:prstGeom>
          </p:spPr>
        </p:pic>
        <p:sp>
          <p:nvSpPr>
            <p:cNvPr id="13" name="자유형 12"/>
            <p:cNvSpPr/>
            <p:nvPr/>
          </p:nvSpPr>
          <p:spPr>
            <a:xfrm>
              <a:off x="10174900" y="3284594"/>
              <a:ext cx="745067" cy="212514"/>
            </a:xfrm>
            <a:custGeom>
              <a:avLst/>
              <a:gdLst>
                <a:gd name="connsiteX0" fmla="*/ 372534 w 745067"/>
                <a:gd name="connsiteY0" fmla="*/ 0 h 254000"/>
                <a:gd name="connsiteX1" fmla="*/ 0 w 745067"/>
                <a:gd name="connsiteY1" fmla="*/ 254000 h 254000"/>
                <a:gd name="connsiteX2" fmla="*/ 491067 w 745067"/>
                <a:gd name="connsiteY2" fmla="*/ 254000 h 254000"/>
                <a:gd name="connsiteX3" fmla="*/ 745067 w 745067"/>
                <a:gd name="connsiteY3" fmla="*/ 50800 h 254000"/>
                <a:gd name="connsiteX4" fmla="*/ 372534 w 745067"/>
                <a:gd name="connsiteY4" fmla="*/ 0 h 254000"/>
                <a:gd name="connsiteX0" fmla="*/ 237067 w 745067"/>
                <a:gd name="connsiteY0" fmla="*/ 0 h 220134"/>
                <a:gd name="connsiteX1" fmla="*/ 0 w 745067"/>
                <a:gd name="connsiteY1" fmla="*/ 220134 h 220134"/>
                <a:gd name="connsiteX2" fmla="*/ 491067 w 745067"/>
                <a:gd name="connsiteY2" fmla="*/ 220134 h 220134"/>
                <a:gd name="connsiteX3" fmla="*/ 745067 w 745067"/>
                <a:gd name="connsiteY3" fmla="*/ 16934 h 220134"/>
                <a:gd name="connsiteX4" fmla="*/ 237067 w 745067"/>
                <a:gd name="connsiteY4" fmla="*/ 0 h 220134"/>
                <a:gd name="connsiteX0" fmla="*/ 229447 w 745067"/>
                <a:gd name="connsiteY0" fmla="*/ 21166 h 203200"/>
                <a:gd name="connsiteX1" fmla="*/ 0 w 745067"/>
                <a:gd name="connsiteY1" fmla="*/ 203200 h 203200"/>
                <a:gd name="connsiteX2" fmla="*/ 491067 w 745067"/>
                <a:gd name="connsiteY2" fmla="*/ 203200 h 203200"/>
                <a:gd name="connsiteX3" fmla="*/ 745067 w 745067"/>
                <a:gd name="connsiteY3" fmla="*/ 0 h 203200"/>
                <a:gd name="connsiteX4" fmla="*/ 229447 w 745067"/>
                <a:gd name="connsiteY4" fmla="*/ 21166 h 203200"/>
                <a:gd name="connsiteX0" fmla="*/ 244687 w 745067"/>
                <a:gd name="connsiteY0" fmla="*/ 0 h 212514"/>
                <a:gd name="connsiteX1" fmla="*/ 0 w 745067"/>
                <a:gd name="connsiteY1" fmla="*/ 212514 h 212514"/>
                <a:gd name="connsiteX2" fmla="*/ 491067 w 745067"/>
                <a:gd name="connsiteY2" fmla="*/ 212514 h 212514"/>
                <a:gd name="connsiteX3" fmla="*/ 745067 w 745067"/>
                <a:gd name="connsiteY3" fmla="*/ 9314 h 212514"/>
                <a:gd name="connsiteX4" fmla="*/ 244687 w 745067"/>
                <a:gd name="connsiteY4" fmla="*/ 0 h 21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67" h="212514">
                  <a:moveTo>
                    <a:pt x="244687" y="0"/>
                  </a:moveTo>
                  <a:lnTo>
                    <a:pt x="0" y="212514"/>
                  </a:lnTo>
                  <a:lnTo>
                    <a:pt x="491067" y="212514"/>
                  </a:lnTo>
                  <a:lnTo>
                    <a:pt x="745067" y="9314"/>
                  </a:lnTo>
                  <a:lnTo>
                    <a:pt x="244687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9416134" y="2038643"/>
              <a:ext cx="795839" cy="32385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err="1" smtClean="0"/>
                <a:t>환돈방</a:t>
              </a:r>
              <a:endParaRPr lang="ko-KR" altLang="en-US" sz="1600" b="1" dirty="0"/>
            </a:p>
          </p:txBody>
        </p:sp>
        <p:sp>
          <p:nvSpPr>
            <p:cNvPr id="16" name="곱셈 기호 15"/>
            <p:cNvSpPr/>
            <p:nvPr/>
          </p:nvSpPr>
          <p:spPr>
            <a:xfrm>
              <a:off x="10622579" y="2512495"/>
              <a:ext cx="594776" cy="71653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곱셈 기호 16"/>
            <p:cNvSpPr/>
            <p:nvPr/>
          </p:nvSpPr>
          <p:spPr>
            <a:xfrm>
              <a:off x="10265013" y="2984749"/>
              <a:ext cx="594776" cy="71653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0572540" y="3236521"/>
            <a:ext cx="1241071" cy="1764173"/>
            <a:chOff x="9814053" y="4591050"/>
            <a:chExt cx="1813408" cy="2113865"/>
          </a:xfrm>
        </p:grpSpPr>
        <p:sp>
          <p:nvSpPr>
            <p:cNvPr id="20" name="TextBox 19"/>
            <p:cNvSpPr txBox="1"/>
            <p:nvPr/>
          </p:nvSpPr>
          <p:spPr>
            <a:xfrm>
              <a:off x="9995953" y="4769327"/>
              <a:ext cx="115929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/>
                <a:t>상담일지</a:t>
              </a:r>
              <a:r>
                <a:rPr lang="en-US" altLang="ko-KR" dirty="0"/>
                <a:t>:</a:t>
              </a:r>
            </a:p>
            <a:p>
              <a:pPr algn="ctr"/>
              <a:r>
                <a:rPr lang="ko-KR" altLang="en-US" dirty="0" smtClean="0"/>
                <a:t>상담내용</a:t>
              </a:r>
              <a:r>
                <a:rPr lang="en-US" altLang="ko-KR" dirty="0" smtClean="0"/>
                <a:t>:</a:t>
              </a:r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9814053" y="4591050"/>
              <a:ext cx="1813408" cy="2113865"/>
            </a:xfrm>
            <a:prstGeom prst="rect">
              <a:avLst/>
            </a:prstGeom>
            <a:noFill/>
            <a:ln w="603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9979309" y="5647982"/>
              <a:ext cx="1482896" cy="0"/>
            </a:xfrm>
            <a:prstGeom prst="line">
              <a:avLst/>
            </a:prstGeom>
            <a:ln w="1016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9979309" y="5838482"/>
              <a:ext cx="1482896" cy="0"/>
            </a:xfrm>
            <a:prstGeom prst="line">
              <a:avLst/>
            </a:prstGeom>
            <a:ln w="1016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9984492" y="6000064"/>
              <a:ext cx="1482896" cy="0"/>
            </a:xfrm>
            <a:prstGeom prst="line">
              <a:avLst/>
            </a:prstGeom>
            <a:ln w="1016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9984492" y="6186145"/>
              <a:ext cx="1482896" cy="0"/>
            </a:xfrm>
            <a:prstGeom prst="line">
              <a:avLst/>
            </a:prstGeom>
            <a:ln w="1016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0416602" y="631361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수의사인</a:t>
              </a:r>
              <a:endParaRPr lang="ko-KR" altLang="en-US" dirty="0"/>
            </a:p>
          </p:txBody>
        </p:sp>
      </p:grpSp>
      <p:sp>
        <p:nvSpPr>
          <p:cNvPr id="30" name="포인트가 6개인 별 29"/>
          <p:cNvSpPr/>
          <p:nvPr/>
        </p:nvSpPr>
        <p:spPr>
          <a:xfrm>
            <a:off x="8856229" y="805719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31" name="포인트가 6개인 별 30"/>
          <p:cNvSpPr/>
          <p:nvPr/>
        </p:nvSpPr>
        <p:spPr>
          <a:xfrm>
            <a:off x="10059275" y="805719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354427"/>
              </p:ext>
            </p:extLst>
          </p:nvPr>
        </p:nvGraphicFramePr>
        <p:xfrm>
          <a:off x="8936241" y="5157665"/>
          <a:ext cx="3043356" cy="1466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335">
                  <a:extLst>
                    <a:ext uri="{9D8B030D-6E8A-4147-A177-3AD203B41FA5}">
                      <a16:colId xmlns:a16="http://schemas.microsoft.com/office/drawing/2014/main" val="2780345067"/>
                    </a:ext>
                  </a:extLst>
                </a:gridCol>
                <a:gridCol w="513566">
                  <a:extLst>
                    <a:ext uri="{9D8B030D-6E8A-4147-A177-3AD203B41FA5}">
                      <a16:colId xmlns:a16="http://schemas.microsoft.com/office/drawing/2014/main" val="3376351731"/>
                    </a:ext>
                  </a:extLst>
                </a:gridCol>
                <a:gridCol w="513566">
                  <a:extLst>
                    <a:ext uri="{9D8B030D-6E8A-4147-A177-3AD203B41FA5}">
                      <a16:colId xmlns:a16="http://schemas.microsoft.com/office/drawing/2014/main" val="2496291336"/>
                    </a:ext>
                  </a:extLst>
                </a:gridCol>
                <a:gridCol w="513566">
                  <a:extLst>
                    <a:ext uri="{9D8B030D-6E8A-4147-A177-3AD203B41FA5}">
                      <a16:colId xmlns:a16="http://schemas.microsoft.com/office/drawing/2014/main" val="3469072933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2365908335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1355275348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3383539119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716634201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3563838757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1966748982"/>
                    </a:ext>
                  </a:extLst>
                </a:gridCol>
                <a:gridCol w="171189">
                  <a:extLst>
                    <a:ext uri="{9D8B030D-6E8A-4147-A177-3AD203B41FA5}">
                      <a16:colId xmlns:a16="http://schemas.microsoft.com/office/drawing/2014/main" val="1076732027"/>
                    </a:ext>
                  </a:extLst>
                </a:gridCol>
              </a:tblGrid>
              <a:tr h="2095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입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출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현재두수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임상관찰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88507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수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목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금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토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일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955769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후보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259472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임신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733492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포유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450576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이유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30428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육성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5672898"/>
                  </a:ext>
                </a:extLst>
              </a:tr>
            </a:tbl>
          </a:graphicData>
        </a:graphic>
      </p:graphicFrame>
      <p:sp>
        <p:nvSpPr>
          <p:cNvPr id="35" name="포인트가 6개인 별 34"/>
          <p:cNvSpPr/>
          <p:nvPr/>
        </p:nvSpPr>
        <p:spPr>
          <a:xfrm>
            <a:off x="8708780" y="4726989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36" name="포인트가 6개인 별 35"/>
          <p:cNvSpPr/>
          <p:nvPr/>
        </p:nvSpPr>
        <p:spPr>
          <a:xfrm>
            <a:off x="7558808" y="4728098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10995134" y="5720618"/>
            <a:ext cx="818477" cy="868791"/>
            <a:chOff x="6800850" y="5657850"/>
            <a:chExt cx="757958" cy="1104900"/>
          </a:xfrm>
        </p:grpSpPr>
        <p:sp>
          <p:nvSpPr>
            <p:cNvPr id="52" name="자유형 51"/>
            <p:cNvSpPr/>
            <p:nvPr/>
          </p:nvSpPr>
          <p:spPr>
            <a:xfrm>
              <a:off x="6800850" y="5657850"/>
              <a:ext cx="608367" cy="1104900"/>
            </a:xfrm>
            <a:custGeom>
              <a:avLst/>
              <a:gdLst>
                <a:gd name="connsiteX0" fmla="*/ 0 w 608367"/>
                <a:gd name="connsiteY0" fmla="*/ 228600 h 1104900"/>
                <a:gd name="connsiteX1" fmla="*/ 114300 w 608367"/>
                <a:gd name="connsiteY1" fmla="*/ 171450 h 1104900"/>
                <a:gd name="connsiteX2" fmla="*/ 171450 w 608367"/>
                <a:gd name="connsiteY2" fmla="*/ 133350 h 1104900"/>
                <a:gd name="connsiteX3" fmla="*/ 266700 w 608367"/>
                <a:gd name="connsiteY3" fmla="*/ 95250 h 1104900"/>
                <a:gd name="connsiteX4" fmla="*/ 323850 w 608367"/>
                <a:gd name="connsiteY4" fmla="*/ 57150 h 1104900"/>
                <a:gd name="connsiteX5" fmla="*/ 438150 w 608367"/>
                <a:gd name="connsiteY5" fmla="*/ 19050 h 1104900"/>
                <a:gd name="connsiteX6" fmla="*/ 495300 w 608367"/>
                <a:gd name="connsiteY6" fmla="*/ 0 h 1104900"/>
                <a:gd name="connsiteX7" fmla="*/ 571500 w 608367"/>
                <a:gd name="connsiteY7" fmla="*/ 247650 h 1104900"/>
                <a:gd name="connsiteX8" fmla="*/ 552450 w 608367"/>
                <a:gd name="connsiteY8" fmla="*/ 304800 h 1104900"/>
                <a:gd name="connsiteX9" fmla="*/ 514350 w 608367"/>
                <a:gd name="connsiteY9" fmla="*/ 400050 h 1104900"/>
                <a:gd name="connsiteX10" fmla="*/ 495300 w 608367"/>
                <a:gd name="connsiteY10" fmla="*/ 457200 h 1104900"/>
                <a:gd name="connsiteX11" fmla="*/ 457200 w 608367"/>
                <a:gd name="connsiteY11" fmla="*/ 514350 h 1104900"/>
                <a:gd name="connsiteX12" fmla="*/ 361950 w 608367"/>
                <a:gd name="connsiteY12" fmla="*/ 762000 h 1104900"/>
                <a:gd name="connsiteX13" fmla="*/ 304800 w 608367"/>
                <a:gd name="connsiteY13" fmla="*/ 857250 h 1104900"/>
                <a:gd name="connsiteX14" fmla="*/ 266700 w 608367"/>
                <a:gd name="connsiteY14" fmla="*/ 933450 h 1104900"/>
                <a:gd name="connsiteX15" fmla="*/ 228600 w 608367"/>
                <a:gd name="connsiteY15" fmla="*/ 990600 h 1104900"/>
                <a:gd name="connsiteX16" fmla="*/ 209550 w 608367"/>
                <a:gd name="connsiteY16" fmla="*/ 1047750 h 1104900"/>
                <a:gd name="connsiteX17" fmla="*/ 152400 w 608367"/>
                <a:gd name="connsiteY17" fmla="*/ 110490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08367" h="1104900">
                  <a:moveTo>
                    <a:pt x="0" y="228600"/>
                  </a:moveTo>
                  <a:cubicBezTo>
                    <a:pt x="38100" y="209550"/>
                    <a:pt x="77063" y="192137"/>
                    <a:pt x="114300" y="171450"/>
                  </a:cubicBezTo>
                  <a:cubicBezTo>
                    <a:pt x="134314" y="160331"/>
                    <a:pt x="150972" y="143589"/>
                    <a:pt x="171450" y="133350"/>
                  </a:cubicBezTo>
                  <a:cubicBezTo>
                    <a:pt x="202036" y="118057"/>
                    <a:pt x="236114" y="110543"/>
                    <a:pt x="266700" y="95250"/>
                  </a:cubicBezTo>
                  <a:cubicBezTo>
                    <a:pt x="287178" y="85011"/>
                    <a:pt x="302928" y="66449"/>
                    <a:pt x="323850" y="57150"/>
                  </a:cubicBezTo>
                  <a:cubicBezTo>
                    <a:pt x="360550" y="40839"/>
                    <a:pt x="400050" y="31750"/>
                    <a:pt x="438150" y="19050"/>
                  </a:cubicBezTo>
                  <a:lnTo>
                    <a:pt x="495300" y="0"/>
                  </a:lnTo>
                  <a:cubicBezTo>
                    <a:pt x="660149" y="32970"/>
                    <a:pt x="605943" y="-10676"/>
                    <a:pt x="571500" y="247650"/>
                  </a:cubicBezTo>
                  <a:cubicBezTo>
                    <a:pt x="568846" y="267554"/>
                    <a:pt x="559501" y="285998"/>
                    <a:pt x="552450" y="304800"/>
                  </a:cubicBezTo>
                  <a:cubicBezTo>
                    <a:pt x="540443" y="336819"/>
                    <a:pt x="526357" y="368031"/>
                    <a:pt x="514350" y="400050"/>
                  </a:cubicBezTo>
                  <a:cubicBezTo>
                    <a:pt x="507299" y="418852"/>
                    <a:pt x="504280" y="439239"/>
                    <a:pt x="495300" y="457200"/>
                  </a:cubicBezTo>
                  <a:cubicBezTo>
                    <a:pt x="485061" y="477678"/>
                    <a:pt x="467439" y="493872"/>
                    <a:pt x="457200" y="514350"/>
                  </a:cubicBezTo>
                  <a:cubicBezTo>
                    <a:pt x="417405" y="593941"/>
                    <a:pt x="401745" y="682409"/>
                    <a:pt x="361950" y="762000"/>
                  </a:cubicBezTo>
                  <a:cubicBezTo>
                    <a:pt x="345391" y="795118"/>
                    <a:pt x="322782" y="824883"/>
                    <a:pt x="304800" y="857250"/>
                  </a:cubicBezTo>
                  <a:cubicBezTo>
                    <a:pt x="291009" y="882074"/>
                    <a:pt x="280789" y="908794"/>
                    <a:pt x="266700" y="933450"/>
                  </a:cubicBezTo>
                  <a:cubicBezTo>
                    <a:pt x="255341" y="953329"/>
                    <a:pt x="238839" y="970122"/>
                    <a:pt x="228600" y="990600"/>
                  </a:cubicBezTo>
                  <a:cubicBezTo>
                    <a:pt x="219620" y="1008561"/>
                    <a:pt x="222094" y="1032070"/>
                    <a:pt x="209550" y="1047750"/>
                  </a:cubicBezTo>
                  <a:cubicBezTo>
                    <a:pt x="147116" y="1125792"/>
                    <a:pt x="152400" y="1052854"/>
                    <a:pt x="152400" y="1104900"/>
                  </a:cubicBezTo>
                </a:path>
              </a:pathLst>
            </a:custGeom>
            <a:ln w="7302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>
              <a:off x="6953250" y="6176963"/>
              <a:ext cx="605558" cy="280987"/>
            </a:xfrm>
            <a:prstGeom prst="line">
              <a:avLst/>
            </a:prstGeom>
            <a:ln w="7302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877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6. </a:t>
            </a:r>
            <a:r>
              <a:rPr lang="ko-KR" altLang="en-US" b="1" dirty="0"/>
              <a:t>반입 및 </a:t>
            </a:r>
            <a:r>
              <a:rPr lang="ko-KR" altLang="en-US" b="1" dirty="0" err="1"/>
              <a:t>출하관리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절차와 기준이 있는가</a:t>
            </a:r>
            <a:r>
              <a:rPr lang="en-US" altLang="ko-KR" dirty="0"/>
              <a:t>? (HACCP Manual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도입 </a:t>
            </a:r>
            <a:r>
              <a:rPr lang="ko-KR" altLang="en-US" dirty="0" err="1" smtClean="0"/>
              <a:t>후보돈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웅돈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자돈의</a:t>
            </a:r>
            <a:r>
              <a:rPr lang="ko-KR" altLang="en-US" dirty="0" smtClean="0"/>
              <a:t> 기록</a:t>
            </a:r>
            <a:endParaRPr lang="en-US" altLang="ko-KR" dirty="0" smtClean="0"/>
          </a:p>
          <a:p>
            <a:r>
              <a:rPr lang="ko-KR" altLang="en-US" dirty="0" smtClean="0"/>
              <a:t>격리는</a:t>
            </a:r>
            <a:r>
              <a:rPr lang="en-US" altLang="ko-KR" dirty="0" smtClean="0"/>
              <a:t>?: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격리사</a:t>
            </a:r>
            <a:r>
              <a:rPr lang="ko-KR" altLang="en-US" b="1" dirty="0" smtClean="0">
                <a:solidFill>
                  <a:srgbClr val="C00000"/>
                </a:solidFill>
              </a:rPr>
              <a:t> 또는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격리방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문열이 도태</a:t>
            </a:r>
            <a:r>
              <a:rPr lang="en-US" altLang="ko-KR" b="1" dirty="0" smtClean="0">
                <a:solidFill>
                  <a:srgbClr val="C00000"/>
                </a:solidFill>
              </a:rPr>
              <a:t>,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모돈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도태판매에</a:t>
            </a:r>
            <a:r>
              <a:rPr lang="ko-KR" altLang="en-US" b="1" dirty="0" smtClean="0">
                <a:solidFill>
                  <a:srgbClr val="C00000"/>
                </a:solidFill>
              </a:rPr>
              <a:t> 대한 내용이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기준서에</a:t>
            </a:r>
            <a:r>
              <a:rPr lang="ko-KR" altLang="en-US" b="1" dirty="0" smtClean="0">
                <a:solidFill>
                  <a:srgbClr val="C00000"/>
                </a:solidFill>
              </a:rPr>
              <a:t> 있나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altLang="ko-KR" dirty="0" smtClean="0"/>
              <a:t>AIAO: </a:t>
            </a:r>
            <a:r>
              <a:rPr lang="ko-KR" altLang="en-US" dirty="0" smtClean="0"/>
              <a:t>노력하는 중</a:t>
            </a:r>
            <a:endParaRPr lang="en-US" altLang="ko-KR" dirty="0" smtClean="0"/>
          </a:p>
          <a:p>
            <a:r>
              <a:rPr lang="ko-KR" altLang="en-US" dirty="0" smtClean="0"/>
              <a:t>출하 </a:t>
            </a:r>
            <a:r>
              <a:rPr lang="ko-KR" altLang="en-US" dirty="0" err="1" smtClean="0"/>
              <a:t>빈돈방</a:t>
            </a:r>
            <a:r>
              <a:rPr lang="ko-KR" altLang="en-US" dirty="0" smtClean="0"/>
              <a:t> 수세</a:t>
            </a:r>
            <a:endParaRPr lang="en-US" altLang="ko-KR" dirty="0" smtClean="0"/>
          </a:p>
          <a:p>
            <a:r>
              <a:rPr lang="ko-KR" altLang="en-US" dirty="0" smtClean="0"/>
              <a:t>등급판정결과</a:t>
            </a:r>
            <a:r>
              <a:rPr lang="en-US" altLang="ko-KR" dirty="0" smtClean="0"/>
              <a:t>?: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품평원</a:t>
            </a:r>
            <a:r>
              <a:rPr lang="ko-KR" altLang="en-US" b="1" dirty="0" smtClean="0">
                <a:solidFill>
                  <a:srgbClr val="C00000"/>
                </a:solidFill>
              </a:rPr>
              <a:t> 사이트에 로그인 할 수 있나</a:t>
            </a:r>
            <a:r>
              <a:rPr lang="en-US" altLang="ko-KR" b="1" dirty="0" smtClean="0">
                <a:solidFill>
                  <a:srgbClr val="C00000"/>
                </a:solidFill>
              </a:rPr>
              <a:t>?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                     CCP</a:t>
            </a:r>
            <a:r>
              <a:rPr lang="ko-KR" altLang="en-US" b="1" dirty="0" smtClean="0">
                <a:solidFill>
                  <a:srgbClr val="C00000"/>
                </a:solidFill>
              </a:rPr>
              <a:t>모니터링기록</a:t>
            </a:r>
            <a:r>
              <a:rPr lang="en-US" altLang="ko-KR" b="1" dirty="0" smtClean="0">
                <a:solidFill>
                  <a:srgbClr val="C00000"/>
                </a:solidFill>
              </a:rPr>
              <a:t>(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출하기록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  <a:r>
              <a:rPr lang="ko-KR" altLang="en-US" b="1" dirty="0" smtClean="0">
                <a:solidFill>
                  <a:srgbClr val="C00000"/>
                </a:solidFill>
              </a:rPr>
              <a:t>에 부합하나</a:t>
            </a:r>
            <a:r>
              <a:rPr lang="en-US" altLang="ko-KR" b="1" dirty="0" smtClean="0">
                <a:solidFill>
                  <a:srgbClr val="C00000"/>
                </a:solidFill>
              </a:rPr>
              <a:t>?</a:t>
            </a:r>
            <a:endParaRPr lang="en-US" altLang="ko-KR" b="1" dirty="0">
              <a:solidFill>
                <a:srgbClr val="C00000"/>
              </a:solidFill>
            </a:endParaRPr>
          </a:p>
          <a:p>
            <a:endParaRPr lang="ko-KR" altLang="en-US" dirty="0"/>
          </a:p>
        </p:txBody>
      </p:sp>
      <p:grpSp>
        <p:nvGrpSpPr>
          <p:cNvPr id="17" name="그룹 16"/>
          <p:cNvGrpSpPr/>
          <p:nvPr/>
        </p:nvGrpSpPr>
        <p:grpSpPr>
          <a:xfrm>
            <a:off x="8856131" y="1123908"/>
            <a:ext cx="3043769" cy="2051508"/>
            <a:chOff x="8856131" y="1123908"/>
            <a:chExt cx="3043769" cy="2051508"/>
          </a:xfrm>
        </p:grpSpPr>
        <p:sp>
          <p:nvSpPr>
            <p:cNvPr id="5" name="직사각형 4"/>
            <p:cNvSpPr/>
            <p:nvPr/>
          </p:nvSpPr>
          <p:spPr>
            <a:xfrm>
              <a:off x="8955291" y="1950286"/>
              <a:ext cx="2944609" cy="4386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131" y="2409235"/>
              <a:ext cx="707214" cy="653753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42415" flipH="1">
              <a:off x="10986818" y="2427785"/>
              <a:ext cx="824574" cy="653753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9997135" y="1123908"/>
              <a:ext cx="860919" cy="32385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err="1" smtClean="0"/>
                <a:t>격리방</a:t>
              </a:r>
              <a:endParaRPr lang="ko-KR" altLang="en-US" sz="1600" b="1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9047444" y="1485016"/>
              <a:ext cx="718503" cy="570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/>
                <a:t>현황판</a:t>
              </a:r>
              <a:endParaRPr lang="ko-KR" altLang="en-US" sz="14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1022103" y="1471254"/>
              <a:ext cx="718503" cy="5705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/>
                <a:t>현황판</a:t>
              </a:r>
              <a:endParaRPr lang="ko-KR" altLang="en-US" sz="1400" dirty="0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9627719" y="1950286"/>
              <a:ext cx="1308100" cy="1225130"/>
            </a:xfrm>
            <a:custGeom>
              <a:avLst/>
              <a:gdLst>
                <a:gd name="connsiteX0" fmla="*/ 6350 w 1308100"/>
                <a:gd name="connsiteY0" fmla="*/ 857250 h 1409700"/>
                <a:gd name="connsiteX1" fmla="*/ 0 w 1308100"/>
                <a:gd name="connsiteY1" fmla="*/ 1409700 h 1409700"/>
                <a:gd name="connsiteX2" fmla="*/ 1308100 w 1308100"/>
                <a:gd name="connsiteY2" fmla="*/ 501650 h 1409700"/>
                <a:gd name="connsiteX3" fmla="*/ 1289050 w 1308100"/>
                <a:gd name="connsiteY3" fmla="*/ 0 h 1409700"/>
                <a:gd name="connsiteX4" fmla="*/ 6350 w 1308100"/>
                <a:gd name="connsiteY4" fmla="*/ 857250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100" h="1409700">
                  <a:moveTo>
                    <a:pt x="6350" y="857250"/>
                  </a:moveTo>
                  <a:cubicBezTo>
                    <a:pt x="4233" y="1041400"/>
                    <a:pt x="2117" y="1225550"/>
                    <a:pt x="0" y="1409700"/>
                  </a:cubicBezTo>
                  <a:lnTo>
                    <a:pt x="1308100" y="501650"/>
                  </a:lnTo>
                  <a:lnTo>
                    <a:pt x="1289050" y="0"/>
                  </a:lnTo>
                  <a:lnTo>
                    <a:pt x="6350" y="85725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포인트가 6개인 별 17"/>
          <p:cNvSpPr/>
          <p:nvPr/>
        </p:nvSpPr>
        <p:spPr>
          <a:xfrm>
            <a:off x="6644887" y="933642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9" name="포인트가 6개인 별 18"/>
          <p:cNvSpPr/>
          <p:nvPr/>
        </p:nvSpPr>
        <p:spPr>
          <a:xfrm>
            <a:off x="7808890" y="933642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0" name="포인트가 6개인 별 19"/>
          <p:cNvSpPr/>
          <p:nvPr/>
        </p:nvSpPr>
        <p:spPr>
          <a:xfrm>
            <a:off x="9406695" y="4732212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1" name="포인트가 6개인 별 20"/>
          <p:cNvSpPr/>
          <p:nvPr/>
        </p:nvSpPr>
        <p:spPr>
          <a:xfrm>
            <a:off x="10679537" y="4732212"/>
            <a:ext cx="1146401" cy="704382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Point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64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734</Words>
  <Application>Microsoft Office PowerPoint</Application>
  <PresentationFormat>와이드스크린</PresentationFormat>
  <Paragraphs>222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HACCP자체심사 평가표</vt:lpstr>
      <vt:lpstr>HACCP자체심사 평가표</vt:lpstr>
      <vt:lpstr>HACCP자체심사 평가표?</vt:lpstr>
      <vt:lpstr>HACCP자체심사 평가표 6항목?</vt:lpstr>
      <vt:lpstr>1. 차단 방역 관리</vt:lpstr>
      <vt:lpstr>2-1. 농장시설 및 관리기준</vt:lpstr>
      <vt:lpstr>2-2. 농장시설 및 관리기준</vt:lpstr>
      <vt:lpstr>3-1. 농장 위생관리</vt:lpstr>
      <vt:lpstr>3-2. 농장 위생관리</vt:lpstr>
      <vt:lpstr>4-1. 사료, 동물용 의약품, 음수관리</vt:lpstr>
      <vt:lpstr>4-2. 사료, 동물용 의약품, 음수관리</vt:lpstr>
      <vt:lpstr>4-3. 사료, 동물용 의약품, 음수관리</vt:lpstr>
      <vt:lpstr>5. 질병관리</vt:lpstr>
      <vt:lpstr>6. 반입 및 출하관리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HACCP기본</dc:title>
  <dc:creator>Sung</dc:creator>
  <cp:lastModifiedBy>Sung</cp:lastModifiedBy>
  <cp:revision>157</cp:revision>
  <dcterms:created xsi:type="dcterms:W3CDTF">2021-04-06T21:47:11Z</dcterms:created>
  <dcterms:modified xsi:type="dcterms:W3CDTF">2021-06-10T04:03:00Z</dcterms:modified>
</cp:coreProperties>
</file>