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avi" ContentType="video/x-msvideo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66"/>
  </p:notesMasterIdLst>
  <p:handoutMasterIdLst>
    <p:handoutMasterId r:id="rId67"/>
  </p:handoutMasterIdLst>
  <p:sldIdLst>
    <p:sldId id="2501" r:id="rId3"/>
    <p:sldId id="2529" r:id="rId4"/>
    <p:sldId id="2565" r:id="rId5"/>
    <p:sldId id="2566" r:id="rId6"/>
    <p:sldId id="2571" r:id="rId7"/>
    <p:sldId id="2572" r:id="rId8"/>
    <p:sldId id="2568" r:id="rId9"/>
    <p:sldId id="2573" r:id="rId10"/>
    <p:sldId id="2574" r:id="rId11"/>
    <p:sldId id="2583" r:id="rId12"/>
    <p:sldId id="2569" r:id="rId13"/>
    <p:sldId id="2570" r:id="rId14"/>
    <p:sldId id="2575" r:id="rId15"/>
    <p:sldId id="2576" r:id="rId16"/>
    <p:sldId id="2577" r:id="rId17"/>
    <p:sldId id="2578" r:id="rId18"/>
    <p:sldId id="2579" r:id="rId19"/>
    <p:sldId id="2580" r:id="rId20"/>
    <p:sldId id="2581" r:id="rId21"/>
    <p:sldId id="2582" r:id="rId22"/>
    <p:sldId id="2548" r:id="rId23"/>
    <p:sldId id="2549" r:id="rId24"/>
    <p:sldId id="2550" r:id="rId25"/>
    <p:sldId id="2551" r:id="rId26"/>
    <p:sldId id="2552" r:id="rId27"/>
    <p:sldId id="2553" r:id="rId28"/>
    <p:sldId id="2554" r:id="rId29"/>
    <p:sldId id="2555" r:id="rId30"/>
    <p:sldId id="2556" r:id="rId31"/>
    <p:sldId id="2557" r:id="rId32"/>
    <p:sldId id="2558" r:id="rId33"/>
    <p:sldId id="2559" r:id="rId34"/>
    <p:sldId id="2560" r:id="rId35"/>
    <p:sldId id="2530" r:id="rId36"/>
    <p:sldId id="2531" r:id="rId37"/>
    <p:sldId id="2532" r:id="rId38"/>
    <p:sldId id="2533" r:id="rId39"/>
    <p:sldId id="2534" r:id="rId40"/>
    <p:sldId id="2535" r:id="rId41"/>
    <p:sldId id="2536" r:id="rId42"/>
    <p:sldId id="2537" r:id="rId43"/>
    <p:sldId id="2538" r:id="rId44"/>
    <p:sldId id="2539" r:id="rId45"/>
    <p:sldId id="2540" r:id="rId46"/>
    <p:sldId id="2541" r:id="rId47"/>
    <p:sldId id="2543" r:id="rId48"/>
    <p:sldId id="2544" r:id="rId49"/>
    <p:sldId id="2545" r:id="rId50"/>
    <p:sldId id="2546" r:id="rId51"/>
    <p:sldId id="2547" r:id="rId52"/>
    <p:sldId id="2054" r:id="rId53"/>
    <p:sldId id="2077" r:id="rId54"/>
    <p:sldId id="2084" r:id="rId55"/>
    <p:sldId id="2089" r:id="rId56"/>
    <p:sldId id="2090" r:id="rId57"/>
    <p:sldId id="2091" r:id="rId58"/>
    <p:sldId id="2092" r:id="rId59"/>
    <p:sldId id="2093" r:id="rId60"/>
    <p:sldId id="2094" r:id="rId61"/>
    <p:sldId id="2095" r:id="rId62"/>
    <p:sldId id="2563" r:id="rId63"/>
    <p:sldId id="2564" r:id="rId64"/>
    <p:sldId id="2142" r:id="rId65"/>
  </p:sldIdLst>
  <p:sldSz cx="9144000" cy="6858000" type="screen4x3"/>
  <p:notesSz cx="6805613" cy="9939338"/>
  <p:defaultTextStyle>
    <a:defPPr>
      <a:defRPr lang="en-US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굴림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굴림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굴림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굴림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굴림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Arial" charset="0"/>
        <a:ea typeface="굴림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Arial" charset="0"/>
        <a:ea typeface="굴림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Arial" charset="0"/>
        <a:ea typeface="굴림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Arial" charset="0"/>
        <a:ea typeface="굴림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FF0000"/>
    <a:srgbClr val="000000"/>
    <a:srgbClr val="FFEEB9"/>
    <a:srgbClr val="FFFF00"/>
    <a:srgbClr val="000099"/>
    <a:srgbClr val="0223AE"/>
    <a:srgbClr val="FF3300"/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69" autoAdjust="0"/>
    <p:restoredTop sz="94591" autoAdjust="0"/>
  </p:normalViewPr>
  <p:slideViewPr>
    <p:cSldViewPr>
      <p:cViewPr varScale="1">
        <p:scale>
          <a:sx n="130" d="100"/>
          <a:sy n="130" d="100"/>
        </p:scale>
        <p:origin x="246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presProps" Target="presProps.xml"/><Relationship Id="rId7" Type="http://schemas.openxmlformats.org/officeDocument/2006/relationships/slide" Target="slides/slide5.xml"/><Relationship Id="rId71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61" Type="http://schemas.openxmlformats.org/officeDocument/2006/relationships/slide" Target="slides/slide59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viewProps" Target="view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handoutMaster" Target="handoutMasters/handoutMaster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latinLnBrk="0">
              <a:defRPr kumimoji="0" sz="1200">
                <a:latin typeface="Arial" pitchFamily="34" charset="0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445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latinLnBrk="0">
              <a:defRPr kumimoji="0" sz="1200">
                <a:latin typeface="Arial" pitchFamily="34" charset="0"/>
                <a:ea typeface="+mn-ea"/>
              </a:defRPr>
            </a:lvl1pPr>
          </a:lstStyle>
          <a:p>
            <a:pPr>
              <a:defRPr/>
            </a:pPr>
            <a:fld id="{22DD936D-3426-499E-978D-A121FEF68837}" type="datetimeFigureOut">
              <a:rPr lang="ko-KR" altLang="en-US"/>
              <a:pPr>
                <a:defRPr/>
              </a:pPr>
              <a:t>2018-01-29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latinLnBrk="0">
              <a:defRPr kumimoji="0" sz="1200">
                <a:latin typeface="Arial" pitchFamily="34" charset="0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445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latinLnBrk="0">
              <a:defRPr kumimoji="0" sz="1200">
                <a:latin typeface="Arial" pitchFamily="34" charset="0"/>
                <a:ea typeface="+mn-ea"/>
              </a:defRPr>
            </a:lvl1pPr>
          </a:lstStyle>
          <a:p>
            <a:pPr>
              <a:defRPr/>
            </a:pPr>
            <a:fld id="{B5648D05-D8A7-424A-BA52-ED05DBEE8A97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12186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445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2FB3FFB3-6F42-4B08-89CD-50327844DF92}" type="datetimeFigureOut">
              <a:rPr lang="ko-KR" altLang="en-US"/>
              <a:pPr>
                <a:defRPr/>
              </a:pPr>
              <a:t>2018-01-29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1038" y="4721225"/>
            <a:ext cx="5443537" cy="44719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  <a:endParaRPr lang="ko-KR" altLang="en-US" noProof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445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8CF15837-0F98-4C11-BFFB-E79B9FEA7AB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0106794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94E83D4-7DA5-4FBB-A3DE-632B53633B74}" type="slidenum">
              <a:rPr lang="ko-KR" altLang="en-US" smtClean="0"/>
              <a:pPr>
                <a:defRPr/>
              </a:pPr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427634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5235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95236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6A4D20E-4998-455A-96AC-DAF620A5CE13}" type="slidenum">
              <a:rPr lang="en-US" altLang="ko-KR" smtClean="0"/>
              <a:pPr/>
              <a:t>53</a:t>
            </a:fld>
            <a:endParaRPr lang="en-US" altLang="ko-KR" smtClean="0"/>
          </a:p>
        </p:txBody>
      </p:sp>
    </p:spTree>
    <p:extLst>
      <p:ext uri="{BB962C8B-B14F-4D97-AF65-F5344CB8AC3E}">
        <p14:creationId xmlns:p14="http://schemas.microsoft.com/office/powerpoint/2010/main" val="14752017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0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102404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D809299-ACAD-4559-9D17-15DDD67C9216}" type="slidenum">
              <a:rPr lang="en-US" altLang="ko-KR" smtClean="0"/>
              <a:pPr/>
              <a:t>55</a:t>
            </a:fld>
            <a:endParaRPr lang="en-US" altLang="ko-KR" smtClean="0"/>
          </a:p>
        </p:txBody>
      </p:sp>
    </p:spTree>
    <p:extLst>
      <p:ext uri="{BB962C8B-B14F-4D97-AF65-F5344CB8AC3E}">
        <p14:creationId xmlns:p14="http://schemas.microsoft.com/office/powerpoint/2010/main" val="7279525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752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107524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33CC95D-CA53-471D-AD0A-40E22EF0FEAF}" type="slidenum">
              <a:rPr lang="en-US" altLang="ko-KR" smtClean="0"/>
              <a:pPr/>
              <a:t>57</a:t>
            </a:fld>
            <a:endParaRPr lang="en-US" altLang="ko-KR" smtClean="0"/>
          </a:p>
        </p:txBody>
      </p:sp>
    </p:spTree>
    <p:extLst>
      <p:ext uri="{BB962C8B-B14F-4D97-AF65-F5344CB8AC3E}">
        <p14:creationId xmlns:p14="http://schemas.microsoft.com/office/powerpoint/2010/main" val="19701651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3C4094B-4DFE-4384-85EC-3040A24344F4}" type="slidenum">
              <a:rPr lang="en-US" altLang="ko-KR" smtClean="0"/>
              <a:pPr/>
              <a:t>58</a:t>
            </a:fld>
            <a:endParaRPr lang="en-US" altLang="ko-KR" smtClean="0"/>
          </a:p>
        </p:txBody>
      </p:sp>
      <p:sp>
        <p:nvSpPr>
          <p:cNvPr id="125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8688" y="752475"/>
            <a:ext cx="4953000" cy="3714750"/>
          </a:xfrm>
          <a:solidFill>
            <a:srgbClr val="FFFFFF"/>
          </a:solidFill>
          <a:ln/>
        </p:spPr>
      </p:sp>
      <p:sp>
        <p:nvSpPr>
          <p:cNvPr id="12595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1540" tIns="45770" rIns="91540" bIns="45770"/>
          <a:lstStyle/>
          <a:p>
            <a:pPr eaLnBrk="1" hangingPunct="1">
              <a:spcBef>
                <a:spcPct val="0"/>
              </a:spcBef>
            </a:pPr>
            <a:r>
              <a:rPr lang="en-US" altLang="ko-KR" sz="2400" dirty="0" smtClean="0">
                <a:solidFill>
                  <a:srgbClr val="00279F"/>
                </a:solidFill>
              </a:rPr>
              <a:t>Place warning signs where</a:t>
            </a:r>
          </a:p>
          <a:p>
            <a:pPr eaLnBrk="1" hangingPunct="1">
              <a:spcBef>
                <a:spcPct val="0"/>
              </a:spcBef>
            </a:pPr>
            <a:r>
              <a:rPr lang="en-US" altLang="ko-KR" sz="2400" dirty="0" smtClean="0">
                <a:solidFill>
                  <a:srgbClr val="00279F"/>
                </a:solidFill>
              </a:rPr>
              <a:t>pedestrians can see them.</a:t>
            </a:r>
          </a:p>
          <a:p>
            <a:pPr eaLnBrk="1" hangingPunct="1">
              <a:spcBef>
                <a:spcPct val="0"/>
              </a:spcBef>
            </a:pPr>
            <a:endParaRPr lang="en-US" altLang="ko-KR" sz="2400" dirty="0" smtClean="0">
              <a:solidFill>
                <a:srgbClr val="00279F"/>
              </a:solidFill>
            </a:endParaRPr>
          </a:p>
          <a:p>
            <a:pPr eaLnBrk="1" hangingPunct="1">
              <a:spcBef>
                <a:spcPct val="0"/>
              </a:spcBef>
            </a:pPr>
            <a:r>
              <a:rPr lang="en-US" altLang="ko-KR" sz="2400" dirty="0" smtClean="0">
                <a:solidFill>
                  <a:srgbClr val="00279F"/>
                </a:solidFill>
              </a:rPr>
              <a:t>Signs must state the </a:t>
            </a:r>
            <a:r>
              <a:rPr lang="en-US" altLang="ko-KR" sz="2400" u="sng" dirty="0" smtClean="0">
                <a:solidFill>
                  <a:srgbClr val="00279F"/>
                </a:solidFill>
              </a:rPr>
              <a:t>hazard</a:t>
            </a:r>
            <a:endParaRPr lang="en-US" altLang="ko-KR" sz="2400" dirty="0" smtClean="0">
              <a:solidFill>
                <a:srgbClr val="00279F"/>
              </a:solidFill>
            </a:endParaRPr>
          </a:p>
          <a:p>
            <a:pPr eaLnBrk="1" hangingPunct="1">
              <a:spcBef>
                <a:spcPct val="0"/>
              </a:spcBef>
            </a:pPr>
            <a:r>
              <a:rPr lang="en-US" altLang="ko-KR" sz="2400" dirty="0" smtClean="0">
                <a:solidFill>
                  <a:srgbClr val="00279F"/>
                </a:solidFill>
              </a:rPr>
              <a:t>and the </a:t>
            </a:r>
            <a:r>
              <a:rPr lang="en-US" altLang="ko-KR" sz="2400" u="sng" dirty="0" smtClean="0">
                <a:solidFill>
                  <a:srgbClr val="00279F"/>
                </a:solidFill>
              </a:rPr>
              <a:t>required action</a:t>
            </a:r>
            <a:r>
              <a:rPr lang="en-US" altLang="ko-KR" sz="2400" dirty="0" smtClean="0">
                <a:solidFill>
                  <a:srgbClr val="00279F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919651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6259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96260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D6E79AF-4EF6-4F61-813C-3365523D32B9}" type="slidenum">
              <a:rPr lang="en-US" altLang="ko-KR" smtClean="0"/>
              <a:pPr/>
              <a:t>60</a:t>
            </a:fld>
            <a:endParaRPr lang="en-US" altLang="ko-KR" smtClean="0"/>
          </a:p>
        </p:txBody>
      </p:sp>
    </p:spTree>
    <p:extLst>
      <p:ext uri="{BB962C8B-B14F-4D97-AF65-F5344CB8AC3E}">
        <p14:creationId xmlns:p14="http://schemas.microsoft.com/office/powerpoint/2010/main" val="16154542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6259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96260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D6E79AF-4EF6-4F61-813C-3365523D32B9}" type="slidenum">
              <a:rPr lang="en-US" altLang="ko-KR" smtClean="0"/>
              <a:pPr/>
              <a:t>61</a:t>
            </a:fld>
            <a:endParaRPr lang="en-US" altLang="ko-KR" smtClean="0"/>
          </a:p>
        </p:txBody>
      </p:sp>
    </p:spTree>
    <p:extLst>
      <p:ext uri="{BB962C8B-B14F-4D97-AF65-F5344CB8AC3E}">
        <p14:creationId xmlns:p14="http://schemas.microsoft.com/office/powerpoint/2010/main" val="9414210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6259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96260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D6E79AF-4EF6-4F61-813C-3365523D32B9}" type="slidenum">
              <a:rPr lang="en-US" altLang="ko-KR" smtClean="0"/>
              <a:pPr/>
              <a:t>62</a:t>
            </a:fld>
            <a:endParaRPr lang="en-US" altLang="ko-KR" smtClean="0"/>
          </a:p>
        </p:txBody>
      </p:sp>
    </p:spTree>
    <p:extLst>
      <p:ext uri="{BB962C8B-B14F-4D97-AF65-F5344CB8AC3E}">
        <p14:creationId xmlns:p14="http://schemas.microsoft.com/office/powerpoint/2010/main" val="40264582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8" descr="Light horizontal"/>
          <p:cNvSpPr>
            <a:spLocks noChangeArrowheads="1"/>
          </p:cNvSpPr>
          <p:nvPr/>
        </p:nvSpPr>
        <p:spPr bwMode="gray">
          <a:xfrm>
            <a:off x="0" y="9525"/>
            <a:ext cx="1476375" cy="6848475"/>
          </a:xfrm>
          <a:prstGeom prst="rect">
            <a:avLst/>
          </a:prstGeom>
          <a:pattFill prst="ltHorz">
            <a:fgClr>
              <a:schemeClr val="bg2"/>
            </a:fgClr>
            <a:bgClr>
              <a:srgbClr val="FFFFFF"/>
            </a:bgClr>
          </a:pattFill>
          <a:ln w="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latinLnBrk="0">
              <a:defRPr/>
            </a:pPr>
            <a:endParaRPr kumimoji="0" lang="ko-KR" altLang="en-US">
              <a:latin typeface="Arial" pitchFamily="34" charset="0"/>
              <a:ea typeface="+mn-ea"/>
            </a:endParaRPr>
          </a:p>
        </p:txBody>
      </p:sp>
      <p:grpSp>
        <p:nvGrpSpPr>
          <p:cNvPr id="4" name="Group 16"/>
          <p:cNvGrpSpPr>
            <a:grpSpLocks/>
          </p:cNvGrpSpPr>
          <p:nvPr/>
        </p:nvGrpSpPr>
        <p:grpSpPr bwMode="auto">
          <a:xfrm>
            <a:off x="4254500" y="6088063"/>
            <a:ext cx="1079500" cy="603250"/>
            <a:chOff x="2680" y="3678"/>
            <a:chExt cx="680" cy="380"/>
          </a:xfrm>
        </p:grpSpPr>
        <p:sp>
          <p:nvSpPr>
            <p:cNvPr id="5" name="Text Box 14"/>
            <p:cNvSpPr txBox="1">
              <a:spLocks noChangeArrowheads="1"/>
            </p:cNvSpPr>
            <p:nvPr/>
          </p:nvSpPr>
          <p:spPr bwMode="gray">
            <a:xfrm>
              <a:off x="2680" y="3789"/>
              <a:ext cx="680" cy="2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latinLnBrk="0">
                <a:defRPr/>
              </a:pPr>
              <a:r>
                <a:rPr kumimoji="0" lang="en-US" altLang="ko-KR" sz="2200" b="1">
                  <a:solidFill>
                    <a:schemeClr val="tx2"/>
                  </a:solidFill>
                  <a:latin typeface="Verdana" pitchFamily="34" charset="0"/>
                  <a:ea typeface="굴림" pitchFamily="50" charset="-127"/>
                </a:rPr>
                <a:t>LOGO</a:t>
              </a:r>
            </a:p>
          </p:txBody>
        </p:sp>
        <p:sp>
          <p:nvSpPr>
            <p:cNvPr id="6" name="AutoShape 15"/>
            <p:cNvSpPr>
              <a:spLocks noChangeArrowheads="1"/>
            </p:cNvSpPr>
            <p:nvPr/>
          </p:nvSpPr>
          <p:spPr bwMode="gray">
            <a:xfrm rot="5400000">
              <a:off x="2928" y="3493"/>
              <a:ext cx="172" cy="542"/>
            </a:xfrm>
            <a:prstGeom prst="moon">
              <a:avLst>
                <a:gd name="adj" fmla="val 21208"/>
              </a:avLst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latinLnBrk="0">
                <a:defRPr/>
              </a:pPr>
              <a:endParaRPr kumimoji="0" lang="ko-KR" altLang="en-US">
                <a:latin typeface="Arial" pitchFamily="34" charset="0"/>
                <a:ea typeface="+mn-ea"/>
              </a:endParaRPr>
            </a:p>
          </p:txBody>
        </p:sp>
      </p:grp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 bwMode="auto">
          <a:xfrm>
            <a:off x="1447800" y="3548063"/>
            <a:ext cx="7239000" cy="1371600"/>
          </a:xfrm>
        </p:spPr>
        <p:txBody>
          <a:bodyPr/>
          <a:lstStyle>
            <a:lvl1pPr algn="l">
              <a:defRPr sz="4000" b="1">
                <a:solidFill>
                  <a:schemeClr val="tx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altLang="ko-K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www.themegallery.com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Company Name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52D5BC-150C-41BF-B628-B25D70957F28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440292-F650-4B3A-B050-5D964433D787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www.themegallery.com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Company Name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295F80-C23C-4888-8FCF-890A746DBB85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C248AC-5059-49A1-B1F9-85960132E3D2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076325"/>
            <a:ext cx="4038600" cy="5248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076325"/>
            <a:ext cx="4038600" cy="5248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www.themegallery.com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Company Name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15E713-31EF-4601-A02A-82837105F018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81F21F-938F-4923-A38B-38045C06393F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www.themegallery.com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Company Name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59C63E-40DF-4528-8B64-68FE04BBC99D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318530-4FAC-49BB-B3D4-4B159A41155D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www.themegallery.com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Company Name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B10AD7-D461-4BD0-BFCE-60EA72204E0D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74A24C-52B6-4000-BC9D-332E4A6859C0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www.themegallery.com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Company Name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0A32D9-D163-4E22-BD99-B6003D335B51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0D7AA8-F39A-4791-B044-C0265802D324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www.themegallery.com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Company Name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D84A7A-B471-4F7C-ADB9-0D15D3445778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085DDD-E454-4224-9894-7087977A55E1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ko-KR" altLang="en-US" noProof="0" smtClean="0"/>
              <a:t>그림을 추가하려면 아이콘을 클릭하십시오</a:t>
            </a:r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www.themegallery.com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Company Name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73343C-06ED-4E7F-8C9D-46D31B6C1356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89A333-8FB9-46A2-8E1A-8F15677FB3A6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www.themegallery.com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Company Name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2039F9-96FD-40A4-9BCE-0E3CEF5CF762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2555BF-DE5C-4307-8329-5E42641F5DE1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319088"/>
            <a:ext cx="2057400" cy="6005512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319088"/>
            <a:ext cx="6019800" cy="6005512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www.themegallery.com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Company Name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418FE7-4967-4460-AFA5-CEF0AC118A3C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FD9D1E-CA19-45A5-9FED-D8B86F1283E0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제목 및 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7688" y="319088"/>
            <a:ext cx="7162800" cy="563562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표 개체 틀 2"/>
          <p:cNvSpPr>
            <a:spLocks noGrp="1"/>
          </p:cNvSpPr>
          <p:nvPr>
            <p:ph type="tbl" idx="1"/>
          </p:nvPr>
        </p:nvSpPr>
        <p:spPr>
          <a:xfrm>
            <a:off x="457200" y="1076325"/>
            <a:ext cx="8229600" cy="5248275"/>
          </a:xfrm>
        </p:spPr>
        <p:txBody>
          <a:bodyPr/>
          <a:lstStyle/>
          <a:p>
            <a:pPr lvl="0"/>
            <a:r>
              <a:rPr lang="ko-KR" altLang="en-US" noProof="0" smtClean="0"/>
              <a:t>표를 추가하려면 아이콘을 클릭하십시오</a:t>
            </a:r>
            <a:endParaRPr lang="ko-KR" altLang="en-US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www.themegallery.com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Company Name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0CA858-3AF2-448C-B53B-B4EA19FAC26A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8A6D1E-B49B-48AE-A992-9B65C45FAD32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A8662C-3CDA-473D-80DA-503A3AF5236C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1BC1A9-85BE-442F-A0EF-D54F72F099E6}" type="datetimeFigureOut">
              <a:rPr lang="ko-KR" altLang="en-US"/>
              <a:pPr>
                <a:defRPr/>
              </a:pPr>
              <a:t>2018-01-29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F5FE4B-E7CE-4816-AEFC-71905F15FBE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3F76C6-8054-48E2-8139-20520DEE80B0}" type="datetimeFigureOut">
              <a:rPr lang="ko-KR" altLang="en-US"/>
              <a:pPr>
                <a:defRPr/>
              </a:pPr>
              <a:t>2018-01-29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76E9E0-5704-4C26-9DCA-9EA9BCF50F8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B0CD92-EF48-46AF-9B91-FBAFC86EA31B}" type="datetimeFigureOut">
              <a:rPr lang="ko-KR" altLang="en-US"/>
              <a:pPr>
                <a:defRPr/>
              </a:pPr>
              <a:t>2018-01-29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1FB4F9-EE13-493D-B013-50C8818DDB8C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7D4C1A-3FAA-4923-9A00-5AF645E50EDE}" type="datetimeFigureOut">
              <a:rPr lang="ko-KR" altLang="en-US"/>
              <a:pPr>
                <a:defRPr/>
              </a:pPr>
              <a:t>2018-01-29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7C6592-2FA7-41FF-A20A-AFCECBFDC37E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1457CE-C565-4550-98A4-DD70A43EA018}" type="datetimeFigureOut">
              <a:rPr lang="ko-KR" altLang="en-US"/>
              <a:pPr>
                <a:defRPr/>
              </a:pPr>
              <a:t>2018-01-29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1AD6C3-332F-4BC2-A92D-E0690DF2750A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50D19C-BAA4-4431-AC5D-7E648FEDDF63}" type="datetimeFigureOut">
              <a:rPr lang="ko-KR" altLang="en-US"/>
              <a:pPr>
                <a:defRPr/>
              </a:pPr>
              <a:t>2018-01-29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075FB1-8E90-47DF-ACCB-4DD4EBED0D2E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6E9054-C3B0-4D87-85F6-2F4AB5661295}" type="datetimeFigureOut">
              <a:rPr lang="ko-KR" altLang="en-US"/>
              <a:pPr>
                <a:defRPr/>
              </a:pPr>
              <a:t>2018-01-29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112611-C2E9-4ADD-9F99-757F266CDE3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3BCE88-6F40-44F1-B616-55FEF3FDD1A4}" type="datetimeFigureOut">
              <a:rPr lang="ko-KR" altLang="en-US"/>
              <a:pPr>
                <a:defRPr/>
              </a:pPr>
              <a:t>2018-01-29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3832A3-63F4-482F-BCAB-1020D893BE56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8894E4-84F4-431B-9A1D-627F8D4CDF50}" type="datetimeFigureOut">
              <a:rPr lang="ko-KR" altLang="en-US"/>
              <a:pPr>
                <a:defRPr/>
              </a:pPr>
              <a:t>2018-01-29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63B8BC-C0E8-4C3D-8AAA-517CE91C4A0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116B8E-4E1F-47F3-AE70-2355F4914E1B}" type="datetimeFigureOut">
              <a:rPr lang="ko-KR" altLang="en-US"/>
              <a:pPr>
                <a:defRPr/>
              </a:pPr>
              <a:t>2018-01-29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13478F-D913-430A-BEA3-C4180304E596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F2EB9-2F39-4DD4-BFE7-9E1F5F2A25E1}" type="datetimeFigureOut">
              <a:rPr lang="ko-KR" altLang="en-US"/>
              <a:pPr>
                <a:defRPr/>
              </a:pPr>
              <a:t>2018-01-29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D82F5C-7FB7-4618-A00D-08E741F5329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www.themegallery.com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Company Name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6CA702-C169-4522-A9D1-F88C98067F7B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9" name="Rectangle 15" descr="Light horizontal"/>
          <p:cNvSpPr>
            <a:spLocks noChangeArrowheads="1"/>
          </p:cNvSpPr>
          <p:nvPr/>
        </p:nvSpPr>
        <p:spPr bwMode="gray">
          <a:xfrm>
            <a:off x="0" y="0"/>
            <a:ext cx="468313" cy="6858000"/>
          </a:xfrm>
          <a:prstGeom prst="rect">
            <a:avLst/>
          </a:prstGeom>
          <a:pattFill prst="ltHorz">
            <a:fgClr>
              <a:schemeClr val="bg2"/>
            </a:fgClr>
            <a:bgClr>
              <a:srgbClr val="FFFFFF"/>
            </a:bgClr>
          </a:pattFill>
          <a:ln w="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latinLnBrk="0">
              <a:defRPr/>
            </a:pPr>
            <a:endParaRPr kumimoji="0" lang="ko-KR" altLang="en-US">
              <a:latin typeface="Arial" pitchFamily="34" charset="0"/>
              <a:ea typeface="+mn-ea"/>
            </a:endParaRPr>
          </a:p>
        </p:txBody>
      </p:sp>
      <p:sp>
        <p:nvSpPr>
          <p:cNvPr id="1040" name="Rectangle 16"/>
          <p:cNvSpPr>
            <a:spLocks noChangeArrowheads="1"/>
          </p:cNvSpPr>
          <p:nvPr/>
        </p:nvSpPr>
        <p:spPr bwMode="invGray">
          <a:xfrm>
            <a:off x="0" y="-26988"/>
            <a:ext cx="9144000" cy="692151"/>
          </a:xfrm>
          <a:prstGeom prst="rect">
            <a:avLst/>
          </a:prstGeom>
          <a:solidFill>
            <a:schemeClr val="accent1"/>
          </a:solidFill>
          <a:ln w="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latinLnBrk="0">
              <a:defRPr/>
            </a:pPr>
            <a:endParaRPr kumimoji="0" lang="ko-KR" altLang="en-US">
              <a:latin typeface="Arial" pitchFamily="34" charset="0"/>
              <a:ea typeface="+mn-ea"/>
            </a:endParaRPr>
          </a:p>
        </p:txBody>
      </p:sp>
      <p:sp>
        <p:nvSpPr>
          <p:cNvPr id="1041" name="Line 17"/>
          <p:cNvSpPr>
            <a:spLocks noChangeShapeType="1"/>
          </p:cNvSpPr>
          <p:nvPr/>
        </p:nvSpPr>
        <p:spPr bwMode="gray">
          <a:xfrm>
            <a:off x="468313" y="6410325"/>
            <a:ext cx="8424862" cy="0"/>
          </a:xfrm>
          <a:prstGeom prst="line">
            <a:avLst/>
          </a:prstGeom>
          <a:noFill/>
          <a:ln w="0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pPr latinLnBrk="0">
              <a:defRPr/>
            </a:pPr>
            <a:endParaRPr kumimoji="0" lang="ko-KR" altLang="en-US">
              <a:latin typeface="Arial" pitchFamily="34" charset="0"/>
              <a:ea typeface="+mn-ea"/>
            </a:endParaRPr>
          </a:p>
        </p:txBody>
      </p:sp>
      <p:sp>
        <p:nvSpPr>
          <p:cNvPr id="1042" name="AutoShape 18"/>
          <p:cNvSpPr>
            <a:spLocks noChangeArrowheads="1"/>
          </p:cNvSpPr>
          <p:nvPr/>
        </p:nvSpPr>
        <p:spPr bwMode="blackWhite">
          <a:xfrm>
            <a:off x="468313" y="233363"/>
            <a:ext cx="7488237" cy="7207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38100" algn="ctr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latinLnBrk="0">
              <a:defRPr/>
            </a:pPr>
            <a:endParaRPr kumimoji="0" lang="ko-KR" altLang="en-US">
              <a:latin typeface="Arial" pitchFamily="34" charset="0"/>
              <a:ea typeface="+mn-ea"/>
            </a:endParaRPr>
          </a:p>
        </p:txBody>
      </p:sp>
      <p:sp>
        <p:nvSpPr>
          <p:cNvPr id="103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076325"/>
            <a:ext cx="8229600" cy="524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altLang="ko-KR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00800"/>
            <a:ext cx="2667000" cy="255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latinLnBrk="0">
              <a:defRPr kumimoji="0" sz="1000" b="1">
                <a:latin typeface="+mn-lt"/>
                <a:ea typeface="굴림" pitchFamily="50" charset="-127"/>
              </a:defRPr>
            </a:lvl1pPr>
          </a:lstStyle>
          <a:p>
            <a:pPr>
              <a:defRPr/>
            </a:pPr>
            <a:r>
              <a:rPr lang="en-US" altLang="ko-KR"/>
              <a:t>www.themegallery.com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943600" y="6400800"/>
            <a:ext cx="2895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latinLnBrk="0">
              <a:defRPr kumimoji="0" sz="1000" b="1">
                <a:latin typeface="+mn-lt"/>
                <a:ea typeface="굴림" pitchFamily="50" charset="-127"/>
              </a:defRPr>
            </a:lvl1pPr>
          </a:lstStyle>
          <a:p>
            <a:pPr>
              <a:defRPr/>
            </a:pPr>
            <a:r>
              <a:rPr lang="en-US" altLang="ko-KR"/>
              <a:t>Company Name</a:t>
            </a:r>
          </a:p>
        </p:txBody>
      </p:sp>
      <p:sp>
        <p:nvSpPr>
          <p:cNvPr id="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657600" y="6386513"/>
            <a:ext cx="2133600" cy="211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latinLnBrk="0">
              <a:defRPr kumimoji="0" sz="1000" b="1">
                <a:latin typeface="+mn-lt"/>
                <a:ea typeface="굴림" pitchFamily="50" charset="-127"/>
              </a:defRPr>
            </a:lvl1pPr>
          </a:lstStyle>
          <a:p>
            <a:pPr>
              <a:defRPr/>
            </a:pPr>
            <a:fld id="{42DAE46E-C8AF-41DE-838F-9B5AFAB3CD7B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657600" y="6386513"/>
            <a:ext cx="2133600" cy="211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latinLnBrk="0">
              <a:defRPr kumimoji="0" sz="1000" b="1">
                <a:latin typeface="+mn-lt"/>
                <a:ea typeface="굴림" pitchFamily="50" charset="-127"/>
              </a:defRPr>
            </a:lvl1pPr>
          </a:lstStyle>
          <a:p>
            <a:pPr>
              <a:defRPr/>
            </a:pPr>
            <a:fld id="{23B4D88C-0DA9-4DFC-9A8E-25AAEC89962D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  <p:sp>
        <p:nvSpPr>
          <p:cNvPr id="1035" name="Rectangle 2"/>
          <p:cNvSpPr>
            <a:spLocks noGrp="1" noChangeArrowheads="1"/>
          </p:cNvSpPr>
          <p:nvPr>
            <p:ph type="title"/>
          </p:nvPr>
        </p:nvSpPr>
        <p:spPr bwMode="black">
          <a:xfrm>
            <a:off x="547688" y="319088"/>
            <a:ext cx="7162800" cy="563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  <a:endParaRPr lang="en-US" altLang="ko-KR" smtClean="0"/>
          </a:p>
        </p:txBody>
      </p:sp>
      <p:sp>
        <p:nvSpPr>
          <p:cNvPr id="1037" name="Text Box 13"/>
          <p:cNvSpPr txBox="1">
            <a:spLocks noChangeArrowheads="1"/>
          </p:cNvSpPr>
          <p:nvPr/>
        </p:nvSpPr>
        <p:spPr bwMode="white">
          <a:xfrm>
            <a:off x="8153400" y="261938"/>
            <a:ext cx="9906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latinLnBrk="0">
              <a:defRPr/>
            </a:pPr>
            <a:r>
              <a:rPr kumimoji="0" lang="en-US" altLang="ko-KR" sz="1600" b="1">
                <a:solidFill>
                  <a:schemeClr val="bg1"/>
                </a:solidFill>
                <a:latin typeface="Verdana" pitchFamily="34" charset="0"/>
                <a:ea typeface="굴림" pitchFamily="50" charset="-127"/>
              </a:rPr>
              <a:t>LOGO</a:t>
            </a:r>
          </a:p>
        </p:txBody>
      </p:sp>
      <p:sp>
        <p:nvSpPr>
          <p:cNvPr id="1038" name="AutoShape 14"/>
          <p:cNvSpPr>
            <a:spLocks noChangeArrowheads="1"/>
          </p:cNvSpPr>
          <p:nvPr/>
        </p:nvSpPr>
        <p:spPr bwMode="ltGray">
          <a:xfrm rot="5400000">
            <a:off x="8397876" y="-136525"/>
            <a:ext cx="284162" cy="750887"/>
          </a:xfrm>
          <a:prstGeom prst="moon">
            <a:avLst>
              <a:gd name="adj" fmla="val 21208"/>
            </a:avLst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latinLnBrk="0">
              <a:defRPr/>
            </a:pPr>
            <a:endParaRPr kumimoji="0" lang="ko-KR" altLang="en-US">
              <a:latin typeface="Arial" pitchFamily="34" charset="0"/>
              <a:ea typeface="+mn-ea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  <p:sldLayoutId id="2147483704" r:id="rId12"/>
    <p:sldLayoutId id="2147483705" r:id="rId13"/>
  </p:sldLayoutIdLst>
  <p:hf sldNum="0" hdr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5pPr>
      <a:lvl6pPr marL="457200" algn="ctr" rtl="0" eaLnBrk="1" fontAlgn="base" latinLnBrk="1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6pPr>
      <a:lvl7pPr marL="914400" algn="ctr" rtl="0" eaLnBrk="1" fontAlgn="base" latinLnBrk="1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7pPr>
      <a:lvl8pPr marL="1371600" algn="ctr" rtl="0" eaLnBrk="1" fontAlgn="base" latinLnBrk="1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8pPr>
      <a:lvl9pPr marL="1828800" algn="ctr" rtl="0" eaLnBrk="1" fontAlgn="base" latinLnBrk="1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v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800">
          <a:solidFill>
            <a:schemeClr val="tx1"/>
          </a:solidFill>
          <a:latin typeface="Arial" pitchFamily="34" charset="0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Arial" pitchFamily="34" charset="0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pitchFamily="34" charset="0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pitchFamily="34" charset="0"/>
        </a:defRPr>
      </a:lvl5pPr>
      <a:lvl6pPr marL="25146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pitchFamily="34" charset="0"/>
        </a:defRPr>
      </a:lvl6pPr>
      <a:lvl7pPr marL="29718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pitchFamily="34" charset="0"/>
        </a:defRPr>
      </a:lvl7pPr>
      <a:lvl8pPr marL="34290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pitchFamily="34" charset="0"/>
        </a:defRPr>
      </a:lvl8pPr>
      <a:lvl9pPr marL="38862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pitchFamily="34" charset="0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제목 개체 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21507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latinLnBrk="0">
              <a:defRPr kumimoji="0" sz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</a:defRPr>
            </a:lvl1pPr>
          </a:lstStyle>
          <a:p>
            <a:pPr>
              <a:defRPr/>
            </a:pPr>
            <a:fld id="{A8B2A0CE-9F87-4F8E-ADEA-EA2F73728BAC}" type="datetimeFigureOut">
              <a:rPr lang="ko-KR" altLang="en-US"/>
              <a:pPr>
                <a:defRPr/>
              </a:pPr>
              <a:t>2018-01-29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latinLnBrk="0">
              <a:defRPr kumimoji="0" sz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latinLnBrk="0">
              <a:defRPr kumimoji="0" sz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</a:defRPr>
            </a:lvl1pPr>
          </a:lstStyle>
          <a:p>
            <a:pPr>
              <a:defRPr/>
            </a:pPr>
            <a:fld id="{9264B998-D2D5-476A-AC14-8A7469970583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  <p:sldLayoutId id="2147483711" r:id="rId12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7.emf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8.jpeg"/><Relationship Id="rId4" Type="http://schemas.openxmlformats.org/officeDocument/2006/relationships/image" Target="../media/image17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3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8.png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41.png"/><Relationship Id="rId2" Type="http://schemas.openxmlformats.org/officeDocument/2006/relationships/video" Target="../media/media2.avi"/><Relationship Id="rId1" Type="http://schemas.microsoft.com/office/2007/relationships/media" Target="../media/media2.avi"/><Relationship Id="rId6" Type="http://schemas.openxmlformats.org/officeDocument/2006/relationships/image" Target="../media/image40.png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4.png"/><Relationship Id="rId5" Type="http://schemas.openxmlformats.org/officeDocument/2006/relationships/image" Target="../media/image43.jpeg"/><Relationship Id="rId4" Type="http://schemas.openxmlformats.org/officeDocument/2006/relationships/image" Target="../media/image4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5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6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8.jpeg"/><Relationship Id="rId4" Type="http://schemas.openxmlformats.org/officeDocument/2006/relationships/image" Target="../media/image4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0.png"/><Relationship Id="rId4" Type="http://schemas.openxmlformats.org/officeDocument/2006/relationships/image" Target="../media/image49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56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5.jpeg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6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64.pn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3.png"/><Relationship Id="rId5" Type="http://schemas.openxmlformats.org/officeDocument/2006/relationships/image" Target="../media/image62.jpeg"/><Relationship Id="rId4" Type="http://schemas.openxmlformats.org/officeDocument/2006/relationships/image" Target="../media/image7.jpe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jpeg"/><Relationship Id="rId3" Type="http://schemas.openxmlformats.org/officeDocument/2006/relationships/image" Target="../media/image65.jpeg"/><Relationship Id="rId7" Type="http://schemas.openxmlformats.org/officeDocument/2006/relationships/image" Target="../media/image69.png"/><Relationship Id="rId12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8.jpeg"/><Relationship Id="rId11" Type="http://schemas.openxmlformats.org/officeDocument/2006/relationships/image" Target="../media/image6.png"/><Relationship Id="rId5" Type="http://schemas.openxmlformats.org/officeDocument/2006/relationships/image" Target="../media/image67.jpeg"/><Relationship Id="rId10" Type="http://schemas.openxmlformats.org/officeDocument/2006/relationships/image" Target="../media/image72.jpeg"/><Relationship Id="rId4" Type="http://schemas.openxmlformats.org/officeDocument/2006/relationships/image" Target="../media/image66.jpeg"/><Relationship Id="rId9" Type="http://schemas.openxmlformats.org/officeDocument/2006/relationships/image" Target="../media/image71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wmf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5.jpeg"/><Relationship Id="rId5" Type="http://schemas.openxmlformats.org/officeDocument/2006/relationships/image" Target="../media/image6.png"/><Relationship Id="rId4" Type="http://schemas.openxmlformats.org/officeDocument/2006/relationships/image" Target="../media/image7.jpe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76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9.jpeg"/><Relationship Id="rId5" Type="http://schemas.openxmlformats.org/officeDocument/2006/relationships/image" Target="../media/image78.jpeg"/><Relationship Id="rId4" Type="http://schemas.openxmlformats.org/officeDocument/2006/relationships/image" Target="../media/image77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82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jpeg"/><Relationship Id="rId3" Type="http://schemas.openxmlformats.org/officeDocument/2006/relationships/image" Target="../media/image86.jpeg"/><Relationship Id="rId7" Type="http://schemas.openxmlformats.org/officeDocument/2006/relationships/image" Target="../media/image88.emf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87.png"/><Relationship Id="rId4" Type="http://schemas.openxmlformats.org/officeDocument/2006/relationships/image" Target="../media/image7.jpe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90.jpeg"/><Relationship Id="rId7" Type="http://schemas.openxmlformats.org/officeDocument/2006/relationships/image" Target="../media/image9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3.png"/><Relationship Id="rId5" Type="http://schemas.openxmlformats.org/officeDocument/2006/relationships/image" Target="../media/image92.jpeg"/><Relationship Id="rId10" Type="http://schemas.openxmlformats.org/officeDocument/2006/relationships/image" Target="../media/image95.emf"/><Relationship Id="rId4" Type="http://schemas.openxmlformats.org/officeDocument/2006/relationships/image" Target="../media/image91.png"/><Relationship Id="rId9" Type="http://schemas.openxmlformats.org/officeDocument/2006/relationships/image" Target="../media/image7.jpe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jpe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6.png"/><Relationship Id="rId4" Type="http://schemas.openxmlformats.org/officeDocument/2006/relationships/image" Target="../media/image7.jpe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19"/>
          <p:cNvSpPr>
            <a:spLocks noChangeArrowheads="1"/>
          </p:cNvSpPr>
          <p:nvPr/>
        </p:nvSpPr>
        <p:spPr bwMode="ltGray">
          <a:xfrm flipV="1">
            <a:off x="0" y="4292156"/>
            <a:ext cx="9144000" cy="1498461"/>
          </a:xfrm>
          <a:prstGeom prst="rect">
            <a:avLst/>
          </a:prstGeom>
          <a:solidFill>
            <a:schemeClr val="accent1"/>
          </a:solidFill>
          <a:ln w="0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latinLnBrk="0"/>
            <a:endParaRPr kumimoji="0" lang="ko-KR" altLang="en-US" dirty="0"/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8972" y="4458097"/>
            <a:ext cx="9144000" cy="1008062"/>
          </a:xfrm>
          <a:effectLst>
            <a:outerShdw dist="35921" dir="2700000" algn="ctr" rotWithShape="0">
              <a:srgbClr val="808080"/>
            </a:outerShdw>
          </a:effectLst>
        </p:spPr>
        <p:txBody>
          <a:bodyPr/>
          <a:lstStyle/>
          <a:p>
            <a:pPr eaLnBrk="1" hangingPunct="1">
              <a:spcBef>
                <a:spcPts val="600"/>
              </a:spcBef>
              <a:defRPr/>
            </a:pPr>
            <a:r>
              <a:rPr lang="ko-KR" altLang="en-US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itchFamily="18" charset="-127"/>
                <a:ea typeface="HY동녘M" pitchFamily="18" charset="-127"/>
              </a:rPr>
              <a:t>  양돈농가</a:t>
            </a:r>
            <a:r>
              <a:rPr lang="en-US" altLang="ko-KR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itchFamily="18" charset="-127"/>
                <a:ea typeface="HY동녘M" pitchFamily="18" charset="-127"/>
              </a:rPr>
              <a:t/>
            </a:r>
            <a:br>
              <a:rPr lang="en-US" altLang="ko-KR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itchFamily="18" charset="-127"/>
                <a:ea typeface="HY동녘M" pitchFamily="18" charset="-127"/>
              </a:rPr>
            </a:br>
            <a:r>
              <a:rPr lang="en-US" altLang="ko-KR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itchFamily="18" charset="-127"/>
                <a:ea typeface="HY동녘M" pitchFamily="18" charset="-127"/>
              </a:rPr>
              <a:t>        </a:t>
            </a:r>
            <a:r>
              <a:rPr lang="ko-KR" altLang="en-US" sz="4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itchFamily="18" charset="-127"/>
                <a:ea typeface="HY동녘M" pitchFamily="18" charset="-127"/>
              </a:rPr>
              <a:t>질식재해사례 및 예방대책</a:t>
            </a:r>
            <a:endParaRPr lang="ko-KR" altLang="en-US" sz="3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동녘M" pitchFamily="18" charset="-127"/>
              <a:ea typeface="HY동녘M" pitchFamily="18" charset="-127"/>
            </a:endParaRPr>
          </a:p>
        </p:txBody>
      </p:sp>
      <p:pic>
        <p:nvPicPr>
          <p:cNvPr id="145412" name="Picture 4" descr="C:\Users\Master\Desktop\사진&amp;심볼\심볼로고\공단로고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37248" y="5866314"/>
            <a:ext cx="2193925" cy="80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5413" name="Picture 5" descr="C:\Users\Master\Desktop\사진&amp;심볼\심볼로고\slogan_gif_main.gif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1340" y="147290"/>
            <a:ext cx="1130300" cy="833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5419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179609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796100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796102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6" name="Picture 60" descr="산소결핍개념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274963" cy="31409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 Box 61"/>
          <p:cNvSpPr txBox="1">
            <a:spLocks noChangeArrowheads="1"/>
          </p:cNvSpPr>
          <p:nvPr/>
        </p:nvSpPr>
        <p:spPr bwMode="auto">
          <a:xfrm>
            <a:off x="4593010" y="1638740"/>
            <a:ext cx="131286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ko-KR" altLang="en-US" sz="1200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산소결핍공기</a:t>
            </a:r>
          </a:p>
        </p:txBody>
      </p:sp>
      <p:sp>
        <p:nvSpPr>
          <p:cNvPr id="18" name="Text Box 62"/>
          <p:cNvSpPr txBox="1">
            <a:spLocks noChangeArrowheads="1"/>
          </p:cNvSpPr>
          <p:nvPr/>
        </p:nvSpPr>
        <p:spPr bwMode="auto">
          <a:xfrm>
            <a:off x="7464698" y="1278005"/>
            <a:ext cx="146556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ko-KR" altLang="en-US" sz="1200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구토</a:t>
            </a:r>
            <a:r>
              <a:rPr lang="en-US" altLang="ko-KR" sz="1200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200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두통</a:t>
            </a:r>
            <a:r>
              <a:rPr lang="en-US" altLang="ko-KR" sz="1200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2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의식상실</a:t>
            </a:r>
            <a:r>
              <a:rPr lang="en-US" altLang="ko-KR" sz="1200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endParaRPr lang="en-US" altLang="ko-KR" sz="1200" dirty="0" smtClean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pPr>
              <a:buFontTx/>
              <a:buNone/>
            </a:pPr>
            <a:r>
              <a:rPr lang="ko-KR" altLang="en-US" sz="12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경련</a:t>
            </a:r>
            <a:r>
              <a:rPr lang="en-US" altLang="ko-KR" sz="1200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200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혈압강화</a:t>
            </a:r>
          </a:p>
        </p:txBody>
      </p:sp>
      <p:pic>
        <p:nvPicPr>
          <p:cNvPr id="14" name="_x146493248" descr="EMB00000ec0bdc9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937154"/>
            <a:ext cx="3289300" cy="2355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8050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7"/>
          <p:cNvGrpSpPr>
            <a:grpSpLocks/>
          </p:cNvGrpSpPr>
          <p:nvPr/>
        </p:nvGrpSpPr>
        <p:grpSpPr bwMode="auto">
          <a:xfrm>
            <a:off x="1981672" y="2743550"/>
            <a:ext cx="5040000" cy="520890"/>
            <a:chOff x="1338" y="617"/>
            <a:chExt cx="3856" cy="454"/>
          </a:xfrm>
        </p:grpSpPr>
        <p:sp>
          <p:nvSpPr>
            <p:cNvPr id="21" name="AutoShape 38"/>
            <p:cNvSpPr>
              <a:spLocks noChangeArrowheads="1"/>
            </p:cNvSpPr>
            <p:nvPr/>
          </p:nvSpPr>
          <p:spPr bwMode="auto">
            <a:xfrm>
              <a:off x="1338" y="617"/>
              <a:ext cx="3856" cy="454"/>
            </a:xfrm>
            <a:prstGeom prst="roundRect">
              <a:avLst>
                <a:gd name="adj" fmla="val 50000"/>
              </a:avLst>
            </a:prstGeom>
            <a:ln>
              <a:solidFill>
                <a:schemeClr val="bg1">
                  <a:lumMod val="65000"/>
                </a:schemeClr>
              </a:solidFill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2" name="Text Box 39"/>
            <p:cNvSpPr txBox="1">
              <a:spLocks noChangeArrowheads="1"/>
            </p:cNvSpPr>
            <p:nvPr/>
          </p:nvSpPr>
          <p:spPr bwMode="auto">
            <a:xfrm>
              <a:off x="1475" y="634"/>
              <a:ext cx="3493" cy="40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ko-KR" altLang="en-US" sz="2400" b="1" dirty="0" smtClean="0">
                  <a:solidFill>
                    <a:srgbClr val="000000"/>
                  </a:solidFill>
                  <a:latin typeface="HY목각파임B" pitchFamily="18" charset="-127"/>
                  <a:ea typeface="HY목각파임B" pitchFamily="18" charset="-127"/>
                </a:rPr>
                <a:t>분뇨처리시스템</a:t>
              </a:r>
              <a:endParaRPr lang="en-US" altLang="ko-KR" sz="2400" b="1" dirty="0">
                <a:solidFill>
                  <a:srgbClr val="000000"/>
                </a:solidFill>
                <a:latin typeface="HY목각파임B" pitchFamily="18" charset="-127"/>
                <a:ea typeface="HY목각파임B" pitchFamily="18" charset="-127"/>
              </a:endParaRPr>
            </a:p>
          </p:txBody>
        </p:sp>
      </p:grpSp>
      <p:grpSp>
        <p:nvGrpSpPr>
          <p:cNvPr id="4" name="Group 41"/>
          <p:cNvGrpSpPr>
            <a:grpSpLocks/>
          </p:cNvGrpSpPr>
          <p:nvPr/>
        </p:nvGrpSpPr>
        <p:grpSpPr bwMode="auto">
          <a:xfrm>
            <a:off x="1980194" y="3689688"/>
            <a:ext cx="5040000" cy="519237"/>
            <a:chOff x="1338" y="617"/>
            <a:chExt cx="3856" cy="454"/>
          </a:xfrm>
        </p:grpSpPr>
        <p:sp>
          <p:nvSpPr>
            <p:cNvPr id="19" name="AutoShape 42"/>
            <p:cNvSpPr>
              <a:spLocks noChangeArrowheads="1"/>
            </p:cNvSpPr>
            <p:nvPr/>
          </p:nvSpPr>
          <p:spPr bwMode="auto">
            <a:xfrm>
              <a:off x="1338" y="617"/>
              <a:ext cx="3856" cy="454"/>
            </a:xfrm>
            <a:prstGeom prst="roundRect">
              <a:avLst>
                <a:gd name="adj" fmla="val 50000"/>
              </a:avLst>
            </a:prstGeom>
            <a:ln>
              <a:solidFill>
                <a:schemeClr val="bg1">
                  <a:lumMod val="65000"/>
                </a:schemeClr>
              </a:solidFill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0" name="Text Box 43"/>
            <p:cNvSpPr txBox="1">
              <a:spLocks noChangeArrowheads="1"/>
            </p:cNvSpPr>
            <p:nvPr/>
          </p:nvSpPr>
          <p:spPr bwMode="auto">
            <a:xfrm>
              <a:off x="1508" y="634"/>
              <a:ext cx="3597" cy="40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r>
                <a:rPr lang="ko-KR" altLang="en-US" sz="2400" b="1" dirty="0" smtClean="0">
                  <a:solidFill>
                    <a:srgbClr val="000000"/>
                  </a:solidFill>
                  <a:latin typeface="HY목각파임B" pitchFamily="18" charset="-127"/>
                  <a:ea typeface="HY목각파임B" pitchFamily="18" charset="-127"/>
                </a:rPr>
                <a:t>질식재해 사례 및 대책</a:t>
              </a:r>
              <a:endParaRPr lang="en-US" altLang="ko-KR" sz="2400" b="1" dirty="0">
                <a:solidFill>
                  <a:srgbClr val="000000"/>
                </a:solidFill>
                <a:latin typeface="HY목각파임B" pitchFamily="18" charset="-127"/>
                <a:ea typeface="HY목각파임B" pitchFamily="18" charset="-127"/>
              </a:endParaRPr>
            </a:p>
          </p:txBody>
        </p:sp>
      </p:grpSp>
      <p:pic>
        <p:nvPicPr>
          <p:cNvPr id="10" name="Picture 44" descr="ic_9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85852" y="3430417"/>
            <a:ext cx="995717" cy="1045088"/>
          </a:xfrm>
          <a:prstGeom prst="rect">
            <a:avLst/>
          </a:prstGeom>
          <a:noFill/>
        </p:spPr>
      </p:pic>
      <p:sp>
        <p:nvSpPr>
          <p:cNvPr id="25" name="제목 5"/>
          <p:cNvSpPr>
            <a:spLocks noGrp="1"/>
          </p:cNvSpPr>
          <p:nvPr>
            <p:ph type="title"/>
          </p:nvPr>
        </p:nvSpPr>
        <p:spPr>
          <a:xfrm>
            <a:off x="1979712" y="332656"/>
            <a:ext cx="1728192" cy="504056"/>
          </a:xfrm>
        </p:spPr>
        <p:txBody>
          <a:bodyPr anchor="ctr" anchorCtr="0"/>
          <a:lstStyle/>
          <a:p>
            <a:pPr algn="l"/>
            <a:r>
              <a:rPr lang="ko-KR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B" pitchFamily="18" charset="-127"/>
                <a:ea typeface="HY동녘B" pitchFamily="18" charset="-127"/>
              </a:rPr>
              <a:t>순  서</a:t>
            </a:r>
            <a:endParaRPr lang="ko-KR" alt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동녘B" pitchFamily="18" charset="-127"/>
              <a:ea typeface="HY동녘B" pitchFamily="18" charset="-127"/>
            </a:endParaRPr>
          </a:p>
        </p:txBody>
      </p:sp>
      <p:pic>
        <p:nvPicPr>
          <p:cNvPr id="26" name="Picture 85" descr="C:\Users\Master\Desktop\사진&amp;심볼\심볼로고\slogan_gif_main - 복사본.gif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56376" y="-27384"/>
            <a:ext cx="1187624" cy="7651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27" name="Picture 84" descr="C:\Users\Master\Desktop\사진&amp;심볼\심볼로고\공단로고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0850" y="6440488"/>
            <a:ext cx="1400175" cy="40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5" name="Group 41"/>
          <p:cNvGrpSpPr>
            <a:grpSpLocks/>
          </p:cNvGrpSpPr>
          <p:nvPr/>
        </p:nvGrpSpPr>
        <p:grpSpPr bwMode="auto">
          <a:xfrm>
            <a:off x="1996342" y="4627209"/>
            <a:ext cx="5040000" cy="519237"/>
            <a:chOff x="1338" y="617"/>
            <a:chExt cx="3856" cy="454"/>
          </a:xfrm>
        </p:grpSpPr>
        <p:sp>
          <p:nvSpPr>
            <p:cNvPr id="16" name="AutoShape 42"/>
            <p:cNvSpPr>
              <a:spLocks noChangeArrowheads="1"/>
            </p:cNvSpPr>
            <p:nvPr/>
          </p:nvSpPr>
          <p:spPr bwMode="auto">
            <a:xfrm>
              <a:off x="1338" y="617"/>
              <a:ext cx="3856" cy="454"/>
            </a:xfrm>
            <a:prstGeom prst="roundRect">
              <a:avLst>
                <a:gd name="adj" fmla="val 50000"/>
              </a:avLst>
            </a:prstGeom>
            <a:ln>
              <a:solidFill>
                <a:schemeClr val="bg1">
                  <a:lumMod val="65000"/>
                </a:schemeClr>
              </a:solidFill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7" name="Text Box 43"/>
            <p:cNvSpPr txBox="1">
              <a:spLocks noChangeArrowheads="1"/>
            </p:cNvSpPr>
            <p:nvPr/>
          </p:nvSpPr>
          <p:spPr bwMode="auto">
            <a:xfrm>
              <a:off x="1508" y="634"/>
              <a:ext cx="3597" cy="40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r>
                <a:rPr lang="ko-KR" altLang="en-US" sz="2400" b="1" dirty="0" err="1" smtClean="0">
                  <a:solidFill>
                    <a:srgbClr val="000000"/>
                  </a:solidFill>
                  <a:latin typeface="HY목각파임B" pitchFamily="18" charset="-127"/>
                  <a:ea typeface="HY목각파임B" pitchFamily="18" charset="-127"/>
                </a:rPr>
                <a:t>향후계획</a:t>
              </a:r>
              <a:endParaRPr lang="en-US" altLang="ko-KR" sz="2400" b="1" dirty="0">
                <a:solidFill>
                  <a:srgbClr val="000000"/>
                </a:solidFill>
                <a:latin typeface="HY목각파임B" pitchFamily="18" charset="-127"/>
                <a:ea typeface="HY목각파임B" pitchFamily="18" charset="-127"/>
              </a:endParaRPr>
            </a:p>
          </p:txBody>
        </p:sp>
      </p:grpSp>
      <p:pic>
        <p:nvPicPr>
          <p:cNvPr id="18" name="Picture 44" descr="ic_9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02000" y="4367938"/>
            <a:ext cx="995717" cy="1045088"/>
          </a:xfrm>
          <a:prstGeom prst="rect">
            <a:avLst/>
          </a:prstGeom>
          <a:noFill/>
        </p:spPr>
      </p:pic>
      <p:grpSp>
        <p:nvGrpSpPr>
          <p:cNvPr id="23" name="Group 41"/>
          <p:cNvGrpSpPr>
            <a:grpSpLocks/>
          </p:cNvGrpSpPr>
          <p:nvPr/>
        </p:nvGrpSpPr>
        <p:grpSpPr bwMode="auto">
          <a:xfrm>
            <a:off x="1972430" y="1935917"/>
            <a:ext cx="5040000" cy="519237"/>
            <a:chOff x="1338" y="617"/>
            <a:chExt cx="3856" cy="454"/>
          </a:xfrm>
        </p:grpSpPr>
        <p:sp>
          <p:nvSpPr>
            <p:cNvPr id="24" name="AutoShape 42"/>
            <p:cNvSpPr>
              <a:spLocks noChangeArrowheads="1"/>
            </p:cNvSpPr>
            <p:nvPr/>
          </p:nvSpPr>
          <p:spPr bwMode="auto">
            <a:xfrm>
              <a:off x="1338" y="617"/>
              <a:ext cx="3856" cy="454"/>
            </a:xfrm>
            <a:prstGeom prst="roundRect">
              <a:avLst>
                <a:gd name="adj" fmla="val 50000"/>
              </a:avLst>
            </a:prstGeom>
            <a:ln>
              <a:solidFill>
                <a:schemeClr val="bg1">
                  <a:lumMod val="65000"/>
                </a:schemeClr>
              </a:solidFill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8" name="Text Box 43"/>
            <p:cNvSpPr txBox="1">
              <a:spLocks noChangeArrowheads="1"/>
            </p:cNvSpPr>
            <p:nvPr/>
          </p:nvSpPr>
          <p:spPr bwMode="auto">
            <a:xfrm>
              <a:off x="1508" y="634"/>
              <a:ext cx="3597" cy="40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r>
                <a:rPr lang="ko-KR" altLang="en-US" sz="2400" b="1" dirty="0" smtClean="0">
                  <a:solidFill>
                    <a:srgbClr val="000000"/>
                  </a:solidFill>
                  <a:latin typeface="HY목각파임B" pitchFamily="18" charset="-127"/>
                  <a:ea typeface="HY목각파임B" pitchFamily="18" charset="-127"/>
                </a:rPr>
                <a:t>축산환경 변화</a:t>
              </a:r>
              <a:r>
                <a:rPr lang="en-US" altLang="ko-KR" sz="2400" b="1" dirty="0" smtClean="0">
                  <a:solidFill>
                    <a:srgbClr val="000000"/>
                  </a:solidFill>
                  <a:latin typeface="HY목각파임B" pitchFamily="18" charset="-127"/>
                  <a:ea typeface="HY목각파임B" pitchFamily="18" charset="-127"/>
                </a:rPr>
                <a:t>, </a:t>
              </a:r>
              <a:r>
                <a:rPr lang="ko-KR" altLang="en-US" sz="2400" b="1" dirty="0" smtClean="0">
                  <a:solidFill>
                    <a:srgbClr val="000000"/>
                  </a:solidFill>
                  <a:latin typeface="HY목각파임B" pitchFamily="18" charset="-127"/>
                  <a:ea typeface="HY목각파임B" pitchFamily="18" charset="-127"/>
                </a:rPr>
                <a:t>공정</a:t>
              </a:r>
              <a:r>
                <a:rPr lang="en-US" altLang="ko-KR" sz="2400" b="1" dirty="0" smtClean="0">
                  <a:solidFill>
                    <a:srgbClr val="000000"/>
                  </a:solidFill>
                  <a:latin typeface="HY목각파임B" pitchFamily="18" charset="-127"/>
                  <a:ea typeface="HY목각파임B" pitchFamily="18" charset="-127"/>
                </a:rPr>
                <a:t>, </a:t>
              </a:r>
              <a:r>
                <a:rPr lang="ko-KR" altLang="en-US" sz="2400" b="1" dirty="0" smtClean="0">
                  <a:solidFill>
                    <a:srgbClr val="000000"/>
                  </a:solidFill>
                  <a:latin typeface="HY목각파임B" pitchFamily="18" charset="-127"/>
                  <a:ea typeface="HY목각파임B" pitchFamily="18" charset="-127"/>
                </a:rPr>
                <a:t>분포</a:t>
              </a:r>
              <a:r>
                <a:rPr lang="en-US" altLang="ko-KR" sz="2400" b="1" dirty="0" smtClean="0">
                  <a:solidFill>
                    <a:srgbClr val="000000"/>
                  </a:solidFill>
                  <a:latin typeface="HY목각파임B" pitchFamily="18" charset="-127"/>
                  <a:ea typeface="HY목각파임B" pitchFamily="18" charset="-127"/>
                </a:rPr>
                <a:t> </a:t>
              </a:r>
              <a:endParaRPr lang="en-US" altLang="ko-KR" sz="2400" b="1" dirty="0">
                <a:solidFill>
                  <a:srgbClr val="000000"/>
                </a:solidFill>
                <a:latin typeface="HY목각파임B" pitchFamily="18" charset="-127"/>
                <a:ea typeface="HY목각파임B" pitchFamily="18" charset="-127"/>
              </a:endParaRPr>
            </a:p>
          </p:txBody>
        </p:sp>
      </p:grpSp>
      <p:pic>
        <p:nvPicPr>
          <p:cNvPr id="29" name="Picture 44" descr="ic_9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78088" y="1676646"/>
            <a:ext cx="995717" cy="1045088"/>
          </a:xfrm>
          <a:prstGeom prst="rect">
            <a:avLst/>
          </a:prstGeom>
          <a:noFill/>
        </p:spPr>
      </p:pic>
      <p:pic>
        <p:nvPicPr>
          <p:cNvPr id="30" name="Picture 44" descr="ic_9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61940" y="2504409"/>
            <a:ext cx="995717" cy="10450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57729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제목 5"/>
          <p:cNvSpPr>
            <a:spLocks noGrp="1"/>
          </p:cNvSpPr>
          <p:nvPr>
            <p:ph type="title"/>
          </p:nvPr>
        </p:nvSpPr>
        <p:spPr>
          <a:xfrm>
            <a:off x="611560" y="313850"/>
            <a:ext cx="5688632" cy="504056"/>
          </a:xfrm>
        </p:spPr>
        <p:txBody>
          <a:bodyPr anchor="ctr" anchorCtr="0"/>
          <a:lstStyle/>
          <a:p>
            <a:pPr algn="l"/>
            <a:r>
              <a:rPr lang="ko-KR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B" pitchFamily="18" charset="-127"/>
                <a:ea typeface="HY동녘B" pitchFamily="18" charset="-127"/>
              </a:rPr>
              <a:t>우리나라 축산환경의 변화 </a:t>
            </a:r>
            <a:r>
              <a:rPr lang="en-US" altLang="ko-K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B" pitchFamily="18" charset="-127"/>
                <a:ea typeface="HY동녘B" pitchFamily="18" charset="-127"/>
              </a:rPr>
              <a:t>(1)</a:t>
            </a:r>
            <a:endParaRPr lang="ko-KR" alt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동녘B" pitchFamily="18" charset="-127"/>
              <a:ea typeface="HY동녘B" pitchFamily="18" charset="-127"/>
            </a:endParaRPr>
          </a:p>
        </p:txBody>
      </p:sp>
      <p:pic>
        <p:nvPicPr>
          <p:cNvPr id="26" name="Picture 85" descr="C:\Users\Master\Desktop\사진&amp;심볼\심볼로고\slogan_gif_main - 복사본.gif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56376" y="-27384"/>
            <a:ext cx="1187624" cy="7651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27" name="Picture 84" descr="C:\Users\Master\Desktop\사진&amp;심볼\심볼로고\공단로고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0850" y="6440488"/>
            <a:ext cx="1400175" cy="40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1600" y="1250049"/>
            <a:ext cx="7821711" cy="5110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887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85" descr="C:\Users\Master\Desktop\사진&amp;심볼\심볼로고\slogan_gif_main - 복사본.gif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56376" y="-27384"/>
            <a:ext cx="1187624" cy="7651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27" name="Picture 84" descr="C:\Users\Master\Desktop\사진&amp;심볼\심볼로고\공단로고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0850" y="6440488"/>
            <a:ext cx="1400175" cy="40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0850" y="1052736"/>
            <a:ext cx="8561049" cy="5239980"/>
          </a:xfrm>
          <a:prstGeom prst="rect">
            <a:avLst/>
          </a:prstGeom>
        </p:spPr>
      </p:pic>
      <p:sp>
        <p:nvSpPr>
          <p:cNvPr id="15" name="제목 5"/>
          <p:cNvSpPr txBox="1">
            <a:spLocks/>
          </p:cNvSpPr>
          <p:nvPr/>
        </p:nvSpPr>
        <p:spPr bwMode="black">
          <a:xfrm>
            <a:off x="611560" y="313850"/>
            <a:ext cx="5688632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2pPr>
            <a:lvl3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3pPr>
            <a:lvl4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4pPr>
            <a:lvl5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5pPr>
            <a:lvl6pPr marL="457200" algn="ctr" rtl="0" eaLnBrk="1" fontAlgn="base" latinLnBrk="1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6pPr>
            <a:lvl7pPr marL="914400" algn="ctr" rtl="0" eaLnBrk="1" fontAlgn="base" latinLnBrk="1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7pPr>
            <a:lvl8pPr marL="1371600" algn="ctr" rtl="0" eaLnBrk="1" fontAlgn="base" latinLnBrk="1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8pPr>
            <a:lvl9pPr marL="1828800" algn="ctr" rtl="0" eaLnBrk="1" fontAlgn="base" latinLnBrk="1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pPr algn="l"/>
            <a:r>
              <a:rPr kumimoji="0" lang="ko-KR" altLang="en-US" b="1" kern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B" pitchFamily="18" charset="-127"/>
                <a:ea typeface="HY동녘B" pitchFamily="18" charset="-127"/>
              </a:rPr>
              <a:t>우리나라 축산환경의 변화 </a:t>
            </a:r>
            <a:r>
              <a:rPr kumimoji="0" lang="en-US" altLang="ko-KR" b="1" kern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B" pitchFamily="18" charset="-127"/>
                <a:ea typeface="HY동녘B" pitchFamily="18" charset="-127"/>
              </a:rPr>
              <a:t>(2)</a:t>
            </a:r>
            <a:endParaRPr kumimoji="0" lang="ko-KR" altLang="en-US" b="1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동녘B" pitchFamily="18" charset="-127"/>
              <a:ea typeface="HY동녘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45553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85" descr="C:\Users\Master\Desktop\사진&amp;심볼\심볼로고\slogan_gif_main - 복사본.gif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56376" y="-27384"/>
            <a:ext cx="1187624" cy="7651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27" name="Picture 84" descr="C:\Users\Master\Desktop\사진&amp;심볼\심볼로고\공단로고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0850" y="6440488"/>
            <a:ext cx="1400175" cy="40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제목 5"/>
          <p:cNvSpPr txBox="1">
            <a:spLocks/>
          </p:cNvSpPr>
          <p:nvPr/>
        </p:nvSpPr>
        <p:spPr bwMode="black">
          <a:xfrm>
            <a:off x="611560" y="313850"/>
            <a:ext cx="5688632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2pPr>
            <a:lvl3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3pPr>
            <a:lvl4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4pPr>
            <a:lvl5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5pPr>
            <a:lvl6pPr marL="457200" algn="ctr" rtl="0" eaLnBrk="1" fontAlgn="base" latinLnBrk="1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6pPr>
            <a:lvl7pPr marL="914400" algn="ctr" rtl="0" eaLnBrk="1" fontAlgn="base" latinLnBrk="1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7pPr>
            <a:lvl8pPr marL="1371600" algn="ctr" rtl="0" eaLnBrk="1" fontAlgn="base" latinLnBrk="1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8pPr>
            <a:lvl9pPr marL="1828800" algn="ctr" rtl="0" eaLnBrk="1" fontAlgn="base" latinLnBrk="1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pPr algn="l"/>
            <a:r>
              <a:rPr kumimoji="0" lang="ko-KR" altLang="en-US" b="1" kern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B" pitchFamily="18" charset="-127"/>
                <a:ea typeface="HY동녘B" pitchFamily="18" charset="-127"/>
              </a:rPr>
              <a:t>축산농가의 유해작업장소</a:t>
            </a:r>
            <a:endParaRPr kumimoji="0" lang="ko-KR" altLang="en-US" b="1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동녘B" pitchFamily="18" charset="-127"/>
              <a:ea typeface="HY동녘B" pitchFamily="18" charset="-127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1560" y="1051605"/>
            <a:ext cx="8221445" cy="5272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353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85" descr="C:\Users\Master\Desktop\사진&amp;심볼\심볼로고\slogan_gif_main - 복사본.gif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56376" y="-27384"/>
            <a:ext cx="1187624" cy="7651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27" name="Picture 84" descr="C:\Users\Master\Desktop\사진&amp;심볼\심볼로고\공단로고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0850" y="6440488"/>
            <a:ext cx="1400175" cy="40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제목 5"/>
          <p:cNvSpPr txBox="1">
            <a:spLocks/>
          </p:cNvSpPr>
          <p:nvPr/>
        </p:nvSpPr>
        <p:spPr bwMode="black">
          <a:xfrm>
            <a:off x="611560" y="313850"/>
            <a:ext cx="5688632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2pPr>
            <a:lvl3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3pPr>
            <a:lvl4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4pPr>
            <a:lvl5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5pPr>
            <a:lvl6pPr marL="457200" algn="ctr" rtl="0" eaLnBrk="1" fontAlgn="base" latinLnBrk="1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6pPr>
            <a:lvl7pPr marL="914400" algn="ctr" rtl="0" eaLnBrk="1" fontAlgn="base" latinLnBrk="1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7pPr>
            <a:lvl8pPr marL="1371600" algn="ctr" rtl="0" eaLnBrk="1" fontAlgn="base" latinLnBrk="1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8pPr>
            <a:lvl9pPr marL="1828800" algn="ctr" rtl="0" eaLnBrk="1" fontAlgn="base" latinLnBrk="1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pPr algn="l"/>
            <a:r>
              <a:rPr kumimoji="0" lang="ko-KR" altLang="en-US" b="1" kern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B" pitchFamily="18" charset="-127"/>
                <a:ea typeface="HY동녘B" pitchFamily="18" charset="-127"/>
              </a:rPr>
              <a:t>양돈농가의 주요공정</a:t>
            </a:r>
            <a:endParaRPr kumimoji="0" lang="ko-KR" altLang="en-US" b="1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동녘B" pitchFamily="18" charset="-127"/>
              <a:ea typeface="HY동녘B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7584" y="1059440"/>
            <a:ext cx="8028384" cy="5300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3898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85" descr="C:\Users\Master\Desktop\사진&amp;심볼\심볼로고\slogan_gif_main - 복사본.gif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56376" y="-27384"/>
            <a:ext cx="1187624" cy="7651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27" name="Picture 84" descr="C:\Users\Master\Desktop\사진&amp;심볼\심볼로고\공단로고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0850" y="6440488"/>
            <a:ext cx="1400175" cy="40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제목 5"/>
          <p:cNvSpPr txBox="1">
            <a:spLocks/>
          </p:cNvSpPr>
          <p:nvPr/>
        </p:nvSpPr>
        <p:spPr bwMode="black">
          <a:xfrm>
            <a:off x="611560" y="313850"/>
            <a:ext cx="5688632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2pPr>
            <a:lvl3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3pPr>
            <a:lvl4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4pPr>
            <a:lvl5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5pPr>
            <a:lvl6pPr marL="457200" algn="ctr" rtl="0" eaLnBrk="1" fontAlgn="base" latinLnBrk="1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6pPr>
            <a:lvl7pPr marL="914400" algn="ctr" rtl="0" eaLnBrk="1" fontAlgn="base" latinLnBrk="1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7pPr>
            <a:lvl8pPr marL="1371600" algn="ctr" rtl="0" eaLnBrk="1" fontAlgn="base" latinLnBrk="1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8pPr>
            <a:lvl9pPr marL="1828800" algn="ctr" rtl="0" eaLnBrk="1" fontAlgn="base" latinLnBrk="1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pPr algn="l"/>
            <a:r>
              <a:rPr kumimoji="0" lang="ko-KR" altLang="en-US" b="1" kern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B" pitchFamily="18" charset="-127"/>
                <a:ea typeface="HY동녘B" pitchFamily="18" charset="-127"/>
              </a:rPr>
              <a:t>전국의 양돈농가 분포</a:t>
            </a:r>
            <a:r>
              <a:rPr kumimoji="0" lang="en-US" altLang="ko-KR" b="1" kern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B" pitchFamily="18" charset="-127"/>
                <a:ea typeface="HY동녘B" pitchFamily="18" charset="-127"/>
              </a:rPr>
              <a:t>(2017)</a:t>
            </a:r>
            <a:endParaRPr kumimoji="0" lang="ko-KR" altLang="en-US" b="1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동녘B" pitchFamily="18" charset="-127"/>
              <a:ea typeface="HY동녘B" pitchFamily="18" charset="-127"/>
            </a:endParaRPr>
          </a:p>
        </p:txBody>
      </p:sp>
      <p:grpSp>
        <p:nvGrpSpPr>
          <p:cNvPr id="90" name="그룹 89"/>
          <p:cNvGrpSpPr/>
          <p:nvPr/>
        </p:nvGrpSpPr>
        <p:grpSpPr>
          <a:xfrm>
            <a:off x="2987824" y="813512"/>
            <a:ext cx="4498916" cy="5764021"/>
            <a:chOff x="3025412" y="466998"/>
            <a:chExt cx="4498916" cy="5764021"/>
          </a:xfrm>
        </p:grpSpPr>
        <p:grpSp>
          <p:nvGrpSpPr>
            <p:cNvPr id="91" name="그룹 90"/>
            <p:cNvGrpSpPr/>
            <p:nvPr/>
          </p:nvGrpSpPr>
          <p:grpSpPr>
            <a:xfrm>
              <a:off x="3333000" y="466998"/>
              <a:ext cx="4111140" cy="5764021"/>
              <a:chOff x="3333000" y="466998"/>
              <a:chExt cx="4111140" cy="5764021"/>
            </a:xfrm>
          </p:grpSpPr>
          <p:sp>
            <p:nvSpPr>
              <p:cNvPr id="147" name="Freeform 1301"/>
              <p:cNvSpPr>
                <a:spLocks noChangeAspect="1"/>
              </p:cNvSpPr>
              <p:nvPr/>
            </p:nvSpPr>
            <p:spPr bwMode="auto">
              <a:xfrm>
                <a:off x="4511270" y="466998"/>
                <a:ext cx="1909961" cy="1768149"/>
              </a:xfrm>
              <a:custGeom>
                <a:avLst/>
                <a:gdLst>
                  <a:gd name="T0" fmla="*/ 4010 w 7322"/>
                  <a:gd name="T1" fmla="*/ 0 h 6252"/>
                  <a:gd name="T2" fmla="*/ 3938 w 7322"/>
                  <a:gd name="T3" fmla="*/ 540 h 6252"/>
                  <a:gd name="T4" fmla="*/ 3818 w 7322"/>
                  <a:gd name="T5" fmla="*/ 912 h 6252"/>
                  <a:gd name="T6" fmla="*/ 3614 w 7322"/>
                  <a:gd name="T7" fmla="*/ 624 h 6252"/>
                  <a:gd name="T8" fmla="*/ 3074 w 7322"/>
                  <a:gd name="T9" fmla="*/ 756 h 6252"/>
                  <a:gd name="T10" fmla="*/ 2966 w 7322"/>
                  <a:gd name="T11" fmla="*/ 1236 h 6252"/>
                  <a:gd name="T12" fmla="*/ 1514 w 7322"/>
                  <a:gd name="T13" fmla="*/ 1008 h 6252"/>
                  <a:gd name="T14" fmla="*/ 986 w 7322"/>
                  <a:gd name="T15" fmla="*/ 1200 h 6252"/>
                  <a:gd name="T16" fmla="*/ 626 w 7322"/>
                  <a:gd name="T17" fmla="*/ 1092 h 6252"/>
                  <a:gd name="T18" fmla="*/ 0 w 7322"/>
                  <a:gd name="T19" fmla="*/ 1203 h 6252"/>
                  <a:gd name="T20" fmla="*/ 194 w 7322"/>
                  <a:gd name="T21" fmla="*/ 1774 h 6252"/>
                  <a:gd name="T22" fmla="*/ 650 w 7322"/>
                  <a:gd name="T23" fmla="*/ 1932 h 6252"/>
                  <a:gd name="T24" fmla="*/ 986 w 7322"/>
                  <a:gd name="T25" fmla="*/ 2040 h 6252"/>
                  <a:gd name="T26" fmla="*/ 1441 w 7322"/>
                  <a:gd name="T27" fmla="*/ 2698 h 6252"/>
                  <a:gd name="T28" fmla="*/ 1273 w 7322"/>
                  <a:gd name="T29" fmla="*/ 3001 h 6252"/>
                  <a:gd name="T30" fmla="*/ 1201 w 7322"/>
                  <a:gd name="T31" fmla="*/ 3290 h 6252"/>
                  <a:gd name="T32" fmla="*/ 1370 w 7322"/>
                  <a:gd name="T33" fmla="*/ 3650 h 6252"/>
                  <a:gd name="T34" fmla="*/ 1514 w 7322"/>
                  <a:gd name="T35" fmla="*/ 3912 h 6252"/>
                  <a:gd name="T36" fmla="*/ 1946 w 7322"/>
                  <a:gd name="T37" fmla="*/ 3948 h 6252"/>
                  <a:gd name="T38" fmla="*/ 2219 w 7322"/>
                  <a:gd name="T39" fmla="*/ 4299 h 6252"/>
                  <a:gd name="T40" fmla="*/ 2198 w 7322"/>
                  <a:gd name="T41" fmla="*/ 4788 h 6252"/>
                  <a:gd name="T42" fmla="*/ 2045 w 7322"/>
                  <a:gd name="T43" fmla="*/ 5373 h 6252"/>
                  <a:gd name="T44" fmla="*/ 2158 w 7322"/>
                  <a:gd name="T45" fmla="*/ 5860 h 6252"/>
                  <a:gd name="T46" fmla="*/ 2680 w 7322"/>
                  <a:gd name="T47" fmla="*/ 5759 h 6252"/>
                  <a:gd name="T48" fmla="*/ 2855 w 7322"/>
                  <a:gd name="T49" fmla="*/ 5345 h 6252"/>
                  <a:gd name="T50" fmla="*/ 3110 w 7322"/>
                  <a:gd name="T51" fmla="*/ 5688 h 6252"/>
                  <a:gd name="T52" fmla="*/ 3671 w 7322"/>
                  <a:gd name="T53" fmla="*/ 5471 h 6252"/>
                  <a:gd name="T54" fmla="*/ 3895 w 7322"/>
                  <a:gd name="T55" fmla="*/ 5737 h 6252"/>
                  <a:gd name="T56" fmla="*/ 4199 w 7322"/>
                  <a:gd name="T57" fmla="*/ 5842 h 6252"/>
                  <a:gd name="T58" fmla="*/ 4865 w 7322"/>
                  <a:gd name="T59" fmla="*/ 6252 h 6252"/>
                  <a:gd name="T60" fmla="*/ 5402 w 7322"/>
                  <a:gd name="T61" fmla="*/ 6095 h 6252"/>
                  <a:gd name="T62" fmla="*/ 5884 w 7322"/>
                  <a:gd name="T63" fmla="*/ 6229 h 6252"/>
                  <a:gd name="T64" fmla="*/ 6136 w 7322"/>
                  <a:gd name="T65" fmla="*/ 6157 h 6252"/>
                  <a:gd name="T66" fmla="*/ 6457 w 7322"/>
                  <a:gd name="T67" fmla="*/ 6167 h 6252"/>
                  <a:gd name="T68" fmla="*/ 7064 w 7322"/>
                  <a:gd name="T69" fmla="*/ 5932 h 6252"/>
                  <a:gd name="T70" fmla="*/ 7307 w 7322"/>
                  <a:gd name="T71" fmla="*/ 5651 h 6252"/>
                  <a:gd name="T72" fmla="*/ 7238 w 7322"/>
                  <a:gd name="T73" fmla="*/ 5148 h 6252"/>
                  <a:gd name="T74" fmla="*/ 6674 w 7322"/>
                  <a:gd name="T75" fmla="*/ 4428 h 6252"/>
                  <a:gd name="T76" fmla="*/ 6566 w 7322"/>
                  <a:gd name="T77" fmla="*/ 4080 h 6252"/>
                  <a:gd name="T78" fmla="*/ 6350 w 7322"/>
                  <a:gd name="T79" fmla="*/ 3900 h 6252"/>
                  <a:gd name="T80" fmla="*/ 6374 w 7322"/>
                  <a:gd name="T81" fmla="*/ 3684 h 6252"/>
                  <a:gd name="T82" fmla="*/ 6014 w 7322"/>
                  <a:gd name="T83" fmla="*/ 3312 h 6252"/>
                  <a:gd name="T84" fmla="*/ 5342 w 7322"/>
                  <a:gd name="T85" fmla="*/ 2280 h 6252"/>
                  <a:gd name="T86" fmla="*/ 4862 w 7322"/>
                  <a:gd name="T87" fmla="*/ 1656 h 6252"/>
                  <a:gd name="T88" fmla="*/ 4478 w 7322"/>
                  <a:gd name="T89" fmla="*/ 804 h 6252"/>
                  <a:gd name="T90" fmla="*/ 4250 w 7322"/>
                  <a:gd name="T91" fmla="*/ 108 h 6252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7322"/>
                  <a:gd name="T139" fmla="*/ 0 h 6252"/>
                  <a:gd name="T140" fmla="*/ 7322 w 7322"/>
                  <a:gd name="T141" fmla="*/ 6252 h 6252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7322" h="6252">
                    <a:moveTo>
                      <a:pt x="4250" y="108"/>
                    </a:moveTo>
                    <a:lnTo>
                      <a:pt x="4010" y="0"/>
                    </a:lnTo>
                    <a:lnTo>
                      <a:pt x="3902" y="108"/>
                    </a:lnTo>
                    <a:lnTo>
                      <a:pt x="3938" y="540"/>
                    </a:lnTo>
                    <a:lnTo>
                      <a:pt x="3830" y="684"/>
                    </a:lnTo>
                    <a:lnTo>
                      <a:pt x="3818" y="912"/>
                    </a:lnTo>
                    <a:lnTo>
                      <a:pt x="3710" y="936"/>
                    </a:lnTo>
                    <a:lnTo>
                      <a:pt x="3614" y="624"/>
                    </a:lnTo>
                    <a:lnTo>
                      <a:pt x="3182" y="624"/>
                    </a:lnTo>
                    <a:lnTo>
                      <a:pt x="3074" y="756"/>
                    </a:lnTo>
                    <a:lnTo>
                      <a:pt x="3110" y="1080"/>
                    </a:lnTo>
                    <a:lnTo>
                      <a:pt x="2966" y="1236"/>
                    </a:lnTo>
                    <a:lnTo>
                      <a:pt x="1598" y="1212"/>
                    </a:lnTo>
                    <a:lnTo>
                      <a:pt x="1514" y="1008"/>
                    </a:lnTo>
                    <a:lnTo>
                      <a:pt x="1202" y="1008"/>
                    </a:lnTo>
                    <a:lnTo>
                      <a:pt x="986" y="1200"/>
                    </a:lnTo>
                    <a:lnTo>
                      <a:pt x="722" y="1260"/>
                    </a:lnTo>
                    <a:lnTo>
                      <a:pt x="626" y="1092"/>
                    </a:lnTo>
                    <a:lnTo>
                      <a:pt x="410" y="984"/>
                    </a:lnTo>
                    <a:lnTo>
                      <a:pt x="0" y="1203"/>
                    </a:lnTo>
                    <a:lnTo>
                      <a:pt x="50" y="1476"/>
                    </a:lnTo>
                    <a:lnTo>
                      <a:pt x="194" y="1774"/>
                    </a:lnTo>
                    <a:lnTo>
                      <a:pt x="482" y="1776"/>
                    </a:lnTo>
                    <a:lnTo>
                      <a:pt x="650" y="1932"/>
                    </a:lnTo>
                    <a:lnTo>
                      <a:pt x="830" y="1932"/>
                    </a:lnTo>
                    <a:lnTo>
                      <a:pt x="986" y="2040"/>
                    </a:lnTo>
                    <a:lnTo>
                      <a:pt x="1262" y="2466"/>
                    </a:lnTo>
                    <a:lnTo>
                      <a:pt x="1441" y="2698"/>
                    </a:lnTo>
                    <a:lnTo>
                      <a:pt x="1418" y="2892"/>
                    </a:lnTo>
                    <a:lnTo>
                      <a:pt x="1273" y="3001"/>
                    </a:lnTo>
                    <a:lnTo>
                      <a:pt x="1274" y="3168"/>
                    </a:lnTo>
                    <a:lnTo>
                      <a:pt x="1201" y="3290"/>
                    </a:lnTo>
                    <a:lnTo>
                      <a:pt x="1238" y="3504"/>
                    </a:lnTo>
                    <a:lnTo>
                      <a:pt x="1370" y="3650"/>
                    </a:lnTo>
                    <a:lnTo>
                      <a:pt x="1370" y="3852"/>
                    </a:lnTo>
                    <a:lnTo>
                      <a:pt x="1514" y="3912"/>
                    </a:lnTo>
                    <a:lnTo>
                      <a:pt x="1718" y="3960"/>
                    </a:lnTo>
                    <a:lnTo>
                      <a:pt x="1946" y="3948"/>
                    </a:lnTo>
                    <a:lnTo>
                      <a:pt x="2207" y="4074"/>
                    </a:lnTo>
                    <a:lnTo>
                      <a:pt x="2219" y="4299"/>
                    </a:lnTo>
                    <a:lnTo>
                      <a:pt x="2054" y="4512"/>
                    </a:lnTo>
                    <a:lnTo>
                      <a:pt x="2198" y="4788"/>
                    </a:lnTo>
                    <a:lnTo>
                      <a:pt x="2045" y="5111"/>
                    </a:lnTo>
                    <a:lnTo>
                      <a:pt x="2045" y="5373"/>
                    </a:lnTo>
                    <a:lnTo>
                      <a:pt x="2047" y="5744"/>
                    </a:lnTo>
                    <a:lnTo>
                      <a:pt x="2158" y="5860"/>
                    </a:lnTo>
                    <a:lnTo>
                      <a:pt x="2524" y="5879"/>
                    </a:lnTo>
                    <a:lnTo>
                      <a:pt x="2680" y="5759"/>
                    </a:lnTo>
                    <a:lnTo>
                      <a:pt x="2699" y="5485"/>
                    </a:lnTo>
                    <a:lnTo>
                      <a:pt x="2855" y="5345"/>
                    </a:lnTo>
                    <a:lnTo>
                      <a:pt x="2891" y="5532"/>
                    </a:lnTo>
                    <a:lnTo>
                      <a:pt x="3110" y="5688"/>
                    </a:lnTo>
                    <a:lnTo>
                      <a:pt x="3413" y="5481"/>
                    </a:lnTo>
                    <a:lnTo>
                      <a:pt x="3671" y="5471"/>
                    </a:lnTo>
                    <a:lnTo>
                      <a:pt x="3793" y="5668"/>
                    </a:lnTo>
                    <a:lnTo>
                      <a:pt x="3895" y="5737"/>
                    </a:lnTo>
                    <a:lnTo>
                      <a:pt x="3908" y="5877"/>
                    </a:lnTo>
                    <a:lnTo>
                      <a:pt x="4199" y="5842"/>
                    </a:lnTo>
                    <a:lnTo>
                      <a:pt x="4702" y="6101"/>
                    </a:lnTo>
                    <a:lnTo>
                      <a:pt x="4865" y="6252"/>
                    </a:lnTo>
                    <a:lnTo>
                      <a:pt x="5306" y="6228"/>
                    </a:lnTo>
                    <a:lnTo>
                      <a:pt x="5402" y="6095"/>
                    </a:lnTo>
                    <a:lnTo>
                      <a:pt x="5626" y="6094"/>
                    </a:lnTo>
                    <a:lnTo>
                      <a:pt x="5884" y="6229"/>
                    </a:lnTo>
                    <a:lnTo>
                      <a:pt x="5980" y="6133"/>
                    </a:lnTo>
                    <a:lnTo>
                      <a:pt x="6136" y="6157"/>
                    </a:lnTo>
                    <a:lnTo>
                      <a:pt x="6263" y="6062"/>
                    </a:lnTo>
                    <a:lnTo>
                      <a:pt x="6457" y="6167"/>
                    </a:lnTo>
                    <a:lnTo>
                      <a:pt x="6959" y="6133"/>
                    </a:lnTo>
                    <a:lnTo>
                      <a:pt x="7064" y="5932"/>
                    </a:lnTo>
                    <a:lnTo>
                      <a:pt x="7142" y="5832"/>
                    </a:lnTo>
                    <a:lnTo>
                      <a:pt x="7307" y="5651"/>
                    </a:lnTo>
                    <a:lnTo>
                      <a:pt x="7322" y="5364"/>
                    </a:lnTo>
                    <a:lnTo>
                      <a:pt x="7238" y="5148"/>
                    </a:lnTo>
                    <a:lnTo>
                      <a:pt x="7250" y="4968"/>
                    </a:lnTo>
                    <a:lnTo>
                      <a:pt x="6674" y="4428"/>
                    </a:lnTo>
                    <a:lnTo>
                      <a:pt x="6566" y="4212"/>
                    </a:lnTo>
                    <a:lnTo>
                      <a:pt x="6566" y="4080"/>
                    </a:lnTo>
                    <a:lnTo>
                      <a:pt x="6530" y="3960"/>
                    </a:lnTo>
                    <a:lnTo>
                      <a:pt x="6350" y="3900"/>
                    </a:lnTo>
                    <a:lnTo>
                      <a:pt x="6278" y="3792"/>
                    </a:lnTo>
                    <a:lnTo>
                      <a:pt x="6374" y="3684"/>
                    </a:lnTo>
                    <a:lnTo>
                      <a:pt x="6386" y="3540"/>
                    </a:lnTo>
                    <a:lnTo>
                      <a:pt x="6014" y="3312"/>
                    </a:lnTo>
                    <a:lnTo>
                      <a:pt x="5582" y="2808"/>
                    </a:lnTo>
                    <a:lnTo>
                      <a:pt x="5342" y="2280"/>
                    </a:lnTo>
                    <a:lnTo>
                      <a:pt x="5198" y="2088"/>
                    </a:lnTo>
                    <a:lnTo>
                      <a:pt x="4862" y="1656"/>
                    </a:lnTo>
                    <a:lnTo>
                      <a:pt x="4838" y="1380"/>
                    </a:lnTo>
                    <a:lnTo>
                      <a:pt x="4478" y="804"/>
                    </a:lnTo>
                    <a:lnTo>
                      <a:pt x="4466" y="552"/>
                    </a:lnTo>
                    <a:lnTo>
                      <a:pt x="4250" y="108"/>
                    </a:lnTo>
                    <a:close/>
                  </a:path>
                </a:pathLst>
              </a:custGeom>
              <a:solidFill>
                <a:sysClr val="window" lastClr="FFFFFF">
                  <a:lumMod val="50000"/>
                  <a:alpha val="20000"/>
                </a:sysClr>
              </a:solidFill>
              <a:ln w="9525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</a:endParaRPr>
              </a:p>
            </p:txBody>
          </p:sp>
          <p:grpSp>
            <p:nvGrpSpPr>
              <p:cNvPr id="148" name="그룹 147"/>
              <p:cNvGrpSpPr/>
              <p:nvPr/>
            </p:nvGrpSpPr>
            <p:grpSpPr>
              <a:xfrm>
                <a:off x="3484816" y="807506"/>
                <a:ext cx="1605023" cy="1605815"/>
                <a:chOff x="3484816" y="807506"/>
                <a:chExt cx="1605023" cy="1605815"/>
              </a:xfrm>
              <a:solidFill>
                <a:sysClr val="window" lastClr="FFFFFF">
                  <a:lumMod val="50000"/>
                  <a:alpha val="90000"/>
                </a:sysClr>
              </a:solidFill>
            </p:grpSpPr>
            <p:sp>
              <p:nvSpPr>
                <p:cNvPr id="166" name="Freeform 1302"/>
                <p:cNvSpPr>
                  <a:spLocks noChangeAspect="1"/>
                </p:cNvSpPr>
                <p:nvPr/>
              </p:nvSpPr>
              <p:spPr bwMode="auto">
                <a:xfrm>
                  <a:off x="3966870" y="807506"/>
                  <a:ext cx="1122969" cy="1605815"/>
                </a:xfrm>
                <a:custGeom>
                  <a:avLst/>
                  <a:gdLst>
                    <a:gd name="T0" fmla="*/ 1872 w 4305"/>
                    <a:gd name="T1" fmla="*/ 44 h 5678"/>
                    <a:gd name="T2" fmla="*/ 1620 w 4305"/>
                    <a:gd name="T3" fmla="*/ 176 h 5678"/>
                    <a:gd name="T4" fmla="*/ 1374 w 4305"/>
                    <a:gd name="T5" fmla="*/ 266 h 5678"/>
                    <a:gd name="T6" fmla="*/ 1170 w 4305"/>
                    <a:gd name="T7" fmla="*/ 206 h 5678"/>
                    <a:gd name="T8" fmla="*/ 1122 w 4305"/>
                    <a:gd name="T9" fmla="*/ 500 h 5678"/>
                    <a:gd name="T10" fmla="*/ 816 w 4305"/>
                    <a:gd name="T11" fmla="*/ 518 h 5678"/>
                    <a:gd name="T12" fmla="*/ 870 w 4305"/>
                    <a:gd name="T13" fmla="*/ 728 h 5678"/>
                    <a:gd name="T14" fmla="*/ 1140 w 4305"/>
                    <a:gd name="T15" fmla="*/ 698 h 5678"/>
                    <a:gd name="T16" fmla="*/ 1098 w 4305"/>
                    <a:gd name="T17" fmla="*/ 926 h 5678"/>
                    <a:gd name="T18" fmla="*/ 882 w 4305"/>
                    <a:gd name="T19" fmla="*/ 1202 h 5678"/>
                    <a:gd name="T20" fmla="*/ 528 w 4305"/>
                    <a:gd name="T21" fmla="*/ 1304 h 5678"/>
                    <a:gd name="T22" fmla="*/ 702 w 4305"/>
                    <a:gd name="T23" fmla="*/ 1490 h 5678"/>
                    <a:gd name="T24" fmla="*/ 756 w 4305"/>
                    <a:gd name="T25" fmla="*/ 1706 h 5678"/>
                    <a:gd name="T26" fmla="*/ 528 w 4305"/>
                    <a:gd name="T27" fmla="*/ 1724 h 5678"/>
                    <a:gd name="T28" fmla="*/ 522 w 4305"/>
                    <a:gd name="T29" fmla="*/ 1976 h 5678"/>
                    <a:gd name="T30" fmla="*/ 215 w 4305"/>
                    <a:gd name="T31" fmla="*/ 2005 h 5678"/>
                    <a:gd name="T32" fmla="*/ 105 w 4305"/>
                    <a:gd name="T33" fmla="*/ 2177 h 5678"/>
                    <a:gd name="T34" fmla="*/ 54 w 4305"/>
                    <a:gd name="T35" fmla="*/ 2425 h 5678"/>
                    <a:gd name="T36" fmla="*/ 164 w 4305"/>
                    <a:gd name="T37" fmla="*/ 2659 h 5678"/>
                    <a:gd name="T38" fmla="*/ 76 w 4305"/>
                    <a:gd name="T39" fmla="*/ 2878 h 5678"/>
                    <a:gd name="T40" fmla="*/ 451 w 4305"/>
                    <a:gd name="T41" fmla="*/ 2755 h 5678"/>
                    <a:gd name="T42" fmla="*/ 566 w 4305"/>
                    <a:gd name="T43" fmla="*/ 2707 h 5678"/>
                    <a:gd name="T44" fmla="*/ 810 w 4305"/>
                    <a:gd name="T45" fmla="*/ 2844 h 5678"/>
                    <a:gd name="T46" fmla="*/ 903 w 4305"/>
                    <a:gd name="T47" fmla="*/ 3042 h 5678"/>
                    <a:gd name="T48" fmla="*/ 1044 w 4305"/>
                    <a:gd name="T49" fmla="*/ 3198 h 5678"/>
                    <a:gd name="T50" fmla="*/ 901 w 4305"/>
                    <a:gd name="T51" fmla="*/ 3322 h 5678"/>
                    <a:gd name="T52" fmla="*/ 872 w 4305"/>
                    <a:gd name="T53" fmla="*/ 3541 h 5678"/>
                    <a:gd name="T54" fmla="*/ 654 w 4305"/>
                    <a:gd name="T55" fmla="*/ 3650 h 5678"/>
                    <a:gd name="T56" fmla="*/ 546 w 4305"/>
                    <a:gd name="T57" fmla="*/ 3830 h 5678"/>
                    <a:gd name="T58" fmla="*/ 492 w 4305"/>
                    <a:gd name="T59" fmla="*/ 4010 h 5678"/>
                    <a:gd name="T60" fmla="*/ 474 w 4305"/>
                    <a:gd name="T61" fmla="*/ 4226 h 5678"/>
                    <a:gd name="T62" fmla="*/ 342 w 4305"/>
                    <a:gd name="T63" fmla="*/ 4328 h 5678"/>
                    <a:gd name="T64" fmla="*/ 270 w 4305"/>
                    <a:gd name="T65" fmla="*/ 4640 h 5678"/>
                    <a:gd name="T66" fmla="*/ 492 w 4305"/>
                    <a:gd name="T67" fmla="*/ 4814 h 5678"/>
                    <a:gd name="T68" fmla="*/ 666 w 4305"/>
                    <a:gd name="T69" fmla="*/ 4892 h 5678"/>
                    <a:gd name="T70" fmla="*/ 684 w 4305"/>
                    <a:gd name="T71" fmla="*/ 5180 h 5678"/>
                    <a:gd name="T72" fmla="*/ 882 w 4305"/>
                    <a:gd name="T73" fmla="*/ 5328 h 5678"/>
                    <a:gd name="T74" fmla="*/ 1101 w 4305"/>
                    <a:gd name="T75" fmla="*/ 5636 h 5678"/>
                    <a:gd name="T76" fmla="*/ 1439 w 4305"/>
                    <a:gd name="T77" fmla="*/ 5647 h 5678"/>
                    <a:gd name="T78" fmla="*/ 1860 w 4305"/>
                    <a:gd name="T79" fmla="*/ 5450 h 5678"/>
                    <a:gd name="T80" fmla="*/ 2286 w 4305"/>
                    <a:gd name="T81" fmla="*/ 5468 h 5678"/>
                    <a:gd name="T82" fmla="*/ 2740 w 4305"/>
                    <a:gd name="T83" fmla="*/ 5643 h 5678"/>
                    <a:gd name="T84" fmla="*/ 3045 w 4305"/>
                    <a:gd name="T85" fmla="*/ 5272 h 5678"/>
                    <a:gd name="T86" fmla="*/ 3594 w 4305"/>
                    <a:gd name="T87" fmla="*/ 4997 h 5678"/>
                    <a:gd name="T88" fmla="*/ 3908 w 4305"/>
                    <a:gd name="T89" fmla="*/ 4763 h 5678"/>
                    <a:gd name="T90" fmla="*/ 4131 w 4305"/>
                    <a:gd name="T91" fmla="*/ 3908 h 5678"/>
                    <a:gd name="T92" fmla="*/ 4140 w 4305"/>
                    <a:gd name="T93" fmla="*/ 3308 h 5678"/>
                    <a:gd name="T94" fmla="*/ 4293 w 4305"/>
                    <a:gd name="T95" fmla="*/ 2868 h 5678"/>
                    <a:gd name="T96" fmla="*/ 3801 w 4305"/>
                    <a:gd name="T97" fmla="*/ 2756 h 5678"/>
                    <a:gd name="T98" fmla="*/ 3456 w 4305"/>
                    <a:gd name="T99" fmla="*/ 2647 h 5678"/>
                    <a:gd name="T100" fmla="*/ 3324 w 4305"/>
                    <a:gd name="T101" fmla="*/ 2299 h 5678"/>
                    <a:gd name="T102" fmla="*/ 3361 w 4305"/>
                    <a:gd name="T103" fmla="*/ 1966 h 5678"/>
                    <a:gd name="T104" fmla="*/ 3504 w 4305"/>
                    <a:gd name="T105" fmla="*/ 1688 h 5678"/>
                    <a:gd name="T106" fmla="*/ 3354 w 4305"/>
                    <a:gd name="T107" fmla="*/ 1269 h 5678"/>
                    <a:gd name="T108" fmla="*/ 2916 w 4305"/>
                    <a:gd name="T109" fmla="*/ 728 h 5678"/>
                    <a:gd name="T110" fmla="*/ 2568 w 4305"/>
                    <a:gd name="T111" fmla="*/ 572 h 5678"/>
                    <a:gd name="T112" fmla="*/ 2136 w 4305"/>
                    <a:gd name="T113" fmla="*/ 270 h 5678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w 4305"/>
                    <a:gd name="T172" fmla="*/ 0 h 5678"/>
                    <a:gd name="T173" fmla="*/ 4305 w 4305"/>
                    <a:gd name="T174" fmla="*/ 5678 h 5678"/>
                  </a:gdLst>
                  <a:ahLst/>
                  <a:cxnLst>
                    <a:cxn ang="T114">
                      <a:pos x="T0" y="T1"/>
                    </a:cxn>
                    <a:cxn ang="T115">
                      <a:pos x="T2" y="T3"/>
                    </a:cxn>
                    <a:cxn ang="T116">
                      <a:pos x="T4" y="T5"/>
                    </a:cxn>
                    <a:cxn ang="T117">
                      <a:pos x="T6" y="T7"/>
                    </a:cxn>
                    <a:cxn ang="T118">
                      <a:pos x="T8" y="T9"/>
                    </a:cxn>
                    <a:cxn ang="T119">
                      <a:pos x="T10" y="T11"/>
                    </a:cxn>
                    <a:cxn ang="T120">
                      <a:pos x="T12" y="T13"/>
                    </a:cxn>
                    <a:cxn ang="T121">
                      <a:pos x="T14" y="T15"/>
                    </a:cxn>
                    <a:cxn ang="T122">
                      <a:pos x="T16" y="T17"/>
                    </a:cxn>
                    <a:cxn ang="T123">
                      <a:pos x="T18" y="T19"/>
                    </a:cxn>
                    <a:cxn ang="T124">
                      <a:pos x="T20" y="T21"/>
                    </a:cxn>
                    <a:cxn ang="T125">
                      <a:pos x="T22" y="T23"/>
                    </a:cxn>
                    <a:cxn ang="T126">
                      <a:pos x="T24" y="T25"/>
                    </a:cxn>
                    <a:cxn ang="T127">
                      <a:pos x="T26" y="T27"/>
                    </a:cxn>
                    <a:cxn ang="T128">
                      <a:pos x="T28" y="T29"/>
                    </a:cxn>
                    <a:cxn ang="T129">
                      <a:pos x="T30" y="T31"/>
                    </a:cxn>
                    <a:cxn ang="T130">
                      <a:pos x="T32" y="T33"/>
                    </a:cxn>
                    <a:cxn ang="T131">
                      <a:pos x="T34" y="T35"/>
                    </a:cxn>
                    <a:cxn ang="T132">
                      <a:pos x="T36" y="T37"/>
                    </a:cxn>
                    <a:cxn ang="T133">
                      <a:pos x="T38" y="T39"/>
                    </a:cxn>
                    <a:cxn ang="T134">
                      <a:pos x="T40" y="T41"/>
                    </a:cxn>
                    <a:cxn ang="T135">
                      <a:pos x="T42" y="T43"/>
                    </a:cxn>
                    <a:cxn ang="T136">
                      <a:pos x="T44" y="T45"/>
                    </a:cxn>
                    <a:cxn ang="T137">
                      <a:pos x="T46" y="T47"/>
                    </a:cxn>
                    <a:cxn ang="T138">
                      <a:pos x="T48" y="T49"/>
                    </a:cxn>
                    <a:cxn ang="T139">
                      <a:pos x="T50" y="T51"/>
                    </a:cxn>
                    <a:cxn ang="T140">
                      <a:pos x="T52" y="T53"/>
                    </a:cxn>
                    <a:cxn ang="T141">
                      <a:pos x="T54" y="T55"/>
                    </a:cxn>
                    <a:cxn ang="T142">
                      <a:pos x="T56" y="T57"/>
                    </a:cxn>
                    <a:cxn ang="T143">
                      <a:pos x="T58" y="T59"/>
                    </a:cxn>
                    <a:cxn ang="T144">
                      <a:pos x="T60" y="T61"/>
                    </a:cxn>
                    <a:cxn ang="T145">
                      <a:pos x="T62" y="T63"/>
                    </a:cxn>
                    <a:cxn ang="T146">
                      <a:pos x="T64" y="T65"/>
                    </a:cxn>
                    <a:cxn ang="T147">
                      <a:pos x="T66" y="T67"/>
                    </a:cxn>
                    <a:cxn ang="T148">
                      <a:pos x="T68" y="T69"/>
                    </a:cxn>
                    <a:cxn ang="T149">
                      <a:pos x="T70" y="T71"/>
                    </a:cxn>
                    <a:cxn ang="T150">
                      <a:pos x="T72" y="T73"/>
                    </a:cxn>
                    <a:cxn ang="T151">
                      <a:pos x="T74" y="T75"/>
                    </a:cxn>
                    <a:cxn ang="T152">
                      <a:pos x="T76" y="T77"/>
                    </a:cxn>
                    <a:cxn ang="T153">
                      <a:pos x="T78" y="T79"/>
                    </a:cxn>
                    <a:cxn ang="T154">
                      <a:pos x="T80" y="T81"/>
                    </a:cxn>
                    <a:cxn ang="T155">
                      <a:pos x="T82" y="T83"/>
                    </a:cxn>
                    <a:cxn ang="T156">
                      <a:pos x="T84" y="T85"/>
                    </a:cxn>
                    <a:cxn ang="T157">
                      <a:pos x="T86" y="T87"/>
                    </a:cxn>
                    <a:cxn ang="T158">
                      <a:pos x="T88" y="T89"/>
                    </a:cxn>
                    <a:cxn ang="T159">
                      <a:pos x="T90" y="T91"/>
                    </a:cxn>
                    <a:cxn ang="T160">
                      <a:pos x="T92" y="T93"/>
                    </a:cxn>
                    <a:cxn ang="T161">
                      <a:pos x="T94" y="T95"/>
                    </a:cxn>
                    <a:cxn ang="T162">
                      <a:pos x="T96" y="T97"/>
                    </a:cxn>
                    <a:cxn ang="T163">
                      <a:pos x="T98" y="T99"/>
                    </a:cxn>
                    <a:cxn ang="T164">
                      <a:pos x="T100" y="T101"/>
                    </a:cxn>
                    <a:cxn ang="T165">
                      <a:pos x="T102" y="T103"/>
                    </a:cxn>
                    <a:cxn ang="T166">
                      <a:pos x="T104" y="T105"/>
                    </a:cxn>
                    <a:cxn ang="T167">
                      <a:pos x="T106" y="T107"/>
                    </a:cxn>
                    <a:cxn ang="T168">
                      <a:pos x="T108" y="T109"/>
                    </a:cxn>
                    <a:cxn ang="T169">
                      <a:pos x="T110" y="T111"/>
                    </a:cxn>
                    <a:cxn ang="T170">
                      <a:pos x="T112" y="T113"/>
                    </a:cxn>
                  </a:cxnLst>
                  <a:rect l="T171" t="T172" r="T173" b="T174"/>
                  <a:pathLst>
                    <a:path w="4305" h="5678">
                      <a:moveTo>
                        <a:pt x="2088" y="0"/>
                      </a:moveTo>
                      <a:lnTo>
                        <a:pt x="1872" y="44"/>
                      </a:lnTo>
                      <a:lnTo>
                        <a:pt x="1656" y="8"/>
                      </a:lnTo>
                      <a:lnTo>
                        <a:pt x="1620" y="176"/>
                      </a:lnTo>
                      <a:lnTo>
                        <a:pt x="1482" y="212"/>
                      </a:lnTo>
                      <a:lnTo>
                        <a:pt x="1374" y="266"/>
                      </a:lnTo>
                      <a:lnTo>
                        <a:pt x="1230" y="140"/>
                      </a:lnTo>
                      <a:lnTo>
                        <a:pt x="1170" y="206"/>
                      </a:lnTo>
                      <a:lnTo>
                        <a:pt x="1188" y="428"/>
                      </a:lnTo>
                      <a:lnTo>
                        <a:pt x="1122" y="500"/>
                      </a:lnTo>
                      <a:lnTo>
                        <a:pt x="960" y="476"/>
                      </a:lnTo>
                      <a:lnTo>
                        <a:pt x="816" y="518"/>
                      </a:lnTo>
                      <a:lnTo>
                        <a:pt x="792" y="626"/>
                      </a:lnTo>
                      <a:lnTo>
                        <a:pt x="870" y="728"/>
                      </a:lnTo>
                      <a:lnTo>
                        <a:pt x="1044" y="716"/>
                      </a:lnTo>
                      <a:lnTo>
                        <a:pt x="1140" y="698"/>
                      </a:lnTo>
                      <a:lnTo>
                        <a:pt x="1260" y="896"/>
                      </a:lnTo>
                      <a:lnTo>
                        <a:pt x="1098" y="926"/>
                      </a:lnTo>
                      <a:lnTo>
                        <a:pt x="1068" y="1142"/>
                      </a:lnTo>
                      <a:lnTo>
                        <a:pt x="882" y="1202"/>
                      </a:lnTo>
                      <a:lnTo>
                        <a:pt x="654" y="1202"/>
                      </a:lnTo>
                      <a:lnTo>
                        <a:pt x="528" y="1304"/>
                      </a:lnTo>
                      <a:lnTo>
                        <a:pt x="540" y="1418"/>
                      </a:lnTo>
                      <a:lnTo>
                        <a:pt x="702" y="1490"/>
                      </a:lnTo>
                      <a:lnTo>
                        <a:pt x="762" y="1580"/>
                      </a:lnTo>
                      <a:lnTo>
                        <a:pt x="756" y="1706"/>
                      </a:lnTo>
                      <a:lnTo>
                        <a:pt x="636" y="1724"/>
                      </a:lnTo>
                      <a:lnTo>
                        <a:pt x="528" y="1724"/>
                      </a:lnTo>
                      <a:lnTo>
                        <a:pt x="522" y="1826"/>
                      </a:lnTo>
                      <a:lnTo>
                        <a:pt x="522" y="1976"/>
                      </a:lnTo>
                      <a:lnTo>
                        <a:pt x="384" y="2012"/>
                      </a:lnTo>
                      <a:lnTo>
                        <a:pt x="215" y="2005"/>
                      </a:lnTo>
                      <a:lnTo>
                        <a:pt x="163" y="2103"/>
                      </a:lnTo>
                      <a:lnTo>
                        <a:pt x="105" y="2177"/>
                      </a:lnTo>
                      <a:lnTo>
                        <a:pt x="0" y="2294"/>
                      </a:lnTo>
                      <a:lnTo>
                        <a:pt x="54" y="2425"/>
                      </a:lnTo>
                      <a:lnTo>
                        <a:pt x="161" y="2513"/>
                      </a:lnTo>
                      <a:lnTo>
                        <a:pt x="164" y="2659"/>
                      </a:lnTo>
                      <a:lnTo>
                        <a:pt x="83" y="2776"/>
                      </a:lnTo>
                      <a:lnTo>
                        <a:pt x="76" y="2878"/>
                      </a:lnTo>
                      <a:lnTo>
                        <a:pt x="190" y="2890"/>
                      </a:lnTo>
                      <a:lnTo>
                        <a:pt x="451" y="2755"/>
                      </a:lnTo>
                      <a:lnTo>
                        <a:pt x="487" y="2592"/>
                      </a:lnTo>
                      <a:lnTo>
                        <a:pt x="566" y="2707"/>
                      </a:lnTo>
                      <a:lnTo>
                        <a:pt x="694" y="2718"/>
                      </a:lnTo>
                      <a:lnTo>
                        <a:pt x="810" y="2844"/>
                      </a:lnTo>
                      <a:lnTo>
                        <a:pt x="880" y="2956"/>
                      </a:lnTo>
                      <a:lnTo>
                        <a:pt x="903" y="3042"/>
                      </a:lnTo>
                      <a:lnTo>
                        <a:pt x="1010" y="3100"/>
                      </a:lnTo>
                      <a:lnTo>
                        <a:pt x="1044" y="3198"/>
                      </a:lnTo>
                      <a:lnTo>
                        <a:pt x="1032" y="3273"/>
                      </a:lnTo>
                      <a:lnTo>
                        <a:pt x="901" y="3322"/>
                      </a:lnTo>
                      <a:lnTo>
                        <a:pt x="942" y="3414"/>
                      </a:lnTo>
                      <a:lnTo>
                        <a:pt x="872" y="3541"/>
                      </a:lnTo>
                      <a:lnTo>
                        <a:pt x="778" y="3624"/>
                      </a:lnTo>
                      <a:lnTo>
                        <a:pt x="654" y="3650"/>
                      </a:lnTo>
                      <a:lnTo>
                        <a:pt x="564" y="3740"/>
                      </a:lnTo>
                      <a:lnTo>
                        <a:pt x="546" y="3830"/>
                      </a:lnTo>
                      <a:lnTo>
                        <a:pt x="600" y="3932"/>
                      </a:lnTo>
                      <a:lnTo>
                        <a:pt x="492" y="4010"/>
                      </a:lnTo>
                      <a:lnTo>
                        <a:pt x="456" y="4100"/>
                      </a:lnTo>
                      <a:lnTo>
                        <a:pt x="474" y="4226"/>
                      </a:lnTo>
                      <a:lnTo>
                        <a:pt x="438" y="4298"/>
                      </a:lnTo>
                      <a:lnTo>
                        <a:pt x="342" y="4328"/>
                      </a:lnTo>
                      <a:lnTo>
                        <a:pt x="270" y="4472"/>
                      </a:lnTo>
                      <a:lnTo>
                        <a:pt x="270" y="4640"/>
                      </a:lnTo>
                      <a:lnTo>
                        <a:pt x="378" y="4760"/>
                      </a:lnTo>
                      <a:lnTo>
                        <a:pt x="492" y="4814"/>
                      </a:lnTo>
                      <a:lnTo>
                        <a:pt x="612" y="4802"/>
                      </a:lnTo>
                      <a:lnTo>
                        <a:pt x="666" y="4892"/>
                      </a:lnTo>
                      <a:lnTo>
                        <a:pt x="648" y="5066"/>
                      </a:lnTo>
                      <a:lnTo>
                        <a:pt x="684" y="5180"/>
                      </a:lnTo>
                      <a:lnTo>
                        <a:pt x="766" y="5265"/>
                      </a:lnTo>
                      <a:lnTo>
                        <a:pt x="882" y="5328"/>
                      </a:lnTo>
                      <a:lnTo>
                        <a:pt x="987" y="5524"/>
                      </a:lnTo>
                      <a:lnTo>
                        <a:pt x="1101" y="5636"/>
                      </a:lnTo>
                      <a:lnTo>
                        <a:pt x="1241" y="5678"/>
                      </a:lnTo>
                      <a:lnTo>
                        <a:pt x="1439" y="5647"/>
                      </a:lnTo>
                      <a:lnTo>
                        <a:pt x="1608" y="5504"/>
                      </a:lnTo>
                      <a:lnTo>
                        <a:pt x="1860" y="5450"/>
                      </a:lnTo>
                      <a:lnTo>
                        <a:pt x="2083" y="5443"/>
                      </a:lnTo>
                      <a:lnTo>
                        <a:pt x="2286" y="5468"/>
                      </a:lnTo>
                      <a:lnTo>
                        <a:pt x="2477" y="5542"/>
                      </a:lnTo>
                      <a:lnTo>
                        <a:pt x="2740" y="5643"/>
                      </a:lnTo>
                      <a:lnTo>
                        <a:pt x="2868" y="5461"/>
                      </a:lnTo>
                      <a:lnTo>
                        <a:pt x="3045" y="5272"/>
                      </a:lnTo>
                      <a:lnTo>
                        <a:pt x="3306" y="5105"/>
                      </a:lnTo>
                      <a:lnTo>
                        <a:pt x="3594" y="4997"/>
                      </a:lnTo>
                      <a:lnTo>
                        <a:pt x="3737" y="4909"/>
                      </a:lnTo>
                      <a:lnTo>
                        <a:pt x="3908" y="4763"/>
                      </a:lnTo>
                      <a:lnTo>
                        <a:pt x="4134" y="4540"/>
                      </a:lnTo>
                      <a:lnTo>
                        <a:pt x="4131" y="3908"/>
                      </a:lnTo>
                      <a:lnTo>
                        <a:pt x="4285" y="3583"/>
                      </a:lnTo>
                      <a:lnTo>
                        <a:pt x="4140" y="3308"/>
                      </a:lnTo>
                      <a:lnTo>
                        <a:pt x="4305" y="3097"/>
                      </a:lnTo>
                      <a:lnTo>
                        <a:pt x="4293" y="2868"/>
                      </a:lnTo>
                      <a:lnTo>
                        <a:pt x="4032" y="2744"/>
                      </a:lnTo>
                      <a:lnTo>
                        <a:pt x="3801" y="2756"/>
                      </a:lnTo>
                      <a:lnTo>
                        <a:pt x="3602" y="2708"/>
                      </a:lnTo>
                      <a:lnTo>
                        <a:pt x="3456" y="2647"/>
                      </a:lnTo>
                      <a:lnTo>
                        <a:pt x="3456" y="2445"/>
                      </a:lnTo>
                      <a:lnTo>
                        <a:pt x="3324" y="2299"/>
                      </a:lnTo>
                      <a:lnTo>
                        <a:pt x="3288" y="2085"/>
                      </a:lnTo>
                      <a:lnTo>
                        <a:pt x="3361" y="1966"/>
                      </a:lnTo>
                      <a:lnTo>
                        <a:pt x="3360" y="1796"/>
                      </a:lnTo>
                      <a:lnTo>
                        <a:pt x="3504" y="1688"/>
                      </a:lnTo>
                      <a:lnTo>
                        <a:pt x="3528" y="1495"/>
                      </a:lnTo>
                      <a:lnTo>
                        <a:pt x="3354" y="1269"/>
                      </a:lnTo>
                      <a:lnTo>
                        <a:pt x="3075" y="838"/>
                      </a:lnTo>
                      <a:lnTo>
                        <a:pt x="2916" y="728"/>
                      </a:lnTo>
                      <a:lnTo>
                        <a:pt x="2737" y="727"/>
                      </a:lnTo>
                      <a:lnTo>
                        <a:pt x="2568" y="572"/>
                      </a:lnTo>
                      <a:lnTo>
                        <a:pt x="2280" y="570"/>
                      </a:lnTo>
                      <a:lnTo>
                        <a:pt x="2136" y="270"/>
                      </a:lnTo>
                      <a:lnTo>
                        <a:pt x="2088" y="0"/>
                      </a:lnTo>
                      <a:close/>
                    </a:path>
                  </a:pathLst>
                </a:custGeom>
                <a:grpFill/>
                <a:ln w="9525">
                  <a:solidFill>
                    <a:sysClr val="window" lastClr="FFFF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</a:endParaRPr>
                </a:p>
              </p:txBody>
            </p:sp>
            <p:sp>
              <p:nvSpPr>
                <p:cNvPr id="167" name="Freeform 1303"/>
                <p:cNvSpPr>
                  <a:spLocks noChangeAspect="1"/>
                </p:cNvSpPr>
                <p:nvPr/>
              </p:nvSpPr>
              <p:spPr bwMode="auto">
                <a:xfrm>
                  <a:off x="4177639" y="1441007"/>
                  <a:ext cx="390235" cy="366527"/>
                </a:xfrm>
                <a:custGeom>
                  <a:avLst/>
                  <a:gdLst>
                    <a:gd name="T0" fmla="*/ 884 w 1496"/>
                    <a:gd name="T1" fmla="*/ 0 h 1296"/>
                    <a:gd name="T2" fmla="*/ 782 w 1496"/>
                    <a:gd name="T3" fmla="*/ 18 h 1296"/>
                    <a:gd name="T4" fmla="*/ 722 w 1496"/>
                    <a:gd name="T5" fmla="*/ 108 h 1296"/>
                    <a:gd name="T6" fmla="*/ 722 w 1496"/>
                    <a:gd name="T7" fmla="*/ 288 h 1296"/>
                    <a:gd name="T8" fmla="*/ 506 w 1496"/>
                    <a:gd name="T9" fmla="*/ 348 h 1296"/>
                    <a:gd name="T10" fmla="*/ 440 w 1496"/>
                    <a:gd name="T11" fmla="*/ 438 h 1296"/>
                    <a:gd name="T12" fmla="*/ 470 w 1496"/>
                    <a:gd name="T13" fmla="*/ 612 h 1296"/>
                    <a:gd name="T14" fmla="*/ 368 w 1496"/>
                    <a:gd name="T15" fmla="*/ 648 h 1296"/>
                    <a:gd name="T16" fmla="*/ 0 w 1496"/>
                    <a:gd name="T17" fmla="*/ 601 h 1296"/>
                    <a:gd name="T18" fmla="*/ 73 w 1496"/>
                    <a:gd name="T19" fmla="*/ 720 h 1296"/>
                    <a:gd name="T20" fmla="*/ 95 w 1496"/>
                    <a:gd name="T21" fmla="*/ 802 h 1296"/>
                    <a:gd name="T22" fmla="*/ 200 w 1496"/>
                    <a:gd name="T23" fmla="*/ 859 h 1296"/>
                    <a:gd name="T24" fmla="*/ 236 w 1496"/>
                    <a:gd name="T25" fmla="*/ 954 h 1296"/>
                    <a:gd name="T26" fmla="*/ 224 w 1496"/>
                    <a:gd name="T27" fmla="*/ 1032 h 1296"/>
                    <a:gd name="T28" fmla="*/ 332 w 1496"/>
                    <a:gd name="T29" fmla="*/ 1044 h 1296"/>
                    <a:gd name="T30" fmla="*/ 350 w 1496"/>
                    <a:gd name="T31" fmla="*/ 1152 h 1296"/>
                    <a:gd name="T32" fmla="*/ 452 w 1496"/>
                    <a:gd name="T33" fmla="*/ 1206 h 1296"/>
                    <a:gd name="T34" fmla="*/ 758 w 1496"/>
                    <a:gd name="T35" fmla="*/ 1188 h 1296"/>
                    <a:gd name="T36" fmla="*/ 872 w 1496"/>
                    <a:gd name="T37" fmla="*/ 1152 h 1296"/>
                    <a:gd name="T38" fmla="*/ 980 w 1496"/>
                    <a:gd name="T39" fmla="*/ 1284 h 1296"/>
                    <a:gd name="T40" fmla="*/ 1100 w 1496"/>
                    <a:gd name="T41" fmla="*/ 1296 h 1296"/>
                    <a:gd name="T42" fmla="*/ 1340 w 1496"/>
                    <a:gd name="T43" fmla="*/ 1044 h 1296"/>
                    <a:gd name="T44" fmla="*/ 1322 w 1496"/>
                    <a:gd name="T45" fmla="*/ 924 h 1296"/>
                    <a:gd name="T46" fmla="*/ 1394 w 1496"/>
                    <a:gd name="T47" fmla="*/ 906 h 1296"/>
                    <a:gd name="T48" fmla="*/ 1496 w 1496"/>
                    <a:gd name="T49" fmla="*/ 798 h 1296"/>
                    <a:gd name="T50" fmla="*/ 1442 w 1496"/>
                    <a:gd name="T51" fmla="*/ 630 h 1296"/>
                    <a:gd name="T52" fmla="*/ 1334 w 1496"/>
                    <a:gd name="T53" fmla="*/ 594 h 1296"/>
                    <a:gd name="T54" fmla="*/ 1196 w 1496"/>
                    <a:gd name="T55" fmla="*/ 474 h 1296"/>
                    <a:gd name="T56" fmla="*/ 1214 w 1496"/>
                    <a:gd name="T57" fmla="*/ 240 h 1296"/>
                    <a:gd name="T58" fmla="*/ 1190 w 1496"/>
                    <a:gd name="T59" fmla="*/ 90 h 1296"/>
                    <a:gd name="T60" fmla="*/ 1106 w 1496"/>
                    <a:gd name="T61" fmla="*/ 36 h 1296"/>
                    <a:gd name="T62" fmla="*/ 980 w 1496"/>
                    <a:gd name="T63" fmla="*/ 42 h 1296"/>
                    <a:gd name="T64" fmla="*/ 884 w 1496"/>
                    <a:gd name="T65" fmla="*/ 0 h 129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w 1496"/>
                    <a:gd name="T100" fmla="*/ 0 h 1296"/>
                    <a:gd name="T101" fmla="*/ 1496 w 1496"/>
                    <a:gd name="T102" fmla="*/ 1296 h 1296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T99" t="T100" r="T101" b="T102"/>
                  <a:pathLst>
                    <a:path w="1496" h="1296">
                      <a:moveTo>
                        <a:pt x="884" y="0"/>
                      </a:moveTo>
                      <a:lnTo>
                        <a:pt x="782" y="18"/>
                      </a:lnTo>
                      <a:lnTo>
                        <a:pt x="722" y="108"/>
                      </a:lnTo>
                      <a:lnTo>
                        <a:pt x="722" y="288"/>
                      </a:lnTo>
                      <a:lnTo>
                        <a:pt x="506" y="348"/>
                      </a:lnTo>
                      <a:lnTo>
                        <a:pt x="440" y="438"/>
                      </a:lnTo>
                      <a:lnTo>
                        <a:pt x="470" y="612"/>
                      </a:lnTo>
                      <a:lnTo>
                        <a:pt x="368" y="648"/>
                      </a:lnTo>
                      <a:lnTo>
                        <a:pt x="0" y="601"/>
                      </a:lnTo>
                      <a:lnTo>
                        <a:pt x="73" y="720"/>
                      </a:lnTo>
                      <a:lnTo>
                        <a:pt x="95" y="802"/>
                      </a:lnTo>
                      <a:lnTo>
                        <a:pt x="200" y="859"/>
                      </a:lnTo>
                      <a:lnTo>
                        <a:pt x="236" y="954"/>
                      </a:lnTo>
                      <a:lnTo>
                        <a:pt x="224" y="1032"/>
                      </a:lnTo>
                      <a:lnTo>
                        <a:pt x="332" y="1044"/>
                      </a:lnTo>
                      <a:lnTo>
                        <a:pt x="350" y="1152"/>
                      </a:lnTo>
                      <a:lnTo>
                        <a:pt x="452" y="1206"/>
                      </a:lnTo>
                      <a:lnTo>
                        <a:pt x="758" y="1188"/>
                      </a:lnTo>
                      <a:lnTo>
                        <a:pt x="872" y="1152"/>
                      </a:lnTo>
                      <a:lnTo>
                        <a:pt x="980" y="1284"/>
                      </a:lnTo>
                      <a:lnTo>
                        <a:pt x="1100" y="1296"/>
                      </a:lnTo>
                      <a:lnTo>
                        <a:pt x="1340" y="1044"/>
                      </a:lnTo>
                      <a:lnTo>
                        <a:pt x="1322" y="924"/>
                      </a:lnTo>
                      <a:lnTo>
                        <a:pt x="1394" y="906"/>
                      </a:lnTo>
                      <a:lnTo>
                        <a:pt x="1496" y="798"/>
                      </a:lnTo>
                      <a:lnTo>
                        <a:pt x="1442" y="630"/>
                      </a:lnTo>
                      <a:lnTo>
                        <a:pt x="1334" y="594"/>
                      </a:lnTo>
                      <a:lnTo>
                        <a:pt x="1196" y="474"/>
                      </a:lnTo>
                      <a:lnTo>
                        <a:pt x="1214" y="240"/>
                      </a:lnTo>
                      <a:lnTo>
                        <a:pt x="1190" y="90"/>
                      </a:lnTo>
                      <a:lnTo>
                        <a:pt x="1106" y="36"/>
                      </a:lnTo>
                      <a:lnTo>
                        <a:pt x="980" y="42"/>
                      </a:lnTo>
                      <a:lnTo>
                        <a:pt x="884" y="0"/>
                      </a:lnTo>
                      <a:close/>
                    </a:path>
                  </a:pathLst>
                </a:custGeom>
                <a:grpFill/>
                <a:ln w="9525">
                  <a:solidFill>
                    <a:sysClr val="window" lastClr="FFFF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</a:endParaRPr>
                </a:p>
              </p:txBody>
            </p:sp>
            <p:sp>
              <p:nvSpPr>
                <p:cNvPr id="168" name="Freeform 1304"/>
                <p:cNvSpPr>
                  <a:spLocks noChangeAspect="1"/>
                </p:cNvSpPr>
                <p:nvPr/>
              </p:nvSpPr>
              <p:spPr bwMode="auto">
                <a:xfrm>
                  <a:off x="3653848" y="1267925"/>
                  <a:ext cx="585353" cy="571848"/>
                </a:xfrm>
                <a:custGeom>
                  <a:avLst/>
                  <a:gdLst>
                    <a:gd name="T0" fmla="*/ 4248 w 748"/>
                    <a:gd name="T1" fmla="*/ 1134 h 674"/>
                    <a:gd name="T2" fmla="*/ 3726 w 748"/>
                    <a:gd name="T3" fmla="*/ 612 h 674"/>
                    <a:gd name="T4" fmla="*/ 3168 w 748"/>
                    <a:gd name="T5" fmla="*/ 504 h 674"/>
                    <a:gd name="T6" fmla="*/ 2736 w 748"/>
                    <a:gd name="T7" fmla="*/ 0 h 674"/>
                    <a:gd name="T8" fmla="*/ 2250 w 748"/>
                    <a:gd name="T9" fmla="*/ 396 h 674"/>
                    <a:gd name="T10" fmla="*/ 1548 w 748"/>
                    <a:gd name="T11" fmla="*/ 594 h 674"/>
                    <a:gd name="T12" fmla="*/ 810 w 748"/>
                    <a:gd name="T13" fmla="*/ 756 h 674"/>
                    <a:gd name="T14" fmla="*/ 738 w 748"/>
                    <a:gd name="T15" fmla="*/ 1422 h 674"/>
                    <a:gd name="T16" fmla="*/ 216 w 748"/>
                    <a:gd name="T17" fmla="*/ 1692 h 674"/>
                    <a:gd name="T18" fmla="*/ 0 w 748"/>
                    <a:gd name="T19" fmla="*/ 2394 h 674"/>
                    <a:gd name="T20" fmla="*/ 360 w 748"/>
                    <a:gd name="T21" fmla="*/ 2970 h 674"/>
                    <a:gd name="T22" fmla="*/ 864 w 748"/>
                    <a:gd name="T23" fmla="*/ 3258 h 674"/>
                    <a:gd name="T24" fmla="*/ 1458 w 748"/>
                    <a:gd name="T25" fmla="*/ 3204 h 674"/>
                    <a:gd name="T26" fmla="*/ 1620 w 748"/>
                    <a:gd name="T27" fmla="*/ 3780 h 674"/>
                    <a:gd name="T28" fmla="*/ 1710 w 748"/>
                    <a:gd name="T29" fmla="*/ 4482 h 674"/>
                    <a:gd name="T30" fmla="*/ 1980 w 748"/>
                    <a:gd name="T31" fmla="*/ 4878 h 674"/>
                    <a:gd name="T32" fmla="*/ 2106 w 748"/>
                    <a:gd name="T33" fmla="*/ 5508 h 674"/>
                    <a:gd name="T34" fmla="*/ 2646 w 748"/>
                    <a:gd name="T35" fmla="*/ 5994 h 674"/>
                    <a:gd name="T36" fmla="*/ 3078 w 748"/>
                    <a:gd name="T37" fmla="*/ 5724 h 674"/>
                    <a:gd name="T38" fmla="*/ 3546 w 748"/>
                    <a:gd name="T39" fmla="*/ 5508 h 674"/>
                    <a:gd name="T40" fmla="*/ 4104 w 748"/>
                    <a:gd name="T41" fmla="*/ 5562 h 674"/>
                    <a:gd name="T42" fmla="*/ 4410 w 748"/>
                    <a:gd name="T43" fmla="*/ 5184 h 674"/>
                    <a:gd name="T44" fmla="*/ 4734 w 748"/>
                    <a:gd name="T45" fmla="*/ 5580 h 674"/>
                    <a:gd name="T46" fmla="*/ 5238 w 748"/>
                    <a:gd name="T47" fmla="*/ 5796 h 674"/>
                    <a:gd name="T48" fmla="*/ 5922 w 748"/>
                    <a:gd name="T49" fmla="*/ 5994 h 674"/>
                    <a:gd name="T50" fmla="*/ 6426 w 748"/>
                    <a:gd name="T51" fmla="*/ 5364 h 674"/>
                    <a:gd name="T52" fmla="*/ 6696 w 748"/>
                    <a:gd name="T53" fmla="*/ 4932 h 674"/>
                    <a:gd name="T54" fmla="*/ 6624 w 748"/>
                    <a:gd name="T55" fmla="*/ 4410 h 674"/>
                    <a:gd name="T56" fmla="*/ 6246 w 748"/>
                    <a:gd name="T57" fmla="*/ 3996 h 674"/>
                    <a:gd name="T58" fmla="*/ 5679 w 748"/>
                    <a:gd name="T59" fmla="*/ 3267 h 674"/>
                    <a:gd name="T60" fmla="*/ 5058 w 748"/>
                    <a:gd name="T61" fmla="*/ 2889 h 674"/>
                    <a:gd name="T62" fmla="*/ 4167 w 748"/>
                    <a:gd name="T63" fmla="*/ 3789 h 674"/>
                    <a:gd name="T64" fmla="*/ 3852 w 748"/>
                    <a:gd name="T65" fmla="*/ 3438 h 674"/>
                    <a:gd name="T66" fmla="*/ 4086 w 748"/>
                    <a:gd name="T67" fmla="*/ 2664 h 674"/>
                    <a:gd name="T68" fmla="*/ 3600 w 748"/>
                    <a:gd name="T69" fmla="*/ 1998 h 674"/>
                    <a:gd name="T70" fmla="*/ 4095 w 748"/>
                    <a:gd name="T71" fmla="*/ 1413 h 674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748"/>
                    <a:gd name="T109" fmla="*/ 0 h 674"/>
                    <a:gd name="T110" fmla="*/ 748 w 748"/>
                    <a:gd name="T111" fmla="*/ 674 h 674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748" h="674">
                      <a:moveTo>
                        <a:pt x="455" y="157"/>
                      </a:moveTo>
                      <a:lnTo>
                        <a:pt x="472" y="126"/>
                      </a:lnTo>
                      <a:lnTo>
                        <a:pt x="436" y="104"/>
                      </a:lnTo>
                      <a:lnTo>
                        <a:pt x="414" y="68"/>
                      </a:lnTo>
                      <a:lnTo>
                        <a:pt x="382" y="78"/>
                      </a:lnTo>
                      <a:lnTo>
                        <a:pt x="352" y="56"/>
                      </a:lnTo>
                      <a:lnTo>
                        <a:pt x="330" y="20"/>
                      </a:lnTo>
                      <a:lnTo>
                        <a:pt x="304" y="0"/>
                      </a:lnTo>
                      <a:lnTo>
                        <a:pt x="264" y="14"/>
                      </a:lnTo>
                      <a:lnTo>
                        <a:pt x="250" y="44"/>
                      </a:lnTo>
                      <a:lnTo>
                        <a:pt x="222" y="66"/>
                      </a:lnTo>
                      <a:lnTo>
                        <a:pt x="172" y="66"/>
                      </a:lnTo>
                      <a:lnTo>
                        <a:pt x="132" y="56"/>
                      </a:lnTo>
                      <a:lnTo>
                        <a:pt x="90" y="84"/>
                      </a:lnTo>
                      <a:lnTo>
                        <a:pt x="82" y="120"/>
                      </a:lnTo>
                      <a:lnTo>
                        <a:pt x="82" y="158"/>
                      </a:lnTo>
                      <a:lnTo>
                        <a:pt x="72" y="182"/>
                      </a:lnTo>
                      <a:lnTo>
                        <a:pt x="24" y="188"/>
                      </a:lnTo>
                      <a:lnTo>
                        <a:pt x="4" y="222"/>
                      </a:lnTo>
                      <a:lnTo>
                        <a:pt x="0" y="266"/>
                      </a:lnTo>
                      <a:lnTo>
                        <a:pt x="16" y="312"/>
                      </a:lnTo>
                      <a:lnTo>
                        <a:pt x="40" y="330"/>
                      </a:lnTo>
                      <a:lnTo>
                        <a:pt x="76" y="338"/>
                      </a:lnTo>
                      <a:lnTo>
                        <a:pt x="96" y="362"/>
                      </a:lnTo>
                      <a:lnTo>
                        <a:pt x="136" y="368"/>
                      </a:lnTo>
                      <a:lnTo>
                        <a:pt x="162" y="356"/>
                      </a:lnTo>
                      <a:lnTo>
                        <a:pt x="180" y="384"/>
                      </a:lnTo>
                      <a:lnTo>
                        <a:pt x="180" y="420"/>
                      </a:lnTo>
                      <a:lnTo>
                        <a:pt x="178" y="462"/>
                      </a:lnTo>
                      <a:lnTo>
                        <a:pt x="190" y="498"/>
                      </a:lnTo>
                      <a:lnTo>
                        <a:pt x="222" y="516"/>
                      </a:lnTo>
                      <a:lnTo>
                        <a:pt x="220" y="542"/>
                      </a:lnTo>
                      <a:lnTo>
                        <a:pt x="216" y="584"/>
                      </a:lnTo>
                      <a:lnTo>
                        <a:pt x="234" y="612"/>
                      </a:lnTo>
                      <a:lnTo>
                        <a:pt x="274" y="626"/>
                      </a:lnTo>
                      <a:lnTo>
                        <a:pt x="294" y="666"/>
                      </a:lnTo>
                      <a:lnTo>
                        <a:pt x="318" y="674"/>
                      </a:lnTo>
                      <a:lnTo>
                        <a:pt x="342" y="636"/>
                      </a:lnTo>
                      <a:lnTo>
                        <a:pt x="364" y="612"/>
                      </a:lnTo>
                      <a:lnTo>
                        <a:pt x="394" y="612"/>
                      </a:lnTo>
                      <a:lnTo>
                        <a:pt x="424" y="624"/>
                      </a:lnTo>
                      <a:lnTo>
                        <a:pt x="456" y="618"/>
                      </a:lnTo>
                      <a:lnTo>
                        <a:pt x="468" y="590"/>
                      </a:lnTo>
                      <a:lnTo>
                        <a:pt x="490" y="576"/>
                      </a:lnTo>
                      <a:lnTo>
                        <a:pt x="516" y="576"/>
                      </a:lnTo>
                      <a:lnTo>
                        <a:pt x="526" y="620"/>
                      </a:lnTo>
                      <a:lnTo>
                        <a:pt x="540" y="644"/>
                      </a:lnTo>
                      <a:lnTo>
                        <a:pt x="582" y="644"/>
                      </a:lnTo>
                      <a:lnTo>
                        <a:pt x="616" y="674"/>
                      </a:lnTo>
                      <a:lnTo>
                        <a:pt x="658" y="666"/>
                      </a:lnTo>
                      <a:lnTo>
                        <a:pt x="690" y="638"/>
                      </a:lnTo>
                      <a:lnTo>
                        <a:pt x="714" y="596"/>
                      </a:lnTo>
                      <a:lnTo>
                        <a:pt x="700" y="564"/>
                      </a:lnTo>
                      <a:lnTo>
                        <a:pt x="744" y="548"/>
                      </a:lnTo>
                      <a:lnTo>
                        <a:pt x="748" y="523"/>
                      </a:lnTo>
                      <a:lnTo>
                        <a:pt x="736" y="490"/>
                      </a:lnTo>
                      <a:lnTo>
                        <a:pt x="701" y="471"/>
                      </a:lnTo>
                      <a:lnTo>
                        <a:pt x="694" y="444"/>
                      </a:lnTo>
                      <a:lnTo>
                        <a:pt x="672" y="408"/>
                      </a:lnTo>
                      <a:lnTo>
                        <a:pt x="631" y="363"/>
                      </a:lnTo>
                      <a:lnTo>
                        <a:pt x="589" y="360"/>
                      </a:lnTo>
                      <a:lnTo>
                        <a:pt x="562" y="321"/>
                      </a:lnTo>
                      <a:lnTo>
                        <a:pt x="550" y="376"/>
                      </a:lnTo>
                      <a:lnTo>
                        <a:pt x="463" y="421"/>
                      </a:lnTo>
                      <a:lnTo>
                        <a:pt x="425" y="417"/>
                      </a:lnTo>
                      <a:lnTo>
                        <a:pt x="428" y="382"/>
                      </a:lnTo>
                      <a:lnTo>
                        <a:pt x="454" y="344"/>
                      </a:lnTo>
                      <a:lnTo>
                        <a:pt x="454" y="296"/>
                      </a:lnTo>
                      <a:lnTo>
                        <a:pt x="418" y="266"/>
                      </a:lnTo>
                      <a:lnTo>
                        <a:pt x="400" y="222"/>
                      </a:lnTo>
                      <a:lnTo>
                        <a:pt x="436" y="182"/>
                      </a:lnTo>
                      <a:lnTo>
                        <a:pt x="455" y="157"/>
                      </a:lnTo>
                      <a:close/>
                    </a:path>
                  </a:pathLst>
                </a:custGeom>
                <a:grpFill/>
                <a:ln w="9525">
                  <a:solidFill>
                    <a:sysClr val="window" lastClr="FFFF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</a:endParaRPr>
                </a:p>
              </p:txBody>
            </p:sp>
            <p:sp>
              <p:nvSpPr>
                <p:cNvPr id="169" name="Freeform 1305"/>
                <p:cNvSpPr>
                  <a:spLocks noChangeAspect="1"/>
                </p:cNvSpPr>
                <p:nvPr/>
              </p:nvSpPr>
              <p:spPr bwMode="auto">
                <a:xfrm>
                  <a:off x="3484816" y="1939890"/>
                  <a:ext cx="521183" cy="261319"/>
                </a:xfrm>
                <a:custGeom>
                  <a:avLst/>
                  <a:gdLst>
                    <a:gd name="T0" fmla="*/ 11988 w 333"/>
                    <a:gd name="T1" fmla="*/ 1188 h 154"/>
                    <a:gd name="T2" fmla="*/ 11772 w 333"/>
                    <a:gd name="T3" fmla="*/ 684 h 154"/>
                    <a:gd name="T4" fmla="*/ 11124 w 333"/>
                    <a:gd name="T5" fmla="*/ 216 h 154"/>
                    <a:gd name="T6" fmla="*/ 10440 w 333"/>
                    <a:gd name="T7" fmla="*/ 0 h 154"/>
                    <a:gd name="T8" fmla="*/ 9684 w 333"/>
                    <a:gd name="T9" fmla="*/ 0 h 154"/>
                    <a:gd name="T10" fmla="*/ 9072 w 333"/>
                    <a:gd name="T11" fmla="*/ 252 h 154"/>
                    <a:gd name="T12" fmla="*/ 8532 w 333"/>
                    <a:gd name="T13" fmla="*/ 1080 h 154"/>
                    <a:gd name="T14" fmla="*/ 8064 w 333"/>
                    <a:gd name="T15" fmla="*/ 792 h 154"/>
                    <a:gd name="T16" fmla="*/ 7524 w 333"/>
                    <a:gd name="T17" fmla="*/ 324 h 154"/>
                    <a:gd name="T18" fmla="*/ 6876 w 333"/>
                    <a:gd name="T19" fmla="*/ 0 h 154"/>
                    <a:gd name="T20" fmla="*/ 6228 w 333"/>
                    <a:gd name="T21" fmla="*/ 0 h 154"/>
                    <a:gd name="T22" fmla="*/ 5616 w 333"/>
                    <a:gd name="T23" fmla="*/ 144 h 154"/>
                    <a:gd name="T24" fmla="*/ 5400 w 333"/>
                    <a:gd name="T25" fmla="*/ 972 h 154"/>
                    <a:gd name="T26" fmla="*/ 4932 w 333"/>
                    <a:gd name="T27" fmla="*/ 1188 h 154"/>
                    <a:gd name="T28" fmla="*/ 4536 w 333"/>
                    <a:gd name="T29" fmla="*/ 648 h 154"/>
                    <a:gd name="T30" fmla="*/ 4068 w 333"/>
                    <a:gd name="T31" fmla="*/ 432 h 154"/>
                    <a:gd name="T32" fmla="*/ 3240 w 333"/>
                    <a:gd name="T33" fmla="*/ 216 h 154"/>
                    <a:gd name="T34" fmla="*/ 2376 w 333"/>
                    <a:gd name="T35" fmla="*/ 216 h 154"/>
                    <a:gd name="T36" fmla="*/ 1692 w 333"/>
                    <a:gd name="T37" fmla="*/ 792 h 154"/>
                    <a:gd name="T38" fmla="*/ 1044 w 333"/>
                    <a:gd name="T39" fmla="*/ 1080 h 154"/>
                    <a:gd name="T40" fmla="*/ 324 w 333"/>
                    <a:gd name="T41" fmla="*/ 1656 h 154"/>
                    <a:gd name="T42" fmla="*/ 0 w 333"/>
                    <a:gd name="T43" fmla="*/ 2520 h 154"/>
                    <a:gd name="T44" fmla="*/ 216 w 333"/>
                    <a:gd name="T45" fmla="*/ 3348 h 154"/>
                    <a:gd name="T46" fmla="*/ 936 w 333"/>
                    <a:gd name="T47" fmla="*/ 3672 h 154"/>
                    <a:gd name="T48" fmla="*/ 972 w 333"/>
                    <a:gd name="T49" fmla="*/ 4104 h 154"/>
                    <a:gd name="T50" fmla="*/ 1512 w 333"/>
                    <a:gd name="T51" fmla="*/ 4464 h 154"/>
                    <a:gd name="T52" fmla="*/ 2592 w 333"/>
                    <a:gd name="T53" fmla="*/ 4752 h 154"/>
                    <a:gd name="T54" fmla="*/ 3528 w 333"/>
                    <a:gd name="T55" fmla="*/ 4248 h 154"/>
                    <a:gd name="T56" fmla="*/ 4212 w 333"/>
                    <a:gd name="T57" fmla="*/ 4104 h 154"/>
                    <a:gd name="T58" fmla="*/ 4392 w 333"/>
                    <a:gd name="T59" fmla="*/ 4752 h 154"/>
                    <a:gd name="T60" fmla="*/ 4968 w 333"/>
                    <a:gd name="T61" fmla="*/ 5544 h 154"/>
                    <a:gd name="T62" fmla="*/ 6048 w 333"/>
                    <a:gd name="T63" fmla="*/ 5508 h 154"/>
                    <a:gd name="T64" fmla="*/ 7344 w 333"/>
                    <a:gd name="T65" fmla="*/ 5112 h 154"/>
                    <a:gd name="T66" fmla="*/ 7992 w 333"/>
                    <a:gd name="T67" fmla="*/ 3924 h 154"/>
                    <a:gd name="T68" fmla="*/ 8316 w 333"/>
                    <a:gd name="T69" fmla="*/ 3168 h 154"/>
                    <a:gd name="T70" fmla="*/ 8928 w 333"/>
                    <a:gd name="T71" fmla="*/ 3024 h 154"/>
                    <a:gd name="T72" fmla="*/ 9360 w 333"/>
                    <a:gd name="T73" fmla="*/ 2808 h 154"/>
                    <a:gd name="T74" fmla="*/ 9936 w 333"/>
                    <a:gd name="T75" fmla="*/ 2304 h 154"/>
                    <a:gd name="T76" fmla="*/ 10656 w 333"/>
                    <a:gd name="T77" fmla="*/ 2700 h 154"/>
                    <a:gd name="T78" fmla="*/ 11196 w 333"/>
                    <a:gd name="T79" fmla="*/ 2376 h 154"/>
                    <a:gd name="T80" fmla="*/ 11736 w 333"/>
                    <a:gd name="T81" fmla="*/ 1836 h 154"/>
                    <a:gd name="T82" fmla="*/ 11988 w 333"/>
                    <a:gd name="T83" fmla="*/ 1188 h 154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w 333"/>
                    <a:gd name="T127" fmla="*/ 0 h 154"/>
                    <a:gd name="T128" fmla="*/ 333 w 333"/>
                    <a:gd name="T129" fmla="*/ 154 h 154"/>
                  </a:gdLst>
                  <a:ahLst/>
                  <a:cxnLst>
                    <a:cxn ang="T84">
                      <a:pos x="T0" y="T1"/>
                    </a:cxn>
                    <a:cxn ang="T85">
                      <a:pos x="T2" y="T3"/>
                    </a:cxn>
                    <a:cxn ang="T86">
                      <a:pos x="T4" y="T5"/>
                    </a:cxn>
                    <a:cxn ang="T87">
                      <a:pos x="T6" y="T7"/>
                    </a:cxn>
                    <a:cxn ang="T88">
                      <a:pos x="T8" y="T9"/>
                    </a:cxn>
                    <a:cxn ang="T89">
                      <a:pos x="T10" y="T11"/>
                    </a:cxn>
                    <a:cxn ang="T90">
                      <a:pos x="T12" y="T13"/>
                    </a:cxn>
                    <a:cxn ang="T91">
                      <a:pos x="T14" y="T15"/>
                    </a:cxn>
                    <a:cxn ang="T92">
                      <a:pos x="T16" y="T17"/>
                    </a:cxn>
                    <a:cxn ang="T93">
                      <a:pos x="T18" y="T19"/>
                    </a:cxn>
                    <a:cxn ang="T94">
                      <a:pos x="T20" y="T21"/>
                    </a:cxn>
                    <a:cxn ang="T95">
                      <a:pos x="T22" y="T23"/>
                    </a:cxn>
                    <a:cxn ang="T96">
                      <a:pos x="T24" y="T25"/>
                    </a:cxn>
                    <a:cxn ang="T97">
                      <a:pos x="T26" y="T27"/>
                    </a:cxn>
                    <a:cxn ang="T98">
                      <a:pos x="T28" y="T29"/>
                    </a:cxn>
                    <a:cxn ang="T99">
                      <a:pos x="T30" y="T31"/>
                    </a:cxn>
                    <a:cxn ang="T100">
                      <a:pos x="T32" y="T33"/>
                    </a:cxn>
                    <a:cxn ang="T101">
                      <a:pos x="T34" y="T35"/>
                    </a:cxn>
                    <a:cxn ang="T102">
                      <a:pos x="T36" y="T37"/>
                    </a:cxn>
                    <a:cxn ang="T103">
                      <a:pos x="T38" y="T39"/>
                    </a:cxn>
                    <a:cxn ang="T104">
                      <a:pos x="T40" y="T41"/>
                    </a:cxn>
                    <a:cxn ang="T105">
                      <a:pos x="T42" y="T43"/>
                    </a:cxn>
                    <a:cxn ang="T106">
                      <a:pos x="T44" y="T45"/>
                    </a:cxn>
                    <a:cxn ang="T107">
                      <a:pos x="T46" y="T47"/>
                    </a:cxn>
                    <a:cxn ang="T108">
                      <a:pos x="T48" y="T49"/>
                    </a:cxn>
                    <a:cxn ang="T109">
                      <a:pos x="T50" y="T51"/>
                    </a:cxn>
                    <a:cxn ang="T110">
                      <a:pos x="T52" y="T53"/>
                    </a:cxn>
                    <a:cxn ang="T111">
                      <a:pos x="T54" y="T55"/>
                    </a:cxn>
                    <a:cxn ang="T112">
                      <a:pos x="T56" y="T57"/>
                    </a:cxn>
                    <a:cxn ang="T113">
                      <a:pos x="T58" y="T59"/>
                    </a:cxn>
                    <a:cxn ang="T114">
                      <a:pos x="T60" y="T61"/>
                    </a:cxn>
                    <a:cxn ang="T115">
                      <a:pos x="T62" y="T63"/>
                    </a:cxn>
                    <a:cxn ang="T116">
                      <a:pos x="T64" y="T65"/>
                    </a:cxn>
                    <a:cxn ang="T117">
                      <a:pos x="T66" y="T67"/>
                    </a:cxn>
                    <a:cxn ang="T118">
                      <a:pos x="T68" y="T69"/>
                    </a:cxn>
                    <a:cxn ang="T119">
                      <a:pos x="T70" y="T71"/>
                    </a:cxn>
                    <a:cxn ang="T120">
                      <a:pos x="T72" y="T73"/>
                    </a:cxn>
                    <a:cxn ang="T121">
                      <a:pos x="T74" y="T75"/>
                    </a:cxn>
                    <a:cxn ang="T122">
                      <a:pos x="T76" y="T77"/>
                    </a:cxn>
                    <a:cxn ang="T123">
                      <a:pos x="T78" y="T79"/>
                    </a:cxn>
                    <a:cxn ang="T124">
                      <a:pos x="T80" y="T81"/>
                    </a:cxn>
                    <a:cxn ang="T125">
                      <a:pos x="T82" y="T83"/>
                    </a:cxn>
                  </a:cxnLst>
                  <a:rect l="T126" t="T127" r="T128" b="T129"/>
                  <a:pathLst>
                    <a:path w="333" h="154">
                      <a:moveTo>
                        <a:pt x="333" y="33"/>
                      </a:moveTo>
                      <a:lnTo>
                        <a:pt x="327" y="19"/>
                      </a:lnTo>
                      <a:lnTo>
                        <a:pt x="309" y="6"/>
                      </a:lnTo>
                      <a:lnTo>
                        <a:pt x="290" y="0"/>
                      </a:lnTo>
                      <a:lnTo>
                        <a:pt x="269" y="0"/>
                      </a:lnTo>
                      <a:lnTo>
                        <a:pt x="252" y="7"/>
                      </a:lnTo>
                      <a:lnTo>
                        <a:pt x="237" y="30"/>
                      </a:lnTo>
                      <a:lnTo>
                        <a:pt x="224" y="22"/>
                      </a:lnTo>
                      <a:lnTo>
                        <a:pt x="209" y="9"/>
                      </a:lnTo>
                      <a:lnTo>
                        <a:pt x="191" y="0"/>
                      </a:lnTo>
                      <a:lnTo>
                        <a:pt x="173" y="0"/>
                      </a:lnTo>
                      <a:lnTo>
                        <a:pt x="156" y="4"/>
                      </a:lnTo>
                      <a:lnTo>
                        <a:pt x="150" y="27"/>
                      </a:lnTo>
                      <a:lnTo>
                        <a:pt x="137" y="33"/>
                      </a:lnTo>
                      <a:lnTo>
                        <a:pt x="126" y="18"/>
                      </a:lnTo>
                      <a:lnTo>
                        <a:pt x="113" y="12"/>
                      </a:lnTo>
                      <a:lnTo>
                        <a:pt x="90" y="6"/>
                      </a:lnTo>
                      <a:lnTo>
                        <a:pt x="66" y="6"/>
                      </a:lnTo>
                      <a:lnTo>
                        <a:pt x="47" y="22"/>
                      </a:lnTo>
                      <a:lnTo>
                        <a:pt x="29" y="30"/>
                      </a:lnTo>
                      <a:lnTo>
                        <a:pt x="9" y="46"/>
                      </a:lnTo>
                      <a:lnTo>
                        <a:pt x="0" y="70"/>
                      </a:lnTo>
                      <a:lnTo>
                        <a:pt x="6" y="93"/>
                      </a:lnTo>
                      <a:lnTo>
                        <a:pt x="26" y="102"/>
                      </a:lnTo>
                      <a:lnTo>
                        <a:pt x="27" y="114"/>
                      </a:lnTo>
                      <a:lnTo>
                        <a:pt x="42" y="124"/>
                      </a:lnTo>
                      <a:lnTo>
                        <a:pt x="72" y="132"/>
                      </a:lnTo>
                      <a:lnTo>
                        <a:pt x="98" y="118"/>
                      </a:lnTo>
                      <a:lnTo>
                        <a:pt x="117" y="114"/>
                      </a:lnTo>
                      <a:lnTo>
                        <a:pt x="122" y="132"/>
                      </a:lnTo>
                      <a:lnTo>
                        <a:pt x="138" y="154"/>
                      </a:lnTo>
                      <a:lnTo>
                        <a:pt x="168" y="153"/>
                      </a:lnTo>
                      <a:lnTo>
                        <a:pt x="204" y="142"/>
                      </a:lnTo>
                      <a:lnTo>
                        <a:pt x="222" y="109"/>
                      </a:lnTo>
                      <a:lnTo>
                        <a:pt x="231" y="88"/>
                      </a:lnTo>
                      <a:lnTo>
                        <a:pt x="248" y="84"/>
                      </a:lnTo>
                      <a:lnTo>
                        <a:pt x="260" y="78"/>
                      </a:lnTo>
                      <a:lnTo>
                        <a:pt x="276" y="64"/>
                      </a:lnTo>
                      <a:lnTo>
                        <a:pt x="296" y="75"/>
                      </a:lnTo>
                      <a:lnTo>
                        <a:pt x="311" y="66"/>
                      </a:lnTo>
                      <a:lnTo>
                        <a:pt x="326" y="51"/>
                      </a:lnTo>
                      <a:lnTo>
                        <a:pt x="333" y="33"/>
                      </a:lnTo>
                      <a:close/>
                    </a:path>
                  </a:pathLst>
                </a:custGeom>
                <a:grpFill/>
                <a:ln w="9525">
                  <a:solidFill>
                    <a:sysClr val="window" lastClr="FFFF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</a:endParaRPr>
                </a:p>
              </p:txBody>
            </p:sp>
          </p:grpSp>
          <p:sp>
            <p:nvSpPr>
              <p:cNvPr id="149" name="Freeform 1306"/>
              <p:cNvSpPr>
                <a:spLocks noChangeAspect="1"/>
              </p:cNvSpPr>
              <p:nvPr/>
            </p:nvSpPr>
            <p:spPr bwMode="auto">
              <a:xfrm>
                <a:off x="4646130" y="1978070"/>
                <a:ext cx="1134186" cy="1474307"/>
              </a:xfrm>
              <a:custGeom>
                <a:avLst/>
                <a:gdLst>
                  <a:gd name="T0" fmla="*/ 1308 w 4348"/>
                  <a:gd name="T1" fmla="*/ 621 h 5213"/>
                  <a:gd name="T2" fmla="*/ 996 w 4348"/>
                  <a:gd name="T3" fmla="*/ 855 h 5213"/>
                  <a:gd name="T4" fmla="*/ 444 w 4348"/>
                  <a:gd name="T5" fmla="*/ 1131 h 5213"/>
                  <a:gd name="T6" fmla="*/ 136 w 4348"/>
                  <a:gd name="T7" fmla="*/ 1504 h 5213"/>
                  <a:gd name="T8" fmla="*/ 363 w 4348"/>
                  <a:gd name="T9" fmla="*/ 1801 h 5213"/>
                  <a:gd name="T10" fmla="*/ 513 w 4348"/>
                  <a:gd name="T11" fmla="*/ 1996 h 5213"/>
                  <a:gd name="T12" fmla="*/ 255 w 4348"/>
                  <a:gd name="T13" fmla="*/ 2138 h 5213"/>
                  <a:gd name="T14" fmla="*/ 30 w 4348"/>
                  <a:gd name="T15" fmla="*/ 2299 h 5213"/>
                  <a:gd name="T16" fmla="*/ 19 w 4348"/>
                  <a:gd name="T17" fmla="*/ 2585 h 5213"/>
                  <a:gd name="T18" fmla="*/ 151 w 4348"/>
                  <a:gd name="T19" fmla="*/ 2821 h 5213"/>
                  <a:gd name="T20" fmla="*/ 310 w 4348"/>
                  <a:gd name="T21" fmla="*/ 3052 h 5213"/>
                  <a:gd name="T22" fmla="*/ 482 w 4348"/>
                  <a:gd name="T23" fmla="*/ 3321 h 5213"/>
                  <a:gd name="T24" fmla="*/ 819 w 4348"/>
                  <a:gd name="T25" fmla="*/ 3455 h 5213"/>
                  <a:gd name="T26" fmla="*/ 783 w 4348"/>
                  <a:gd name="T27" fmla="*/ 3825 h 5213"/>
                  <a:gd name="T28" fmla="*/ 654 w 4348"/>
                  <a:gd name="T29" fmla="*/ 4029 h 5213"/>
                  <a:gd name="T30" fmla="*/ 719 w 4348"/>
                  <a:gd name="T31" fmla="*/ 4269 h 5213"/>
                  <a:gd name="T32" fmla="*/ 903 w 4348"/>
                  <a:gd name="T33" fmla="*/ 4258 h 5213"/>
                  <a:gd name="T34" fmla="*/ 996 w 4348"/>
                  <a:gd name="T35" fmla="*/ 4469 h 5213"/>
                  <a:gd name="T36" fmla="*/ 1085 w 4348"/>
                  <a:gd name="T37" fmla="*/ 4725 h 5213"/>
                  <a:gd name="T38" fmla="*/ 1224 w 4348"/>
                  <a:gd name="T39" fmla="*/ 5062 h 5213"/>
                  <a:gd name="T40" fmla="*/ 1436 w 4348"/>
                  <a:gd name="T41" fmla="*/ 5152 h 5213"/>
                  <a:gd name="T42" fmla="*/ 1801 w 4348"/>
                  <a:gd name="T43" fmla="*/ 5194 h 5213"/>
                  <a:gd name="T44" fmla="*/ 2169 w 4348"/>
                  <a:gd name="T45" fmla="*/ 5106 h 5213"/>
                  <a:gd name="T46" fmla="*/ 2168 w 4348"/>
                  <a:gd name="T47" fmla="*/ 4909 h 5213"/>
                  <a:gd name="T48" fmla="*/ 2311 w 4348"/>
                  <a:gd name="T49" fmla="*/ 4753 h 5213"/>
                  <a:gd name="T50" fmla="*/ 2394 w 4348"/>
                  <a:gd name="T51" fmla="*/ 4549 h 5213"/>
                  <a:gd name="T52" fmla="*/ 2507 w 4348"/>
                  <a:gd name="T53" fmla="*/ 4422 h 5213"/>
                  <a:gd name="T54" fmla="*/ 2650 w 4348"/>
                  <a:gd name="T55" fmla="*/ 4365 h 5213"/>
                  <a:gd name="T56" fmla="*/ 2479 w 4348"/>
                  <a:gd name="T57" fmla="*/ 4242 h 5213"/>
                  <a:gd name="T58" fmla="*/ 2403 w 4348"/>
                  <a:gd name="T59" fmla="*/ 4066 h 5213"/>
                  <a:gd name="T60" fmla="*/ 2097 w 4348"/>
                  <a:gd name="T61" fmla="*/ 4068 h 5213"/>
                  <a:gd name="T62" fmla="*/ 1830 w 4348"/>
                  <a:gd name="T63" fmla="*/ 3846 h 5213"/>
                  <a:gd name="T64" fmla="*/ 1961 w 4348"/>
                  <a:gd name="T65" fmla="*/ 3739 h 5213"/>
                  <a:gd name="T66" fmla="*/ 1971 w 4348"/>
                  <a:gd name="T67" fmla="*/ 3461 h 5213"/>
                  <a:gd name="T68" fmla="*/ 2112 w 4348"/>
                  <a:gd name="T69" fmla="*/ 3273 h 5213"/>
                  <a:gd name="T70" fmla="*/ 2012 w 4348"/>
                  <a:gd name="T71" fmla="*/ 2892 h 5213"/>
                  <a:gd name="T72" fmla="*/ 1800 w 4348"/>
                  <a:gd name="T73" fmla="*/ 2808 h 5213"/>
                  <a:gd name="T74" fmla="*/ 2043 w 4348"/>
                  <a:gd name="T75" fmla="*/ 2626 h 5213"/>
                  <a:gd name="T76" fmla="*/ 2112 w 4348"/>
                  <a:gd name="T77" fmla="*/ 2391 h 5213"/>
                  <a:gd name="T78" fmla="*/ 2629 w 4348"/>
                  <a:gd name="T79" fmla="*/ 2054 h 5213"/>
                  <a:gd name="T80" fmla="*/ 2863 w 4348"/>
                  <a:gd name="T81" fmla="*/ 1904 h 5213"/>
                  <a:gd name="T82" fmla="*/ 3061 w 4348"/>
                  <a:gd name="T83" fmla="*/ 1656 h 5213"/>
                  <a:gd name="T84" fmla="*/ 3268 w 4348"/>
                  <a:gd name="T85" fmla="*/ 1678 h 5213"/>
                  <a:gd name="T86" fmla="*/ 3412 w 4348"/>
                  <a:gd name="T87" fmla="*/ 1789 h 5213"/>
                  <a:gd name="T88" fmla="*/ 3752 w 4348"/>
                  <a:gd name="T89" fmla="*/ 1908 h 5213"/>
                  <a:gd name="T90" fmla="*/ 3931 w 4348"/>
                  <a:gd name="T91" fmla="*/ 1575 h 5213"/>
                  <a:gd name="T92" fmla="*/ 4058 w 4348"/>
                  <a:gd name="T93" fmla="*/ 1093 h 5213"/>
                  <a:gd name="T94" fmla="*/ 4189 w 4348"/>
                  <a:gd name="T95" fmla="*/ 760 h 5213"/>
                  <a:gd name="T96" fmla="*/ 3392 w 4348"/>
                  <a:gd name="T97" fmla="*/ 534 h 5213"/>
                  <a:gd name="T98" fmla="*/ 3275 w 4348"/>
                  <a:gd name="T99" fmla="*/ 324 h 5213"/>
                  <a:gd name="T100" fmla="*/ 2897 w 4348"/>
                  <a:gd name="T101" fmla="*/ 138 h 5213"/>
                  <a:gd name="T102" fmla="*/ 2375 w 4348"/>
                  <a:gd name="T103" fmla="*/ 189 h 5213"/>
                  <a:gd name="T104" fmla="*/ 2183 w 4348"/>
                  <a:gd name="T105" fmla="*/ 142 h 5213"/>
                  <a:gd name="T106" fmla="*/ 2008 w 4348"/>
                  <a:gd name="T107" fmla="*/ 535 h 5213"/>
                  <a:gd name="T108" fmla="*/ 1529 w 4348"/>
                  <a:gd name="T109" fmla="*/ 400 h 5213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4348"/>
                  <a:gd name="T166" fmla="*/ 0 h 5213"/>
                  <a:gd name="T167" fmla="*/ 4348 w 4348"/>
                  <a:gd name="T168" fmla="*/ 5213 h 5213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4348" h="5213">
                    <a:moveTo>
                      <a:pt x="1529" y="400"/>
                    </a:moveTo>
                    <a:lnTo>
                      <a:pt x="1308" y="621"/>
                    </a:lnTo>
                    <a:lnTo>
                      <a:pt x="1140" y="765"/>
                    </a:lnTo>
                    <a:lnTo>
                      <a:pt x="996" y="855"/>
                    </a:lnTo>
                    <a:lnTo>
                      <a:pt x="708" y="963"/>
                    </a:lnTo>
                    <a:lnTo>
                      <a:pt x="444" y="1131"/>
                    </a:lnTo>
                    <a:lnTo>
                      <a:pt x="264" y="1323"/>
                    </a:lnTo>
                    <a:lnTo>
                      <a:pt x="136" y="1504"/>
                    </a:lnTo>
                    <a:lnTo>
                      <a:pt x="174" y="1642"/>
                    </a:lnTo>
                    <a:lnTo>
                      <a:pt x="363" y="1801"/>
                    </a:lnTo>
                    <a:lnTo>
                      <a:pt x="456" y="1905"/>
                    </a:lnTo>
                    <a:lnTo>
                      <a:pt x="513" y="1996"/>
                    </a:lnTo>
                    <a:lnTo>
                      <a:pt x="406" y="2152"/>
                    </a:lnTo>
                    <a:lnTo>
                      <a:pt x="255" y="2138"/>
                    </a:lnTo>
                    <a:lnTo>
                      <a:pt x="99" y="2170"/>
                    </a:lnTo>
                    <a:lnTo>
                      <a:pt x="30" y="2299"/>
                    </a:lnTo>
                    <a:lnTo>
                      <a:pt x="0" y="2455"/>
                    </a:lnTo>
                    <a:lnTo>
                      <a:pt x="19" y="2585"/>
                    </a:lnTo>
                    <a:lnTo>
                      <a:pt x="66" y="2709"/>
                    </a:lnTo>
                    <a:lnTo>
                      <a:pt x="151" y="2821"/>
                    </a:lnTo>
                    <a:lnTo>
                      <a:pt x="261" y="2897"/>
                    </a:lnTo>
                    <a:lnTo>
                      <a:pt x="310" y="3052"/>
                    </a:lnTo>
                    <a:lnTo>
                      <a:pt x="315" y="3215"/>
                    </a:lnTo>
                    <a:lnTo>
                      <a:pt x="482" y="3321"/>
                    </a:lnTo>
                    <a:lnTo>
                      <a:pt x="710" y="3346"/>
                    </a:lnTo>
                    <a:lnTo>
                      <a:pt x="819" y="3455"/>
                    </a:lnTo>
                    <a:lnTo>
                      <a:pt x="819" y="3643"/>
                    </a:lnTo>
                    <a:lnTo>
                      <a:pt x="783" y="3825"/>
                    </a:lnTo>
                    <a:lnTo>
                      <a:pt x="647" y="3919"/>
                    </a:lnTo>
                    <a:lnTo>
                      <a:pt x="654" y="4029"/>
                    </a:lnTo>
                    <a:lnTo>
                      <a:pt x="661" y="4201"/>
                    </a:lnTo>
                    <a:lnTo>
                      <a:pt x="719" y="4269"/>
                    </a:lnTo>
                    <a:lnTo>
                      <a:pt x="816" y="4245"/>
                    </a:lnTo>
                    <a:lnTo>
                      <a:pt x="903" y="4258"/>
                    </a:lnTo>
                    <a:lnTo>
                      <a:pt x="1002" y="4273"/>
                    </a:lnTo>
                    <a:lnTo>
                      <a:pt x="996" y="4469"/>
                    </a:lnTo>
                    <a:lnTo>
                      <a:pt x="1018" y="4613"/>
                    </a:lnTo>
                    <a:lnTo>
                      <a:pt x="1085" y="4725"/>
                    </a:lnTo>
                    <a:lnTo>
                      <a:pt x="1108" y="4991"/>
                    </a:lnTo>
                    <a:lnTo>
                      <a:pt x="1224" y="5062"/>
                    </a:lnTo>
                    <a:lnTo>
                      <a:pt x="1336" y="5029"/>
                    </a:lnTo>
                    <a:lnTo>
                      <a:pt x="1436" y="5152"/>
                    </a:lnTo>
                    <a:lnTo>
                      <a:pt x="1566" y="5213"/>
                    </a:lnTo>
                    <a:lnTo>
                      <a:pt x="1801" y="5194"/>
                    </a:lnTo>
                    <a:lnTo>
                      <a:pt x="1956" y="5156"/>
                    </a:lnTo>
                    <a:lnTo>
                      <a:pt x="2169" y="5106"/>
                    </a:lnTo>
                    <a:lnTo>
                      <a:pt x="2201" y="5049"/>
                    </a:lnTo>
                    <a:lnTo>
                      <a:pt x="2168" y="4909"/>
                    </a:lnTo>
                    <a:lnTo>
                      <a:pt x="2217" y="4802"/>
                    </a:lnTo>
                    <a:lnTo>
                      <a:pt x="2311" y="4753"/>
                    </a:lnTo>
                    <a:lnTo>
                      <a:pt x="2381" y="4656"/>
                    </a:lnTo>
                    <a:lnTo>
                      <a:pt x="2394" y="4549"/>
                    </a:lnTo>
                    <a:lnTo>
                      <a:pt x="2418" y="4463"/>
                    </a:lnTo>
                    <a:lnTo>
                      <a:pt x="2507" y="4422"/>
                    </a:lnTo>
                    <a:lnTo>
                      <a:pt x="2588" y="4422"/>
                    </a:lnTo>
                    <a:lnTo>
                      <a:pt x="2650" y="4365"/>
                    </a:lnTo>
                    <a:lnTo>
                      <a:pt x="2617" y="4250"/>
                    </a:lnTo>
                    <a:lnTo>
                      <a:pt x="2479" y="4242"/>
                    </a:lnTo>
                    <a:lnTo>
                      <a:pt x="2471" y="4129"/>
                    </a:lnTo>
                    <a:lnTo>
                      <a:pt x="2403" y="4066"/>
                    </a:lnTo>
                    <a:lnTo>
                      <a:pt x="2263" y="4101"/>
                    </a:lnTo>
                    <a:lnTo>
                      <a:pt x="2097" y="4068"/>
                    </a:lnTo>
                    <a:lnTo>
                      <a:pt x="1935" y="4022"/>
                    </a:lnTo>
                    <a:lnTo>
                      <a:pt x="1830" y="3846"/>
                    </a:lnTo>
                    <a:lnTo>
                      <a:pt x="1860" y="3777"/>
                    </a:lnTo>
                    <a:lnTo>
                      <a:pt x="1961" y="3739"/>
                    </a:lnTo>
                    <a:lnTo>
                      <a:pt x="1989" y="3649"/>
                    </a:lnTo>
                    <a:lnTo>
                      <a:pt x="1971" y="3461"/>
                    </a:lnTo>
                    <a:lnTo>
                      <a:pt x="2046" y="3345"/>
                    </a:lnTo>
                    <a:lnTo>
                      <a:pt x="2112" y="3273"/>
                    </a:lnTo>
                    <a:lnTo>
                      <a:pt x="2074" y="2945"/>
                    </a:lnTo>
                    <a:lnTo>
                      <a:pt x="2012" y="2892"/>
                    </a:lnTo>
                    <a:lnTo>
                      <a:pt x="1866" y="2889"/>
                    </a:lnTo>
                    <a:lnTo>
                      <a:pt x="1800" y="2808"/>
                    </a:lnTo>
                    <a:lnTo>
                      <a:pt x="1863" y="2677"/>
                    </a:lnTo>
                    <a:lnTo>
                      <a:pt x="2043" y="2626"/>
                    </a:lnTo>
                    <a:lnTo>
                      <a:pt x="2082" y="2493"/>
                    </a:lnTo>
                    <a:lnTo>
                      <a:pt x="2112" y="2391"/>
                    </a:lnTo>
                    <a:lnTo>
                      <a:pt x="2393" y="2226"/>
                    </a:lnTo>
                    <a:lnTo>
                      <a:pt x="2629" y="2054"/>
                    </a:lnTo>
                    <a:lnTo>
                      <a:pt x="2713" y="1917"/>
                    </a:lnTo>
                    <a:lnTo>
                      <a:pt x="2863" y="1904"/>
                    </a:lnTo>
                    <a:lnTo>
                      <a:pt x="3022" y="1736"/>
                    </a:lnTo>
                    <a:lnTo>
                      <a:pt x="3061" y="1656"/>
                    </a:lnTo>
                    <a:lnTo>
                      <a:pt x="3186" y="1613"/>
                    </a:lnTo>
                    <a:lnTo>
                      <a:pt x="3268" y="1678"/>
                    </a:lnTo>
                    <a:lnTo>
                      <a:pt x="3284" y="1794"/>
                    </a:lnTo>
                    <a:lnTo>
                      <a:pt x="3412" y="1789"/>
                    </a:lnTo>
                    <a:lnTo>
                      <a:pt x="3625" y="1935"/>
                    </a:lnTo>
                    <a:lnTo>
                      <a:pt x="3752" y="1908"/>
                    </a:lnTo>
                    <a:lnTo>
                      <a:pt x="3883" y="1825"/>
                    </a:lnTo>
                    <a:lnTo>
                      <a:pt x="3931" y="1575"/>
                    </a:lnTo>
                    <a:lnTo>
                      <a:pt x="3876" y="1346"/>
                    </a:lnTo>
                    <a:lnTo>
                      <a:pt x="4058" y="1093"/>
                    </a:lnTo>
                    <a:lnTo>
                      <a:pt x="4348" y="909"/>
                    </a:lnTo>
                    <a:lnTo>
                      <a:pt x="4189" y="760"/>
                    </a:lnTo>
                    <a:lnTo>
                      <a:pt x="3680" y="498"/>
                    </a:lnTo>
                    <a:lnTo>
                      <a:pt x="3392" y="534"/>
                    </a:lnTo>
                    <a:lnTo>
                      <a:pt x="3380" y="394"/>
                    </a:lnTo>
                    <a:lnTo>
                      <a:pt x="3275" y="324"/>
                    </a:lnTo>
                    <a:lnTo>
                      <a:pt x="3155" y="129"/>
                    </a:lnTo>
                    <a:lnTo>
                      <a:pt x="2897" y="138"/>
                    </a:lnTo>
                    <a:lnTo>
                      <a:pt x="2593" y="345"/>
                    </a:lnTo>
                    <a:lnTo>
                      <a:pt x="2375" y="189"/>
                    </a:lnTo>
                    <a:lnTo>
                      <a:pt x="2339" y="0"/>
                    </a:lnTo>
                    <a:lnTo>
                      <a:pt x="2183" y="142"/>
                    </a:lnTo>
                    <a:lnTo>
                      <a:pt x="2163" y="418"/>
                    </a:lnTo>
                    <a:lnTo>
                      <a:pt x="2008" y="535"/>
                    </a:lnTo>
                    <a:lnTo>
                      <a:pt x="1642" y="518"/>
                    </a:lnTo>
                    <a:lnTo>
                      <a:pt x="1529" y="400"/>
                    </a:lnTo>
                    <a:close/>
                  </a:path>
                </a:pathLst>
              </a:custGeom>
              <a:solidFill>
                <a:sysClr val="window" lastClr="FFFFFF">
                  <a:lumMod val="50000"/>
                  <a:alpha val="30000"/>
                </a:sysClr>
              </a:solidFill>
              <a:ln w="9525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</a:endParaRPr>
              </a:p>
            </p:txBody>
          </p:sp>
          <p:grpSp>
            <p:nvGrpSpPr>
              <p:cNvPr id="150" name="그룹 149"/>
              <p:cNvGrpSpPr/>
              <p:nvPr/>
            </p:nvGrpSpPr>
            <p:grpSpPr>
              <a:xfrm>
                <a:off x="3610025" y="2201209"/>
                <a:ext cx="1354607" cy="1302073"/>
                <a:chOff x="3610025" y="2201209"/>
                <a:chExt cx="1354607" cy="1302073"/>
              </a:xfrm>
              <a:solidFill>
                <a:sysClr val="window" lastClr="FFFFFF">
                  <a:lumMod val="50000"/>
                </a:sysClr>
              </a:solidFill>
            </p:grpSpPr>
            <p:sp>
              <p:nvSpPr>
                <p:cNvPr id="164" name="Freeform 1307"/>
                <p:cNvSpPr>
                  <a:spLocks noChangeAspect="1"/>
                </p:cNvSpPr>
                <p:nvPr/>
              </p:nvSpPr>
              <p:spPr bwMode="auto">
                <a:xfrm>
                  <a:off x="3610025" y="2201209"/>
                  <a:ext cx="1354607" cy="1302073"/>
                </a:xfrm>
                <a:custGeom>
                  <a:avLst/>
                  <a:gdLst>
                    <a:gd name="T0" fmla="*/ 1986 w 5193"/>
                    <a:gd name="T1" fmla="*/ 414 h 4604"/>
                    <a:gd name="T2" fmla="*/ 1746 w 5193"/>
                    <a:gd name="T3" fmla="*/ 342 h 4604"/>
                    <a:gd name="T4" fmla="*/ 1548 w 5193"/>
                    <a:gd name="T5" fmla="*/ 138 h 4604"/>
                    <a:gd name="T6" fmla="*/ 1026 w 5193"/>
                    <a:gd name="T7" fmla="*/ 0 h 4604"/>
                    <a:gd name="T8" fmla="*/ 918 w 5193"/>
                    <a:gd name="T9" fmla="*/ 192 h 4604"/>
                    <a:gd name="T10" fmla="*/ 558 w 5193"/>
                    <a:gd name="T11" fmla="*/ 426 h 4604"/>
                    <a:gd name="T12" fmla="*/ 162 w 5193"/>
                    <a:gd name="T13" fmla="*/ 912 h 4604"/>
                    <a:gd name="T14" fmla="*/ 78 w 5193"/>
                    <a:gd name="T15" fmla="*/ 1290 h 4604"/>
                    <a:gd name="T16" fmla="*/ 6 w 5193"/>
                    <a:gd name="T17" fmla="*/ 1584 h 4604"/>
                    <a:gd name="T18" fmla="*/ 360 w 5193"/>
                    <a:gd name="T19" fmla="*/ 1800 h 4604"/>
                    <a:gd name="T20" fmla="*/ 576 w 5193"/>
                    <a:gd name="T21" fmla="*/ 1710 h 4604"/>
                    <a:gd name="T22" fmla="*/ 600 w 5193"/>
                    <a:gd name="T23" fmla="*/ 1938 h 4604"/>
                    <a:gd name="T24" fmla="*/ 708 w 5193"/>
                    <a:gd name="T25" fmla="*/ 2280 h 4604"/>
                    <a:gd name="T26" fmla="*/ 612 w 5193"/>
                    <a:gd name="T27" fmla="*/ 2639 h 4604"/>
                    <a:gd name="T28" fmla="*/ 774 w 5193"/>
                    <a:gd name="T29" fmla="*/ 2879 h 4604"/>
                    <a:gd name="T30" fmla="*/ 1242 w 5193"/>
                    <a:gd name="T31" fmla="*/ 2891 h 4604"/>
                    <a:gd name="T32" fmla="*/ 1440 w 5193"/>
                    <a:gd name="T33" fmla="*/ 3077 h 4604"/>
                    <a:gd name="T34" fmla="*/ 1446 w 5193"/>
                    <a:gd name="T35" fmla="*/ 3383 h 4604"/>
                    <a:gd name="T36" fmla="*/ 1320 w 5193"/>
                    <a:gd name="T37" fmla="*/ 3899 h 4604"/>
                    <a:gd name="T38" fmla="*/ 1692 w 5193"/>
                    <a:gd name="T39" fmla="*/ 4115 h 4604"/>
                    <a:gd name="T40" fmla="*/ 1788 w 5193"/>
                    <a:gd name="T41" fmla="*/ 4295 h 4604"/>
                    <a:gd name="T42" fmla="*/ 2106 w 5193"/>
                    <a:gd name="T43" fmla="*/ 4535 h 4604"/>
                    <a:gd name="T44" fmla="*/ 2487 w 5193"/>
                    <a:gd name="T45" fmla="*/ 4340 h 4604"/>
                    <a:gd name="T46" fmla="*/ 2682 w 5193"/>
                    <a:gd name="T47" fmla="*/ 4079 h 4604"/>
                    <a:gd name="T48" fmla="*/ 2700 w 5193"/>
                    <a:gd name="T49" fmla="*/ 3779 h 4604"/>
                    <a:gd name="T50" fmla="*/ 2955 w 5193"/>
                    <a:gd name="T51" fmla="*/ 3704 h 4604"/>
                    <a:gd name="T52" fmla="*/ 3168 w 5193"/>
                    <a:gd name="T53" fmla="*/ 3920 h 4604"/>
                    <a:gd name="T54" fmla="*/ 3186 w 5193"/>
                    <a:gd name="T55" fmla="*/ 4301 h 4604"/>
                    <a:gd name="T56" fmla="*/ 3474 w 5193"/>
                    <a:gd name="T57" fmla="*/ 4352 h 4604"/>
                    <a:gd name="T58" fmla="*/ 3552 w 5193"/>
                    <a:gd name="T59" fmla="*/ 4193 h 4604"/>
                    <a:gd name="T60" fmla="*/ 3696 w 5193"/>
                    <a:gd name="T61" fmla="*/ 4157 h 4604"/>
                    <a:gd name="T62" fmla="*/ 3807 w 5193"/>
                    <a:gd name="T63" fmla="*/ 3980 h 4604"/>
                    <a:gd name="T64" fmla="*/ 4215 w 5193"/>
                    <a:gd name="T65" fmla="*/ 4070 h 4604"/>
                    <a:gd name="T66" fmla="*/ 4338 w 5193"/>
                    <a:gd name="T67" fmla="*/ 4391 h 4604"/>
                    <a:gd name="T68" fmla="*/ 4590 w 5193"/>
                    <a:gd name="T69" fmla="*/ 4601 h 4604"/>
                    <a:gd name="T70" fmla="*/ 4818 w 5193"/>
                    <a:gd name="T71" fmla="*/ 4604 h 4604"/>
                    <a:gd name="T72" fmla="*/ 5031 w 5193"/>
                    <a:gd name="T73" fmla="*/ 4511 h 4604"/>
                    <a:gd name="T74" fmla="*/ 5193 w 5193"/>
                    <a:gd name="T75" fmla="*/ 4271 h 4604"/>
                    <a:gd name="T76" fmla="*/ 5058 w 5193"/>
                    <a:gd name="T77" fmla="*/ 3935 h 4604"/>
                    <a:gd name="T78" fmla="*/ 4968 w 5193"/>
                    <a:gd name="T79" fmla="*/ 3683 h 4604"/>
                    <a:gd name="T80" fmla="*/ 4794 w 5193"/>
                    <a:gd name="T81" fmla="*/ 3455 h 4604"/>
                    <a:gd name="T82" fmla="*/ 4635 w 5193"/>
                    <a:gd name="T83" fmla="*/ 3413 h 4604"/>
                    <a:gd name="T84" fmla="*/ 4755 w 5193"/>
                    <a:gd name="T85" fmla="*/ 3035 h 4604"/>
                    <a:gd name="T86" fmla="*/ 4791 w 5193"/>
                    <a:gd name="T87" fmla="*/ 2666 h 4604"/>
                    <a:gd name="T88" fmla="*/ 4452 w 5193"/>
                    <a:gd name="T89" fmla="*/ 2531 h 4604"/>
                    <a:gd name="T90" fmla="*/ 4284 w 5193"/>
                    <a:gd name="T91" fmla="*/ 2268 h 4604"/>
                    <a:gd name="T92" fmla="*/ 4122 w 5193"/>
                    <a:gd name="T93" fmla="*/ 2031 h 4604"/>
                    <a:gd name="T94" fmla="*/ 3990 w 5193"/>
                    <a:gd name="T95" fmla="*/ 1797 h 4604"/>
                    <a:gd name="T96" fmla="*/ 4002 w 5193"/>
                    <a:gd name="T97" fmla="*/ 1512 h 4604"/>
                    <a:gd name="T98" fmla="*/ 4230 w 5193"/>
                    <a:gd name="T99" fmla="*/ 1350 h 4604"/>
                    <a:gd name="T100" fmla="*/ 4485 w 5193"/>
                    <a:gd name="T101" fmla="*/ 1209 h 4604"/>
                    <a:gd name="T102" fmla="*/ 4332 w 5193"/>
                    <a:gd name="T103" fmla="*/ 1011 h 4604"/>
                    <a:gd name="T104" fmla="*/ 4108 w 5193"/>
                    <a:gd name="T105" fmla="*/ 716 h 4604"/>
                    <a:gd name="T106" fmla="*/ 3444 w 5193"/>
                    <a:gd name="T107" fmla="*/ 516 h 4604"/>
                    <a:gd name="T108" fmla="*/ 2976 w 5193"/>
                    <a:gd name="T109" fmla="*/ 576 h 4604"/>
                    <a:gd name="T110" fmla="*/ 2610 w 5193"/>
                    <a:gd name="T111" fmla="*/ 750 h 4604"/>
                    <a:gd name="T112" fmla="*/ 2352 w 5193"/>
                    <a:gd name="T113" fmla="*/ 591 h 4604"/>
                    <a:gd name="T114" fmla="*/ 2136 w 5193"/>
                    <a:gd name="T115" fmla="*/ 339 h 4604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w 5193"/>
                    <a:gd name="T175" fmla="*/ 0 h 4604"/>
                    <a:gd name="T176" fmla="*/ 5193 w 5193"/>
                    <a:gd name="T177" fmla="*/ 4604 h 4604"/>
                  </a:gdLst>
                  <a:ahLst/>
                  <a:cxnLst>
                    <a:cxn ang="T116">
                      <a:pos x="T0" y="T1"/>
                    </a:cxn>
                    <a:cxn ang="T117">
                      <a:pos x="T2" y="T3"/>
                    </a:cxn>
                    <a:cxn ang="T118">
                      <a:pos x="T4" y="T5"/>
                    </a:cxn>
                    <a:cxn ang="T119">
                      <a:pos x="T6" y="T7"/>
                    </a:cxn>
                    <a:cxn ang="T120">
                      <a:pos x="T8" y="T9"/>
                    </a:cxn>
                    <a:cxn ang="T121">
                      <a:pos x="T10" y="T11"/>
                    </a:cxn>
                    <a:cxn ang="T122">
                      <a:pos x="T12" y="T13"/>
                    </a:cxn>
                    <a:cxn ang="T123">
                      <a:pos x="T14" y="T15"/>
                    </a:cxn>
                    <a:cxn ang="T124">
                      <a:pos x="T16" y="T17"/>
                    </a:cxn>
                    <a:cxn ang="T125">
                      <a:pos x="T18" y="T19"/>
                    </a:cxn>
                    <a:cxn ang="T126">
                      <a:pos x="T20" y="T21"/>
                    </a:cxn>
                    <a:cxn ang="T127">
                      <a:pos x="T22" y="T23"/>
                    </a:cxn>
                    <a:cxn ang="T128">
                      <a:pos x="T24" y="T25"/>
                    </a:cxn>
                    <a:cxn ang="T129">
                      <a:pos x="T26" y="T27"/>
                    </a:cxn>
                    <a:cxn ang="T130">
                      <a:pos x="T28" y="T29"/>
                    </a:cxn>
                    <a:cxn ang="T131">
                      <a:pos x="T30" y="T31"/>
                    </a:cxn>
                    <a:cxn ang="T132">
                      <a:pos x="T32" y="T33"/>
                    </a:cxn>
                    <a:cxn ang="T133">
                      <a:pos x="T34" y="T35"/>
                    </a:cxn>
                    <a:cxn ang="T134">
                      <a:pos x="T36" y="T37"/>
                    </a:cxn>
                    <a:cxn ang="T135">
                      <a:pos x="T38" y="T39"/>
                    </a:cxn>
                    <a:cxn ang="T136">
                      <a:pos x="T40" y="T41"/>
                    </a:cxn>
                    <a:cxn ang="T137">
                      <a:pos x="T42" y="T43"/>
                    </a:cxn>
                    <a:cxn ang="T138">
                      <a:pos x="T44" y="T45"/>
                    </a:cxn>
                    <a:cxn ang="T139">
                      <a:pos x="T46" y="T47"/>
                    </a:cxn>
                    <a:cxn ang="T140">
                      <a:pos x="T48" y="T49"/>
                    </a:cxn>
                    <a:cxn ang="T141">
                      <a:pos x="T50" y="T51"/>
                    </a:cxn>
                    <a:cxn ang="T142">
                      <a:pos x="T52" y="T53"/>
                    </a:cxn>
                    <a:cxn ang="T143">
                      <a:pos x="T54" y="T55"/>
                    </a:cxn>
                    <a:cxn ang="T144">
                      <a:pos x="T56" y="T57"/>
                    </a:cxn>
                    <a:cxn ang="T145">
                      <a:pos x="T58" y="T59"/>
                    </a:cxn>
                    <a:cxn ang="T146">
                      <a:pos x="T60" y="T61"/>
                    </a:cxn>
                    <a:cxn ang="T147">
                      <a:pos x="T62" y="T63"/>
                    </a:cxn>
                    <a:cxn ang="T148">
                      <a:pos x="T64" y="T65"/>
                    </a:cxn>
                    <a:cxn ang="T149">
                      <a:pos x="T66" y="T67"/>
                    </a:cxn>
                    <a:cxn ang="T150">
                      <a:pos x="T68" y="T69"/>
                    </a:cxn>
                    <a:cxn ang="T151">
                      <a:pos x="T70" y="T71"/>
                    </a:cxn>
                    <a:cxn ang="T152">
                      <a:pos x="T72" y="T73"/>
                    </a:cxn>
                    <a:cxn ang="T153">
                      <a:pos x="T74" y="T75"/>
                    </a:cxn>
                    <a:cxn ang="T154">
                      <a:pos x="T76" y="T77"/>
                    </a:cxn>
                    <a:cxn ang="T155">
                      <a:pos x="T78" y="T79"/>
                    </a:cxn>
                    <a:cxn ang="T156">
                      <a:pos x="T80" y="T81"/>
                    </a:cxn>
                    <a:cxn ang="T157">
                      <a:pos x="T82" y="T83"/>
                    </a:cxn>
                    <a:cxn ang="T158">
                      <a:pos x="T84" y="T85"/>
                    </a:cxn>
                    <a:cxn ang="T159">
                      <a:pos x="T86" y="T87"/>
                    </a:cxn>
                    <a:cxn ang="T160">
                      <a:pos x="T88" y="T89"/>
                    </a:cxn>
                    <a:cxn ang="T161">
                      <a:pos x="T90" y="T91"/>
                    </a:cxn>
                    <a:cxn ang="T162">
                      <a:pos x="T92" y="T93"/>
                    </a:cxn>
                    <a:cxn ang="T163">
                      <a:pos x="T94" y="T95"/>
                    </a:cxn>
                    <a:cxn ang="T164">
                      <a:pos x="T96" y="T97"/>
                    </a:cxn>
                    <a:cxn ang="T165">
                      <a:pos x="T98" y="T99"/>
                    </a:cxn>
                    <a:cxn ang="T166">
                      <a:pos x="T100" y="T101"/>
                    </a:cxn>
                    <a:cxn ang="T167">
                      <a:pos x="T102" y="T103"/>
                    </a:cxn>
                    <a:cxn ang="T168">
                      <a:pos x="T104" y="T105"/>
                    </a:cxn>
                    <a:cxn ang="T169">
                      <a:pos x="T106" y="T107"/>
                    </a:cxn>
                    <a:cxn ang="T170">
                      <a:pos x="T108" y="T109"/>
                    </a:cxn>
                    <a:cxn ang="T171">
                      <a:pos x="T110" y="T111"/>
                    </a:cxn>
                    <a:cxn ang="T172">
                      <a:pos x="T112" y="T113"/>
                    </a:cxn>
                    <a:cxn ang="T173">
                      <a:pos x="T114" y="T115"/>
                    </a:cxn>
                  </a:cxnLst>
                  <a:rect l="T174" t="T175" r="T176" b="T177"/>
                  <a:pathLst>
                    <a:path w="5193" h="4604">
                      <a:moveTo>
                        <a:pt x="2070" y="270"/>
                      </a:moveTo>
                      <a:lnTo>
                        <a:pt x="1986" y="414"/>
                      </a:lnTo>
                      <a:lnTo>
                        <a:pt x="1800" y="414"/>
                      </a:lnTo>
                      <a:lnTo>
                        <a:pt x="1746" y="342"/>
                      </a:lnTo>
                      <a:lnTo>
                        <a:pt x="1716" y="198"/>
                      </a:lnTo>
                      <a:lnTo>
                        <a:pt x="1548" y="138"/>
                      </a:lnTo>
                      <a:lnTo>
                        <a:pt x="1458" y="18"/>
                      </a:lnTo>
                      <a:lnTo>
                        <a:pt x="1026" y="0"/>
                      </a:lnTo>
                      <a:lnTo>
                        <a:pt x="906" y="72"/>
                      </a:lnTo>
                      <a:lnTo>
                        <a:pt x="918" y="192"/>
                      </a:lnTo>
                      <a:lnTo>
                        <a:pt x="720" y="234"/>
                      </a:lnTo>
                      <a:lnTo>
                        <a:pt x="558" y="426"/>
                      </a:lnTo>
                      <a:lnTo>
                        <a:pt x="342" y="666"/>
                      </a:lnTo>
                      <a:lnTo>
                        <a:pt x="162" y="912"/>
                      </a:lnTo>
                      <a:lnTo>
                        <a:pt x="0" y="1134"/>
                      </a:lnTo>
                      <a:lnTo>
                        <a:pt x="78" y="1290"/>
                      </a:lnTo>
                      <a:lnTo>
                        <a:pt x="108" y="1452"/>
                      </a:lnTo>
                      <a:lnTo>
                        <a:pt x="6" y="1584"/>
                      </a:lnTo>
                      <a:lnTo>
                        <a:pt x="168" y="1818"/>
                      </a:lnTo>
                      <a:lnTo>
                        <a:pt x="360" y="1800"/>
                      </a:lnTo>
                      <a:lnTo>
                        <a:pt x="486" y="1656"/>
                      </a:lnTo>
                      <a:lnTo>
                        <a:pt x="576" y="1710"/>
                      </a:lnTo>
                      <a:lnTo>
                        <a:pt x="528" y="1884"/>
                      </a:lnTo>
                      <a:lnTo>
                        <a:pt x="600" y="1938"/>
                      </a:lnTo>
                      <a:lnTo>
                        <a:pt x="720" y="2100"/>
                      </a:lnTo>
                      <a:lnTo>
                        <a:pt x="708" y="2280"/>
                      </a:lnTo>
                      <a:lnTo>
                        <a:pt x="582" y="2339"/>
                      </a:lnTo>
                      <a:lnTo>
                        <a:pt x="612" y="2639"/>
                      </a:lnTo>
                      <a:lnTo>
                        <a:pt x="690" y="2729"/>
                      </a:lnTo>
                      <a:lnTo>
                        <a:pt x="774" y="2879"/>
                      </a:lnTo>
                      <a:lnTo>
                        <a:pt x="996" y="2909"/>
                      </a:lnTo>
                      <a:lnTo>
                        <a:pt x="1242" y="2891"/>
                      </a:lnTo>
                      <a:lnTo>
                        <a:pt x="1302" y="3005"/>
                      </a:lnTo>
                      <a:lnTo>
                        <a:pt x="1440" y="3077"/>
                      </a:lnTo>
                      <a:lnTo>
                        <a:pt x="1410" y="3251"/>
                      </a:lnTo>
                      <a:lnTo>
                        <a:pt x="1446" y="3383"/>
                      </a:lnTo>
                      <a:lnTo>
                        <a:pt x="1284" y="3647"/>
                      </a:lnTo>
                      <a:lnTo>
                        <a:pt x="1320" y="3899"/>
                      </a:lnTo>
                      <a:lnTo>
                        <a:pt x="1548" y="3953"/>
                      </a:lnTo>
                      <a:lnTo>
                        <a:pt x="1692" y="4115"/>
                      </a:lnTo>
                      <a:lnTo>
                        <a:pt x="1698" y="4229"/>
                      </a:lnTo>
                      <a:lnTo>
                        <a:pt x="1788" y="4295"/>
                      </a:lnTo>
                      <a:lnTo>
                        <a:pt x="1842" y="4445"/>
                      </a:lnTo>
                      <a:lnTo>
                        <a:pt x="2106" y="4535"/>
                      </a:lnTo>
                      <a:lnTo>
                        <a:pt x="2268" y="4475"/>
                      </a:lnTo>
                      <a:lnTo>
                        <a:pt x="2487" y="4340"/>
                      </a:lnTo>
                      <a:lnTo>
                        <a:pt x="2520" y="4151"/>
                      </a:lnTo>
                      <a:lnTo>
                        <a:pt x="2682" y="4079"/>
                      </a:lnTo>
                      <a:lnTo>
                        <a:pt x="2682" y="3899"/>
                      </a:lnTo>
                      <a:lnTo>
                        <a:pt x="2700" y="3779"/>
                      </a:lnTo>
                      <a:lnTo>
                        <a:pt x="2790" y="3707"/>
                      </a:lnTo>
                      <a:lnTo>
                        <a:pt x="2955" y="3704"/>
                      </a:lnTo>
                      <a:lnTo>
                        <a:pt x="3018" y="3740"/>
                      </a:lnTo>
                      <a:lnTo>
                        <a:pt x="3168" y="3920"/>
                      </a:lnTo>
                      <a:lnTo>
                        <a:pt x="3156" y="4043"/>
                      </a:lnTo>
                      <a:lnTo>
                        <a:pt x="3186" y="4301"/>
                      </a:lnTo>
                      <a:lnTo>
                        <a:pt x="3258" y="4355"/>
                      </a:lnTo>
                      <a:lnTo>
                        <a:pt x="3474" y="4352"/>
                      </a:lnTo>
                      <a:lnTo>
                        <a:pt x="3528" y="4295"/>
                      </a:lnTo>
                      <a:lnTo>
                        <a:pt x="3552" y="4193"/>
                      </a:lnTo>
                      <a:lnTo>
                        <a:pt x="3642" y="4187"/>
                      </a:lnTo>
                      <a:lnTo>
                        <a:pt x="3696" y="4157"/>
                      </a:lnTo>
                      <a:lnTo>
                        <a:pt x="3747" y="4079"/>
                      </a:lnTo>
                      <a:lnTo>
                        <a:pt x="3807" y="3980"/>
                      </a:lnTo>
                      <a:lnTo>
                        <a:pt x="4146" y="3977"/>
                      </a:lnTo>
                      <a:lnTo>
                        <a:pt x="4215" y="4070"/>
                      </a:lnTo>
                      <a:lnTo>
                        <a:pt x="4248" y="4271"/>
                      </a:lnTo>
                      <a:lnTo>
                        <a:pt x="4338" y="4391"/>
                      </a:lnTo>
                      <a:lnTo>
                        <a:pt x="4482" y="4553"/>
                      </a:lnTo>
                      <a:lnTo>
                        <a:pt x="4590" y="4601"/>
                      </a:lnTo>
                      <a:lnTo>
                        <a:pt x="4686" y="4547"/>
                      </a:lnTo>
                      <a:lnTo>
                        <a:pt x="4818" y="4604"/>
                      </a:lnTo>
                      <a:lnTo>
                        <a:pt x="4932" y="4586"/>
                      </a:lnTo>
                      <a:lnTo>
                        <a:pt x="5031" y="4511"/>
                      </a:lnTo>
                      <a:lnTo>
                        <a:pt x="5136" y="4427"/>
                      </a:lnTo>
                      <a:lnTo>
                        <a:pt x="5193" y="4271"/>
                      </a:lnTo>
                      <a:lnTo>
                        <a:pt x="5082" y="4205"/>
                      </a:lnTo>
                      <a:lnTo>
                        <a:pt x="5058" y="3935"/>
                      </a:lnTo>
                      <a:lnTo>
                        <a:pt x="4992" y="3827"/>
                      </a:lnTo>
                      <a:lnTo>
                        <a:pt x="4968" y="3683"/>
                      </a:lnTo>
                      <a:lnTo>
                        <a:pt x="4974" y="3485"/>
                      </a:lnTo>
                      <a:lnTo>
                        <a:pt x="4794" y="3455"/>
                      </a:lnTo>
                      <a:lnTo>
                        <a:pt x="4689" y="3479"/>
                      </a:lnTo>
                      <a:lnTo>
                        <a:pt x="4635" y="3413"/>
                      </a:lnTo>
                      <a:lnTo>
                        <a:pt x="4620" y="3128"/>
                      </a:lnTo>
                      <a:lnTo>
                        <a:pt x="4755" y="3035"/>
                      </a:lnTo>
                      <a:lnTo>
                        <a:pt x="4791" y="2858"/>
                      </a:lnTo>
                      <a:lnTo>
                        <a:pt x="4791" y="2666"/>
                      </a:lnTo>
                      <a:lnTo>
                        <a:pt x="4680" y="2555"/>
                      </a:lnTo>
                      <a:lnTo>
                        <a:pt x="4452" y="2531"/>
                      </a:lnTo>
                      <a:lnTo>
                        <a:pt x="4287" y="2426"/>
                      </a:lnTo>
                      <a:lnTo>
                        <a:pt x="4284" y="2268"/>
                      </a:lnTo>
                      <a:lnTo>
                        <a:pt x="4233" y="2109"/>
                      </a:lnTo>
                      <a:lnTo>
                        <a:pt x="4122" y="2031"/>
                      </a:lnTo>
                      <a:lnTo>
                        <a:pt x="4035" y="1914"/>
                      </a:lnTo>
                      <a:lnTo>
                        <a:pt x="3990" y="1797"/>
                      </a:lnTo>
                      <a:lnTo>
                        <a:pt x="3972" y="1659"/>
                      </a:lnTo>
                      <a:lnTo>
                        <a:pt x="4002" y="1512"/>
                      </a:lnTo>
                      <a:lnTo>
                        <a:pt x="4071" y="1380"/>
                      </a:lnTo>
                      <a:lnTo>
                        <a:pt x="4230" y="1350"/>
                      </a:lnTo>
                      <a:lnTo>
                        <a:pt x="4377" y="1362"/>
                      </a:lnTo>
                      <a:lnTo>
                        <a:pt x="4485" y="1209"/>
                      </a:lnTo>
                      <a:lnTo>
                        <a:pt x="4431" y="1122"/>
                      </a:lnTo>
                      <a:lnTo>
                        <a:pt x="4332" y="1011"/>
                      </a:lnTo>
                      <a:lnTo>
                        <a:pt x="4143" y="849"/>
                      </a:lnTo>
                      <a:lnTo>
                        <a:pt x="4108" y="716"/>
                      </a:lnTo>
                      <a:lnTo>
                        <a:pt x="3654" y="540"/>
                      </a:lnTo>
                      <a:lnTo>
                        <a:pt x="3444" y="516"/>
                      </a:lnTo>
                      <a:lnTo>
                        <a:pt x="3222" y="522"/>
                      </a:lnTo>
                      <a:lnTo>
                        <a:pt x="2976" y="576"/>
                      </a:lnTo>
                      <a:lnTo>
                        <a:pt x="2808" y="720"/>
                      </a:lnTo>
                      <a:lnTo>
                        <a:pt x="2610" y="750"/>
                      </a:lnTo>
                      <a:lnTo>
                        <a:pt x="2469" y="708"/>
                      </a:lnTo>
                      <a:lnTo>
                        <a:pt x="2352" y="591"/>
                      </a:lnTo>
                      <a:lnTo>
                        <a:pt x="2250" y="399"/>
                      </a:lnTo>
                      <a:lnTo>
                        <a:pt x="2136" y="339"/>
                      </a:lnTo>
                      <a:lnTo>
                        <a:pt x="2070" y="270"/>
                      </a:lnTo>
                      <a:close/>
                    </a:path>
                  </a:pathLst>
                </a:custGeom>
                <a:grpFill/>
                <a:ln w="9525">
                  <a:solidFill>
                    <a:sysClr val="window" lastClr="FFFF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</a:endParaRPr>
                </a:p>
              </p:txBody>
            </p:sp>
            <p:sp>
              <p:nvSpPr>
                <p:cNvPr id="165" name="Freeform 1309"/>
                <p:cNvSpPr>
                  <a:spLocks noChangeAspect="1"/>
                </p:cNvSpPr>
                <p:nvPr/>
              </p:nvSpPr>
              <p:spPr bwMode="auto">
                <a:xfrm>
                  <a:off x="4624219" y="2886750"/>
                  <a:ext cx="235550" cy="342770"/>
                </a:xfrm>
                <a:custGeom>
                  <a:avLst/>
                  <a:gdLst>
                    <a:gd name="T0" fmla="*/ 396 w 903"/>
                    <a:gd name="T1" fmla="*/ 0 h 1212"/>
                    <a:gd name="T2" fmla="*/ 168 w 903"/>
                    <a:gd name="T3" fmla="*/ 240 h 1212"/>
                    <a:gd name="T4" fmla="*/ 24 w 903"/>
                    <a:gd name="T5" fmla="*/ 432 h 1212"/>
                    <a:gd name="T6" fmla="*/ 0 w 903"/>
                    <a:gd name="T7" fmla="*/ 690 h 1212"/>
                    <a:gd name="T8" fmla="*/ 60 w 903"/>
                    <a:gd name="T9" fmla="*/ 996 h 1212"/>
                    <a:gd name="T10" fmla="*/ 204 w 903"/>
                    <a:gd name="T11" fmla="*/ 1116 h 1212"/>
                    <a:gd name="T12" fmla="*/ 384 w 903"/>
                    <a:gd name="T13" fmla="*/ 1170 h 1212"/>
                    <a:gd name="T14" fmla="*/ 576 w 903"/>
                    <a:gd name="T15" fmla="*/ 1212 h 1212"/>
                    <a:gd name="T16" fmla="*/ 708 w 903"/>
                    <a:gd name="T17" fmla="*/ 1170 h 1212"/>
                    <a:gd name="T18" fmla="*/ 803 w 903"/>
                    <a:gd name="T19" fmla="*/ 1058 h 1212"/>
                    <a:gd name="T20" fmla="*/ 747 w 903"/>
                    <a:gd name="T21" fmla="*/ 986 h 1212"/>
                    <a:gd name="T22" fmla="*/ 732 w 903"/>
                    <a:gd name="T23" fmla="*/ 706 h 1212"/>
                    <a:gd name="T24" fmla="*/ 868 w 903"/>
                    <a:gd name="T25" fmla="*/ 611 h 1212"/>
                    <a:gd name="T26" fmla="*/ 903 w 903"/>
                    <a:gd name="T27" fmla="*/ 434 h 1212"/>
                    <a:gd name="T28" fmla="*/ 903 w 903"/>
                    <a:gd name="T29" fmla="*/ 241 h 1212"/>
                    <a:gd name="T30" fmla="*/ 790 w 903"/>
                    <a:gd name="T31" fmla="*/ 131 h 1212"/>
                    <a:gd name="T32" fmla="*/ 569 w 903"/>
                    <a:gd name="T33" fmla="*/ 108 h 1212"/>
                    <a:gd name="T34" fmla="*/ 396 w 903"/>
                    <a:gd name="T35" fmla="*/ 0 h 1212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w 903"/>
                    <a:gd name="T55" fmla="*/ 0 h 1212"/>
                    <a:gd name="T56" fmla="*/ 903 w 903"/>
                    <a:gd name="T57" fmla="*/ 1212 h 1212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T54" t="T55" r="T56" b="T57"/>
                  <a:pathLst>
                    <a:path w="903" h="1212">
                      <a:moveTo>
                        <a:pt x="396" y="0"/>
                      </a:moveTo>
                      <a:lnTo>
                        <a:pt x="168" y="240"/>
                      </a:lnTo>
                      <a:lnTo>
                        <a:pt x="24" y="432"/>
                      </a:lnTo>
                      <a:lnTo>
                        <a:pt x="0" y="690"/>
                      </a:lnTo>
                      <a:lnTo>
                        <a:pt x="60" y="996"/>
                      </a:lnTo>
                      <a:lnTo>
                        <a:pt x="204" y="1116"/>
                      </a:lnTo>
                      <a:lnTo>
                        <a:pt x="384" y="1170"/>
                      </a:lnTo>
                      <a:lnTo>
                        <a:pt x="576" y="1212"/>
                      </a:lnTo>
                      <a:lnTo>
                        <a:pt x="708" y="1170"/>
                      </a:lnTo>
                      <a:lnTo>
                        <a:pt x="803" y="1058"/>
                      </a:lnTo>
                      <a:lnTo>
                        <a:pt x="747" y="986"/>
                      </a:lnTo>
                      <a:lnTo>
                        <a:pt x="732" y="706"/>
                      </a:lnTo>
                      <a:lnTo>
                        <a:pt x="868" y="611"/>
                      </a:lnTo>
                      <a:lnTo>
                        <a:pt x="903" y="434"/>
                      </a:lnTo>
                      <a:lnTo>
                        <a:pt x="903" y="241"/>
                      </a:lnTo>
                      <a:lnTo>
                        <a:pt x="790" y="131"/>
                      </a:lnTo>
                      <a:lnTo>
                        <a:pt x="569" y="108"/>
                      </a:lnTo>
                      <a:lnTo>
                        <a:pt x="396" y="0"/>
                      </a:lnTo>
                      <a:close/>
                    </a:path>
                  </a:pathLst>
                </a:custGeom>
                <a:grpFill/>
                <a:ln w="9525">
                  <a:solidFill>
                    <a:sysClr val="window" lastClr="FFFF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</a:endParaRPr>
                </a:p>
              </p:txBody>
            </p:sp>
          </p:grpSp>
          <p:grpSp>
            <p:nvGrpSpPr>
              <p:cNvPr id="151" name="그룹 150"/>
              <p:cNvGrpSpPr/>
              <p:nvPr/>
            </p:nvGrpSpPr>
            <p:grpSpPr>
              <a:xfrm>
                <a:off x="4895767" y="3597460"/>
                <a:ext cx="1672586" cy="1421987"/>
                <a:chOff x="4895767" y="3597460"/>
                <a:chExt cx="1672586" cy="1421987"/>
              </a:xfrm>
              <a:solidFill>
                <a:sysClr val="window" lastClr="FFFFFF">
                  <a:lumMod val="50000"/>
                  <a:alpha val="77000"/>
                </a:sysClr>
              </a:solidFill>
            </p:grpSpPr>
            <p:sp>
              <p:nvSpPr>
                <p:cNvPr id="161" name="Freeform 1311"/>
                <p:cNvSpPr>
                  <a:spLocks noChangeAspect="1"/>
                </p:cNvSpPr>
                <p:nvPr/>
              </p:nvSpPr>
              <p:spPr bwMode="auto">
                <a:xfrm>
                  <a:off x="6136381" y="3773088"/>
                  <a:ext cx="431972" cy="490398"/>
                </a:xfrm>
                <a:custGeom>
                  <a:avLst/>
                  <a:gdLst>
                    <a:gd name="T0" fmla="*/ 1224 w 1656"/>
                    <a:gd name="T1" fmla="*/ 324 h 1734"/>
                    <a:gd name="T2" fmla="*/ 1080 w 1656"/>
                    <a:gd name="T3" fmla="*/ 303 h 1734"/>
                    <a:gd name="T4" fmla="*/ 909 w 1656"/>
                    <a:gd name="T5" fmla="*/ 216 h 1734"/>
                    <a:gd name="T6" fmla="*/ 783 w 1656"/>
                    <a:gd name="T7" fmla="*/ 126 h 1734"/>
                    <a:gd name="T8" fmla="*/ 741 w 1656"/>
                    <a:gd name="T9" fmla="*/ 24 h 1734"/>
                    <a:gd name="T10" fmla="*/ 642 w 1656"/>
                    <a:gd name="T11" fmla="*/ 0 h 1734"/>
                    <a:gd name="T12" fmla="*/ 540 w 1656"/>
                    <a:gd name="T13" fmla="*/ 75 h 1734"/>
                    <a:gd name="T14" fmla="*/ 345 w 1656"/>
                    <a:gd name="T15" fmla="*/ 144 h 1734"/>
                    <a:gd name="T16" fmla="*/ 282 w 1656"/>
                    <a:gd name="T17" fmla="*/ 306 h 1734"/>
                    <a:gd name="T18" fmla="*/ 153 w 1656"/>
                    <a:gd name="T19" fmla="*/ 441 h 1734"/>
                    <a:gd name="T20" fmla="*/ 204 w 1656"/>
                    <a:gd name="T21" fmla="*/ 573 h 1734"/>
                    <a:gd name="T22" fmla="*/ 78 w 1656"/>
                    <a:gd name="T23" fmla="*/ 651 h 1734"/>
                    <a:gd name="T24" fmla="*/ 0 w 1656"/>
                    <a:gd name="T25" fmla="*/ 729 h 1734"/>
                    <a:gd name="T26" fmla="*/ 0 w 1656"/>
                    <a:gd name="T27" fmla="*/ 915 h 1734"/>
                    <a:gd name="T28" fmla="*/ 144 w 1656"/>
                    <a:gd name="T29" fmla="*/ 924 h 1734"/>
                    <a:gd name="T30" fmla="*/ 222 w 1656"/>
                    <a:gd name="T31" fmla="*/ 987 h 1734"/>
                    <a:gd name="T32" fmla="*/ 237 w 1656"/>
                    <a:gd name="T33" fmla="*/ 1080 h 1734"/>
                    <a:gd name="T34" fmla="*/ 450 w 1656"/>
                    <a:gd name="T35" fmla="*/ 1119 h 1734"/>
                    <a:gd name="T36" fmla="*/ 546 w 1656"/>
                    <a:gd name="T37" fmla="*/ 1227 h 1734"/>
                    <a:gd name="T38" fmla="*/ 702 w 1656"/>
                    <a:gd name="T39" fmla="*/ 1227 h 1734"/>
                    <a:gd name="T40" fmla="*/ 804 w 1656"/>
                    <a:gd name="T41" fmla="*/ 1224 h 1734"/>
                    <a:gd name="T42" fmla="*/ 810 w 1656"/>
                    <a:gd name="T43" fmla="*/ 1335 h 1734"/>
                    <a:gd name="T44" fmla="*/ 810 w 1656"/>
                    <a:gd name="T45" fmla="*/ 1479 h 1734"/>
                    <a:gd name="T46" fmla="*/ 926 w 1656"/>
                    <a:gd name="T47" fmla="*/ 1548 h 1734"/>
                    <a:gd name="T48" fmla="*/ 930 w 1656"/>
                    <a:gd name="T49" fmla="*/ 1734 h 1734"/>
                    <a:gd name="T50" fmla="*/ 1047 w 1656"/>
                    <a:gd name="T51" fmla="*/ 1725 h 1734"/>
                    <a:gd name="T52" fmla="*/ 1188 w 1656"/>
                    <a:gd name="T53" fmla="*/ 1635 h 1734"/>
                    <a:gd name="T54" fmla="*/ 1356 w 1656"/>
                    <a:gd name="T55" fmla="*/ 1569 h 1734"/>
                    <a:gd name="T56" fmla="*/ 1374 w 1656"/>
                    <a:gd name="T57" fmla="*/ 1371 h 1734"/>
                    <a:gd name="T58" fmla="*/ 1392 w 1656"/>
                    <a:gd name="T59" fmla="*/ 1173 h 1734"/>
                    <a:gd name="T60" fmla="*/ 1608 w 1656"/>
                    <a:gd name="T61" fmla="*/ 1023 h 1734"/>
                    <a:gd name="T62" fmla="*/ 1572 w 1656"/>
                    <a:gd name="T63" fmla="*/ 789 h 1734"/>
                    <a:gd name="T64" fmla="*/ 1644 w 1656"/>
                    <a:gd name="T65" fmla="*/ 579 h 1734"/>
                    <a:gd name="T66" fmla="*/ 1656 w 1656"/>
                    <a:gd name="T67" fmla="*/ 411 h 1734"/>
                    <a:gd name="T68" fmla="*/ 1572 w 1656"/>
                    <a:gd name="T69" fmla="*/ 345 h 1734"/>
                    <a:gd name="T70" fmla="*/ 1392 w 1656"/>
                    <a:gd name="T71" fmla="*/ 213 h 1734"/>
                    <a:gd name="T72" fmla="*/ 1302 w 1656"/>
                    <a:gd name="T73" fmla="*/ 231 h 1734"/>
                    <a:gd name="T74" fmla="*/ 1224 w 1656"/>
                    <a:gd name="T75" fmla="*/ 324 h 1734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w 1656"/>
                    <a:gd name="T115" fmla="*/ 0 h 1734"/>
                    <a:gd name="T116" fmla="*/ 1656 w 1656"/>
                    <a:gd name="T117" fmla="*/ 1734 h 1734"/>
                  </a:gdLst>
                  <a:ahLst/>
                  <a:cxnLst>
                    <a:cxn ang="T76">
                      <a:pos x="T0" y="T1"/>
                    </a:cxn>
                    <a:cxn ang="T77">
                      <a:pos x="T2" y="T3"/>
                    </a:cxn>
                    <a:cxn ang="T78">
                      <a:pos x="T4" y="T5"/>
                    </a:cxn>
                    <a:cxn ang="T79">
                      <a:pos x="T6" y="T7"/>
                    </a:cxn>
                    <a:cxn ang="T80">
                      <a:pos x="T8" y="T9"/>
                    </a:cxn>
                    <a:cxn ang="T81">
                      <a:pos x="T10" y="T11"/>
                    </a:cxn>
                    <a:cxn ang="T82">
                      <a:pos x="T12" y="T13"/>
                    </a:cxn>
                    <a:cxn ang="T83">
                      <a:pos x="T14" y="T15"/>
                    </a:cxn>
                    <a:cxn ang="T84">
                      <a:pos x="T16" y="T17"/>
                    </a:cxn>
                    <a:cxn ang="T85">
                      <a:pos x="T18" y="T19"/>
                    </a:cxn>
                    <a:cxn ang="T86">
                      <a:pos x="T20" y="T21"/>
                    </a:cxn>
                    <a:cxn ang="T87">
                      <a:pos x="T22" y="T23"/>
                    </a:cxn>
                    <a:cxn ang="T88">
                      <a:pos x="T24" y="T25"/>
                    </a:cxn>
                    <a:cxn ang="T89">
                      <a:pos x="T26" y="T27"/>
                    </a:cxn>
                    <a:cxn ang="T90">
                      <a:pos x="T28" y="T29"/>
                    </a:cxn>
                    <a:cxn ang="T91">
                      <a:pos x="T30" y="T31"/>
                    </a:cxn>
                    <a:cxn ang="T92">
                      <a:pos x="T32" y="T33"/>
                    </a:cxn>
                    <a:cxn ang="T93">
                      <a:pos x="T34" y="T35"/>
                    </a:cxn>
                    <a:cxn ang="T94">
                      <a:pos x="T36" y="T37"/>
                    </a:cxn>
                    <a:cxn ang="T95">
                      <a:pos x="T38" y="T39"/>
                    </a:cxn>
                    <a:cxn ang="T96">
                      <a:pos x="T40" y="T41"/>
                    </a:cxn>
                    <a:cxn ang="T97">
                      <a:pos x="T42" y="T43"/>
                    </a:cxn>
                    <a:cxn ang="T98">
                      <a:pos x="T44" y="T45"/>
                    </a:cxn>
                    <a:cxn ang="T99">
                      <a:pos x="T46" y="T47"/>
                    </a:cxn>
                    <a:cxn ang="T100">
                      <a:pos x="T48" y="T49"/>
                    </a:cxn>
                    <a:cxn ang="T101">
                      <a:pos x="T50" y="T51"/>
                    </a:cxn>
                    <a:cxn ang="T102">
                      <a:pos x="T52" y="T53"/>
                    </a:cxn>
                    <a:cxn ang="T103">
                      <a:pos x="T54" y="T55"/>
                    </a:cxn>
                    <a:cxn ang="T104">
                      <a:pos x="T56" y="T57"/>
                    </a:cxn>
                    <a:cxn ang="T105">
                      <a:pos x="T58" y="T59"/>
                    </a:cxn>
                    <a:cxn ang="T106">
                      <a:pos x="T60" y="T61"/>
                    </a:cxn>
                    <a:cxn ang="T107">
                      <a:pos x="T62" y="T63"/>
                    </a:cxn>
                    <a:cxn ang="T108">
                      <a:pos x="T64" y="T65"/>
                    </a:cxn>
                    <a:cxn ang="T109">
                      <a:pos x="T66" y="T67"/>
                    </a:cxn>
                    <a:cxn ang="T110">
                      <a:pos x="T68" y="T69"/>
                    </a:cxn>
                    <a:cxn ang="T111">
                      <a:pos x="T70" y="T71"/>
                    </a:cxn>
                    <a:cxn ang="T112">
                      <a:pos x="T72" y="T73"/>
                    </a:cxn>
                    <a:cxn ang="T113">
                      <a:pos x="T74" y="T75"/>
                    </a:cxn>
                  </a:cxnLst>
                  <a:rect l="T114" t="T115" r="T116" b="T117"/>
                  <a:pathLst>
                    <a:path w="1656" h="1734">
                      <a:moveTo>
                        <a:pt x="1224" y="324"/>
                      </a:moveTo>
                      <a:lnTo>
                        <a:pt x="1080" y="303"/>
                      </a:lnTo>
                      <a:lnTo>
                        <a:pt x="909" y="216"/>
                      </a:lnTo>
                      <a:lnTo>
                        <a:pt x="783" y="126"/>
                      </a:lnTo>
                      <a:lnTo>
                        <a:pt x="741" y="24"/>
                      </a:lnTo>
                      <a:lnTo>
                        <a:pt x="642" y="0"/>
                      </a:lnTo>
                      <a:lnTo>
                        <a:pt x="540" y="75"/>
                      </a:lnTo>
                      <a:lnTo>
                        <a:pt x="345" y="144"/>
                      </a:lnTo>
                      <a:lnTo>
                        <a:pt x="282" y="306"/>
                      </a:lnTo>
                      <a:lnTo>
                        <a:pt x="153" y="441"/>
                      </a:lnTo>
                      <a:lnTo>
                        <a:pt x="204" y="573"/>
                      </a:lnTo>
                      <a:lnTo>
                        <a:pt x="78" y="651"/>
                      </a:lnTo>
                      <a:lnTo>
                        <a:pt x="0" y="729"/>
                      </a:lnTo>
                      <a:lnTo>
                        <a:pt x="0" y="915"/>
                      </a:lnTo>
                      <a:lnTo>
                        <a:pt x="144" y="924"/>
                      </a:lnTo>
                      <a:lnTo>
                        <a:pt x="222" y="987"/>
                      </a:lnTo>
                      <a:lnTo>
                        <a:pt x="237" y="1080"/>
                      </a:lnTo>
                      <a:lnTo>
                        <a:pt x="450" y="1119"/>
                      </a:lnTo>
                      <a:lnTo>
                        <a:pt x="546" y="1227"/>
                      </a:lnTo>
                      <a:lnTo>
                        <a:pt x="702" y="1227"/>
                      </a:lnTo>
                      <a:lnTo>
                        <a:pt x="804" y="1224"/>
                      </a:lnTo>
                      <a:lnTo>
                        <a:pt x="810" y="1335"/>
                      </a:lnTo>
                      <a:lnTo>
                        <a:pt x="810" y="1479"/>
                      </a:lnTo>
                      <a:lnTo>
                        <a:pt x="926" y="1548"/>
                      </a:lnTo>
                      <a:lnTo>
                        <a:pt x="930" y="1734"/>
                      </a:lnTo>
                      <a:lnTo>
                        <a:pt x="1047" y="1725"/>
                      </a:lnTo>
                      <a:lnTo>
                        <a:pt x="1188" y="1635"/>
                      </a:lnTo>
                      <a:lnTo>
                        <a:pt x="1356" y="1569"/>
                      </a:lnTo>
                      <a:lnTo>
                        <a:pt x="1374" y="1371"/>
                      </a:lnTo>
                      <a:lnTo>
                        <a:pt x="1392" y="1173"/>
                      </a:lnTo>
                      <a:lnTo>
                        <a:pt x="1608" y="1023"/>
                      </a:lnTo>
                      <a:lnTo>
                        <a:pt x="1572" y="789"/>
                      </a:lnTo>
                      <a:lnTo>
                        <a:pt x="1644" y="579"/>
                      </a:lnTo>
                      <a:lnTo>
                        <a:pt x="1656" y="411"/>
                      </a:lnTo>
                      <a:lnTo>
                        <a:pt x="1572" y="345"/>
                      </a:lnTo>
                      <a:lnTo>
                        <a:pt x="1392" y="213"/>
                      </a:lnTo>
                      <a:lnTo>
                        <a:pt x="1302" y="231"/>
                      </a:lnTo>
                      <a:lnTo>
                        <a:pt x="1224" y="324"/>
                      </a:lnTo>
                      <a:close/>
                    </a:path>
                  </a:pathLst>
                </a:custGeom>
                <a:grpFill/>
                <a:ln w="9525">
                  <a:solidFill>
                    <a:sysClr val="window" lastClr="FFFF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</a:endParaRPr>
                </a:p>
              </p:txBody>
            </p:sp>
            <p:sp>
              <p:nvSpPr>
                <p:cNvPr id="162" name="Freeform 1312"/>
                <p:cNvSpPr>
                  <a:spLocks noChangeAspect="1"/>
                </p:cNvSpPr>
                <p:nvPr/>
              </p:nvSpPr>
              <p:spPr bwMode="auto">
                <a:xfrm>
                  <a:off x="5685629" y="4176096"/>
                  <a:ext cx="724649" cy="537911"/>
                </a:xfrm>
                <a:custGeom>
                  <a:avLst/>
                  <a:gdLst>
                    <a:gd name="T0" fmla="*/ 2508 w 2778"/>
                    <a:gd name="T1" fmla="*/ 36 h 1902"/>
                    <a:gd name="T2" fmla="*/ 2358 w 2778"/>
                    <a:gd name="T3" fmla="*/ 0 h 1902"/>
                    <a:gd name="T4" fmla="*/ 2178 w 2778"/>
                    <a:gd name="T5" fmla="*/ 156 h 1902"/>
                    <a:gd name="T6" fmla="*/ 1914 w 2778"/>
                    <a:gd name="T7" fmla="*/ 390 h 1902"/>
                    <a:gd name="T8" fmla="*/ 1770 w 2778"/>
                    <a:gd name="T9" fmla="*/ 450 h 1902"/>
                    <a:gd name="T10" fmla="*/ 1626 w 2778"/>
                    <a:gd name="T11" fmla="*/ 594 h 1902"/>
                    <a:gd name="T12" fmla="*/ 1410 w 2778"/>
                    <a:gd name="T13" fmla="*/ 696 h 1902"/>
                    <a:gd name="T14" fmla="*/ 1284 w 2778"/>
                    <a:gd name="T15" fmla="*/ 774 h 1902"/>
                    <a:gd name="T16" fmla="*/ 1278 w 2778"/>
                    <a:gd name="T17" fmla="*/ 1026 h 1902"/>
                    <a:gd name="T18" fmla="*/ 1242 w 2778"/>
                    <a:gd name="T19" fmla="*/ 1134 h 1902"/>
                    <a:gd name="T20" fmla="*/ 1134 w 2778"/>
                    <a:gd name="T21" fmla="*/ 1200 h 1902"/>
                    <a:gd name="T22" fmla="*/ 942 w 2778"/>
                    <a:gd name="T23" fmla="*/ 1200 h 1902"/>
                    <a:gd name="T24" fmla="*/ 762 w 2778"/>
                    <a:gd name="T25" fmla="*/ 1164 h 1902"/>
                    <a:gd name="T26" fmla="*/ 630 w 2778"/>
                    <a:gd name="T27" fmla="*/ 1062 h 1902"/>
                    <a:gd name="T28" fmla="*/ 492 w 2778"/>
                    <a:gd name="T29" fmla="*/ 1128 h 1902"/>
                    <a:gd name="T30" fmla="*/ 312 w 2778"/>
                    <a:gd name="T31" fmla="*/ 1242 h 1902"/>
                    <a:gd name="T32" fmla="*/ 168 w 2778"/>
                    <a:gd name="T33" fmla="*/ 1362 h 1902"/>
                    <a:gd name="T34" fmla="*/ 6 w 2778"/>
                    <a:gd name="T35" fmla="*/ 1416 h 1902"/>
                    <a:gd name="T36" fmla="*/ 0 w 2778"/>
                    <a:gd name="T37" fmla="*/ 1566 h 1902"/>
                    <a:gd name="T38" fmla="*/ 24 w 2778"/>
                    <a:gd name="T39" fmla="*/ 1686 h 1902"/>
                    <a:gd name="T40" fmla="*/ 150 w 2778"/>
                    <a:gd name="T41" fmla="*/ 1782 h 1902"/>
                    <a:gd name="T42" fmla="*/ 204 w 2778"/>
                    <a:gd name="T43" fmla="*/ 1902 h 1902"/>
                    <a:gd name="T44" fmla="*/ 432 w 2778"/>
                    <a:gd name="T45" fmla="*/ 1872 h 1902"/>
                    <a:gd name="T46" fmla="*/ 486 w 2778"/>
                    <a:gd name="T47" fmla="*/ 1764 h 1902"/>
                    <a:gd name="T48" fmla="*/ 510 w 2778"/>
                    <a:gd name="T49" fmla="*/ 1632 h 1902"/>
                    <a:gd name="T50" fmla="*/ 558 w 2778"/>
                    <a:gd name="T51" fmla="*/ 1530 h 1902"/>
                    <a:gd name="T52" fmla="*/ 738 w 2778"/>
                    <a:gd name="T53" fmla="*/ 1458 h 1902"/>
                    <a:gd name="T54" fmla="*/ 960 w 2778"/>
                    <a:gd name="T55" fmla="*/ 1416 h 1902"/>
                    <a:gd name="T56" fmla="*/ 1068 w 2778"/>
                    <a:gd name="T57" fmla="*/ 1512 h 1902"/>
                    <a:gd name="T58" fmla="*/ 1134 w 2778"/>
                    <a:gd name="T59" fmla="*/ 1620 h 1902"/>
                    <a:gd name="T60" fmla="*/ 1284 w 2778"/>
                    <a:gd name="T61" fmla="*/ 1632 h 1902"/>
                    <a:gd name="T62" fmla="*/ 1410 w 2778"/>
                    <a:gd name="T63" fmla="*/ 1566 h 1902"/>
                    <a:gd name="T64" fmla="*/ 1428 w 2778"/>
                    <a:gd name="T65" fmla="*/ 1452 h 1902"/>
                    <a:gd name="T66" fmla="*/ 1464 w 2778"/>
                    <a:gd name="T67" fmla="*/ 1362 h 1902"/>
                    <a:gd name="T68" fmla="*/ 1572 w 2778"/>
                    <a:gd name="T69" fmla="*/ 1368 h 1902"/>
                    <a:gd name="T70" fmla="*/ 1674 w 2778"/>
                    <a:gd name="T71" fmla="*/ 1452 h 1902"/>
                    <a:gd name="T72" fmla="*/ 1824 w 2778"/>
                    <a:gd name="T73" fmla="*/ 1386 h 1902"/>
                    <a:gd name="T74" fmla="*/ 1962 w 2778"/>
                    <a:gd name="T75" fmla="*/ 1272 h 1902"/>
                    <a:gd name="T76" fmla="*/ 2076 w 2778"/>
                    <a:gd name="T77" fmla="*/ 1200 h 1902"/>
                    <a:gd name="T78" fmla="*/ 2232 w 2778"/>
                    <a:gd name="T79" fmla="*/ 1062 h 1902"/>
                    <a:gd name="T80" fmla="*/ 2448 w 2778"/>
                    <a:gd name="T81" fmla="*/ 1038 h 1902"/>
                    <a:gd name="T82" fmla="*/ 2592 w 2778"/>
                    <a:gd name="T83" fmla="*/ 1038 h 1902"/>
                    <a:gd name="T84" fmla="*/ 2682 w 2778"/>
                    <a:gd name="T85" fmla="*/ 912 h 1902"/>
                    <a:gd name="T86" fmla="*/ 2688 w 2778"/>
                    <a:gd name="T87" fmla="*/ 804 h 1902"/>
                    <a:gd name="T88" fmla="*/ 2664 w 2778"/>
                    <a:gd name="T89" fmla="*/ 612 h 1902"/>
                    <a:gd name="T90" fmla="*/ 2634 w 2778"/>
                    <a:gd name="T91" fmla="*/ 498 h 1902"/>
                    <a:gd name="T92" fmla="*/ 2724 w 2778"/>
                    <a:gd name="T93" fmla="*/ 426 h 1902"/>
                    <a:gd name="T94" fmla="*/ 2778 w 2778"/>
                    <a:gd name="T95" fmla="*/ 300 h 1902"/>
                    <a:gd name="T96" fmla="*/ 2658 w 2778"/>
                    <a:gd name="T97" fmla="*/ 309 h 1902"/>
                    <a:gd name="T98" fmla="*/ 2655 w 2778"/>
                    <a:gd name="T99" fmla="*/ 125 h 1902"/>
                    <a:gd name="T100" fmla="*/ 2508 w 2778"/>
                    <a:gd name="T101" fmla="*/ 36 h 1902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w 2778"/>
                    <a:gd name="T154" fmla="*/ 0 h 1902"/>
                    <a:gd name="T155" fmla="*/ 2778 w 2778"/>
                    <a:gd name="T156" fmla="*/ 1902 h 1902"/>
                  </a:gdLst>
                  <a:ahLst/>
                  <a:cxnLst>
                    <a:cxn ang="T102">
                      <a:pos x="T0" y="T1"/>
                    </a:cxn>
                    <a:cxn ang="T103">
                      <a:pos x="T2" y="T3"/>
                    </a:cxn>
                    <a:cxn ang="T104">
                      <a:pos x="T4" y="T5"/>
                    </a:cxn>
                    <a:cxn ang="T105">
                      <a:pos x="T6" y="T7"/>
                    </a:cxn>
                    <a:cxn ang="T106">
                      <a:pos x="T8" y="T9"/>
                    </a:cxn>
                    <a:cxn ang="T107">
                      <a:pos x="T10" y="T11"/>
                    </a:cxn>
                    <a:cxn ang="T108">
                      <a:pos x="T12" y="T13"/>
                    </a:cxn>
                    <a:cxn ang="T109">
                      <a:pos x="T14" y="T15"/>
                    </a:cxn>
                    <a:cxn ang="T110">
                      <a:pos x="T16" y="T17"/>
                    </a:cxn>
                    <a:cxn ang="T111">
                      <a:pos x="T18" y="T19"/>
                    </a:cxn>
                    <a:cxn ang="T112">
                      <a:pos x="T20" y="T21"/>
                    </a:cxn>
                    <a:cxn ang="T113">
                      <a:pos x="T22" y="T23"/>
                    </a:cxn>
                    <a:cxn ang="T114">
                      <a:pos x="T24" y="T25"/>
                    </a:cxn>
                    <a:cxn ang="T115">
                      <a:pos x="T26" y="T27"/>
                    </a:cxn>
                    <a:cxn ang="T116">
                      <a:pos x="T28" y="T29"/>
                    </a:cxn>
                    <a:cxn ang="T117">
                      <a:pos x="T30" y="T31"/>
                    </a:cxn>
                    <a:cxn ang="T118">
                      <a:pos x="T32" y="T33"/>
                    </a:cxn>
                    <a:cxn ang="T119">
                      <a:pos x="T34" y="T35"/>
                    </a:cxn>
                    <a:cxn ang="T120">
                      <a:pos x="T36" y="T37"/>
                    </a:cxn>
                    <a:cxn ang="T121">
                      <a:pos x="T38" y="T39"/>
                    </a:cxn>
                    <a:cxn ang="T122">
                      <a:pos x="T40" y="T41"/>
                    </a:cxn>
                    <a:cxn ang="T123">
                      <a:pos x="T42" y="T43"/>
                    </a:cxn>
                    <a:cxn ang="T124">
                      <a:pos x="T44" y="T45"/>
                    </a:cxn>
                    <a:cxn ang="T125">
                      <a:pos x="T46" y="T47"/>
                    </a:cxn>
                    <a:cxn ang="T126">
                      <a:pos x="T48" y="T49"/>
                    </a:cxn>
                    <a:cxn ang="T127">
                      <a:pos x="T50" y="T51"/>
                    </a:cxn>
                    <a:cxn ang="T128">
                      <a:pos x="T52" y="T53"/>
                    </a:cxn>
                    <a:cxn ang="T129">
                      <a:pos x="T54" y="T55"/>
                    </a:cxn>
                    <a:cxn ang="T130">
                      <a:pos x="T56" y="T57"/>
                    </a:cxn>
                    <a:cxn ang="T131">
                      <a:pos x="T58" y="T59"/>
                    </a:cxn>
                    <a:cxn ang="T132">
                      <a:pos x="T60" y="T61"/>
                    </a:cxn>
                    <a:cxn ang="T133">
                      <a:pos x="T62" y="T63"/>
                    </a:cxn>
                    <a:cxn ang="T134">
                      <a:pos x="T64" y="T65"/>
                    </a:cxn>
                    <a:cxn ang="T135">
                      <a:pos x="T66" y="T67"/>
                    </a:cxn>
                    <a:cxn ang="T136">
                      <a:pos x="T68" y="T69"/>
                    </a:cxn>
                    <a:cxn ang="T137">
                      <a:pos x="T70" y="T71"/>
                    </a:cxn>
                    <a:cxn ang="T138">
                      <a:pos x="T72" y="T73"/>
                    </a:cxn>
                    <a:cxn ang="T139">
                      <a:pos x="T74" y="T75"/>
                    </a:cxn>
                    <a:cxn ang="T140">
                      <a:pos x="T76" y="T77"/>
                    </a:cxn>
                    <a:cxn ang="T141">
                      <a:pos x="T78" y="T79"/>
                    </a:cxn>
                    <a:cxn ang="T142">
                      <a:pos x="T80" y="T81"/>
                    </a:cxn>
                    <a:cxn ang="T143">
                      <a:pos x="T82" y="T83"/>
                    </a:cxn>
                    <a:cxn ang="T144">
                      <a:pos x="T84" y="T85"/>
                    </a:cxn>
                    <a:cxn ang="T145">
                      <a:pos x="T86" y="T87"/>
                    </a:cxn>
                    <a:cxn ang="T146">
                      <a:pos x="T88" y="T89"/>
                    </a:cxn>
                    <a:cxn ang="T147">
                      <a:pos x="T90" y="T91"/>
                    </a:cxn>
                    <a:cxn ang="T148">
                      <a:pos x="T92" y="T93"/>
                    </a:cxn>
                    <a:cxn ang="T149">
                      <a:pos x="T94" y="T95"/>
                    </a:cxn>
                    <a:cxn ang="T150">
                      <a:pos x="T96" y="T97"/>
                    </a:cxn>
                    <a:cxn ang="T151">
                      <a:pos x="T98" y="T99"/>
                    </a:cxn>
                    <a:cxn ang="T152">
                      <a:pos x="T100" y="T101"/>
                    </a:cxn>
                  </a:cxnLst>
                  <a:rect l="T153" t="T154" r="T155" b="T156"/>
                  <a:pathLst>
                    <a:path w="2778" h="1902">
                      <a:moveTo>
                        <a:pt x="2508" y="36"/>
                      </a:moveTo>
                      <a:lnTo>
                        <a:pt x="2358" y="0"/>
                      </a:lnTo>
                      <a:lnTo>
                        <a:pt x="2178" y="156"/>
                      </a:lnTo>
                      <a:lnTo>
                        <a:pt x="1914" y="390"/>
                      </a:lnTo>
                      <a:lnTo>
                        <a:pt x="1770" y="450"/>
                      </a:lnTo>
                      <a:lnTo>
                        <a:pt x="1626" y="594"/>
                      </a:lnTo>
                      <a:lnTo>
                        <a:pt x="1410" y="696"/>
                      </a:lnTo>
                      <a:lnTo>
                        <a:pt x="1284" y="774"/>
                      </a:lnTo>
                      <a:lnTo>
                        <a:pt x="1278" y="1026"/>
                      </a:lnTo>
                      <a:lnTo>
                        <a:pt x="1242" y="1134"/>
                      </a:lnTo>
                      <a:lnTo>
                        <a:pt x="1134" y="1200"/>
                      </a:lnTo>
                      <a:lnTo>
                        <a:pt x="942" y="1200"/>
                      </a:lnTo>
                      <a:lnTo>
                        <a:pt x="762" y="1164"/>
                      </a:lnTo>
                      <a:lnTo>
                        <a:pt x="630" y="1062"/>
                      </a:lnTo>
                      <a:lnTo>
                        <a:pt x="492" y="1128"/>
                      </a:lnTo>
                      <a:lnTo>
                        <a:pt x="312" y="1242"/>
                      </a:lnTo>
                      <a:lnTo>
                        <a:pt x="168" y="1362"/>
                      </a:lnTo>
                      <a:lnTo>
                        <a:pt x="6" y="1416"/>
                      </a:lnTo>
                      <a:lnTo>
                        <a:pt x="0" y="1566"/>
                      </a:lnTo>
                      <a:lnTo>
                        <a:pt x="24" y="1686"/>
                      </a:lnTo>
                      <a:lnTo>
                        <a:pt x="150" y="1782"/>
                      </a:lnTo>
                      <a:lnTo>
                        <a:pt x="204" y="1902"/>
                      </a:lnTo>
                      <a:lnTo>
                        <a:pt x="432" y="1872"/>
                      </a:lnTo>
                      <a:lnTo>
                        <a:pt x="486" y="1764"/>
                      </a:lnTo>
                      <a:lnTo>
                        <a:pt x="510" y="1632"/>
                      </a:lnTo>
                      <a:lnTo>
                        <a:pt x="558" y="1530"/>
                      </a:lnTo>
                      <a:lnTo>
                        <a:pt x="738" y="1458"/>
                      </a:lnTo>
                      <a:lnTo>
                        <a:pt x="960" y="1416"/>
                      </a:lnTo>
                      <a:lnTo>
                        <a:pt x="1068" y="1512"/>
                      </a:lnTo>
                      <a:lnTo>
                        <a:pt x="1134" y="1620"/>
                      </a:lnTo>
                      <a:lnTo>
                        <a:pt x="1284" y="1632"/>
                      </a:lnTo>
                      <a:lnTo>
                        <a:pt x="1410" y="1566"/>
                      </a:lnTo>
                      <a:lnTo>
                        <a:pt x="1428" y="1452"/>
                      </a:lnTo>
                      <a:lnTo>
                        <a:pt x="1464" y="1362"/>
                      </a:lnTo>
                      <a:lnTo>
                        <a:pt x="1572" y="1368"/>
                      </a:lnTo>
                      <a:lnTo>
                        <a:pt x="1674" y="1452"/>
                      </a:lnTo>
                      <a:lnTo>
                        <a:pt x="1824" y="1386"/>
                      </a:lnTo>
                      <a:lnTo>
                        <a:pt x="1962" y="1272"/>
                      </a:lnTo>
                      <a:lnTo>
                        <a:pt x="2076" y="1200"/>
                      </a:lnTo>
                      <a:lnTo>
                        <a:pt x="2232" y="1062"/>
                      </a:lnTo>
                      <a:lnTo>
                        <a:pt x="2448" y="1038"/>
                      </a:lnTo>
                      <a:lnTo>
                        <a:pt x="2592" y="1038"/>
                      </a:lnTo>
                      <a:lnTo>
                        <a:pt x="2682" y="912"/>
                      </a:lnTo>
                      <a:lnTo>
                        <a:pt x="2688" y="804"/>
                      </a:lnTo>
                      <a:lnTo>
                        <a:pt x="2664" y="612"/>
                      </a:lnTo>
                      <a:lnTo>
                        <a:pt x="2634" y="498"/>
                      </a:lnTo>
                      <a:lnTo>
                        <a:pt x="2724" y="426"/>
                      </a:lnTo>
                      <a:lnTo>
                        <a:pt x="2778" y="300"/>
                      </a:lnTo>
                      <a:lnTo>
                        <a:pt x="2658" y="309"/>
                      </a:lnTo>
                      <a:lnTo>
                        <a:pt x="2655" y="125"/>
                      </a:lnTo>
                      <a:lnTo>
                        <a:pt x="2508" y="36"/>
                      </a:lnTo>
                      <a:close/>
                    </a:path>
                  </a:pathLst>
                </a:custGeom>
                <a:grpFill/>
                <a:ln w="9525">
                  <a:solidFill>
                    <a:sysClr val="window" lastClr="FFFF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</a:endParaRPr>
                </a:p>
              </p:txBody>
            </p:sp>
            <p:sp>
              <p:nvSpPr>
                <p:cNvPr id="163" name="Freeform 1313"/>
                <p:cNvSpPr>
                  <a:spLocks noChangeAspect="1"/>
                </p:cNvSpPr>
                <p:nvPr/>
              </p:nvSpPr>
              <p:spPr bwMode="auto">
                <a:xfrm>
                  <a:off x="4895767" y="3597460"/>
                  <a:ext cx="1452686" cy="1421987"/>
                </a:xfrm>
                <a:custGeom>
                  <a:avLst/>
                  <a:gdLst>
                    <a:gd name="T0" fmla="*/ 759 w 5569"/>
                    <a:gd name="T1" fmla="*/ 204 h 5028"/>
                    <a:gd name="T2" fmla="*/ 351 w 5569"/>
                    <a:gd name="T3" fmla="*/ 354 h 5028"/>
                    <a:gd name="T4" fmla="*/ 201 w 5569"/>
                    <a:gd name="T5" fmla="*/ 798 h 5028"/>
                    <a:gd name="T6" fmla="*/ 75 w 5569"/>
                    <a:gd name="T7" fmla="*/ 1164 h 5028"/>
                    <a:gd name="T8" fmla="*/ 311 w 5569"/>
                    <a:gd name="T9" fmla="*/ 2025 h 5028"/>
                    <a:gd name="T10" fmla="*/ 165 w 5569"/>
                    <a:gd name="T11" fmla="*/ 2244 h 5028"/>
                    <a:gd name="T12" fmla="*/ 6 w 5569"/>
                    <a:gd name="T13" fmla="*/ 2495 h 5028"/>
                    <a:gd name="T14" fmla="*/ 222 w 5569"/>
                    <a:gd name="T15" fmla="*/ 2888 h 5028"/>
                    <a:gd name="T16" fmla="*/ 675 w 5569"/>
                    <a:gd name="T17" fmla="*/ 3522 h 5028"/>
                    <a:gd name="T18" fmla="*/ 745 w 5569"/>
                    <a:gd name="T19" fmla="*/ 4095 h 5028"/>
                    <a:gd name="T20" fmla="*/ 963 w 5569"/>
                    <a:gd name="T21" fmla="*/ 4578 h 5028"/>
                    <a:gd name="T22" fmla="*/ 939 w 5569"/>
                    <a:gd name="T23" fmla="*/ 4923 h 5028"/>
                    <a:gd name="T24" fmla="*/ 1287 w 5569"/>
                    <a:gd name="T25" fmla="*/ 4800 h 5028"/>
                    <a:gd name="T26" fmla="*/ 1587 w 5569"/>
                    <a:gd name="T27" fmla="*/ 4962 h 5028"/>
                    <a:gd name="T28" fmla="*/ 1737 w 5569"/>
                    <a:gd name="T29" fmla="*/ 4872 h 5028"/>
                    <a:gd name="T30" fmla="*/ 1893 w 5569"/>
                    <a:gd name="T31" fmla="*/ 4494 h 5028"/>
                    <a:gd name="T32" fmla="*/ 2313 w 5569"/>
                    <a:gd name="T33" fmla="*/ 4506 h 5028"/>
                    <a:gd name="T34" fmla="*/ 2619 w 5569"/>
                    <a:gd name="T35" fmla="*/ 4386 h 5028"/>
                    <a:gd name="T36" fmla="*/ 2739 w 5569"/>
                    <a:gd name="T37" fmla="*/ 4710 h 5028"/>
                    <a:gd name="T38" fmla="*/ 3010 w 5569"/>
                    <a:gd name="T39" fmla="*/ 4872 h 5028"/>
                    <a:gd name="T40" fmla="*/ 3316 w 5569"/>
                    <a:gd name="T41" fmla="*/ 4962 h 5028"/>
                    <a:gd name="T42" fmla="*/ 3730 w 5569"/>
                    <a:gd name="T43" fmla="*/ 4944 h 5028"/>
                    <a:gd name="T44" fmla="*/ 3982 w 5569"/>
                    <a:gd name="T45" fmla="*/ 4494 h 5028"/>
                    <a:gd name="T46" fmla="*/ 4000 w 5569"/>
                    <a:gd name="T47" fmla="*/ 3936 h 5028"/>
                    <a:gd name="T48" fmla="*/ 4096 w 5569"/>
                    <a:gd name="T49" fmla="*/ 3558 h 5028"/>
                    <a:gd name="T50" fmla="*/ 3586 w 5569"/>
                    <a:gd name="T51" fmla="*/ 3575 h 5028"/>
                    <a:gd name="T52" fmla="*/ 3462 w 5569"/>
                    <a:gd name="T53" fmla="*/ 3917 h 5028"/>
                    <a:gd name="T54" fmla="*/ 3052 w 5569"/>
                    <a:gd name="T55" fmla="*/ 3732 h 5028"/>
                    <a:gd name="T56" fmla="*/ 3196 w 5569"/>
                    <a:gd name="T57" fmla="*/ 3408 h 5028"/>
                    <a:gd name="T58" fmla="*/ 3655 w 5569"/>
                    <a:gd name="T59" fmla="*/ 3108 h 5028"/>
                    <a:gd name="T60" fmla="*/ 4160 w 5569"/>
                    <a:gd name="T61" fmla="*/ 3246 h 5028"/>
                    <a:gd name="T62" fmla="*/ 4312 w 5569"/>
                    <a:gd name="T63" fmla="*/ 2820 h 5028"/>
                    <a:gd name="T64" fmla="*/ 4651 w 5569"/>
                    <a:gd name="T65" fmla="*/ 2643 h 5028"/>
                    <a:gd name="T66" fmla="*/ 5173 w 5569"/>
                    <a:gd name="T67" fmla="*/ 2229 h 5028"/>
                    <a:gd name="T68" fmla="*/ 5569 w 5569"/>
                    <a:gd name="T69" fmla="*/ 2102 h 5028"/>
                    <a:gd name="T70" fmla="*/ 5207 w 5569"/>
                    <a:gd name="T71" fmla="*/ 1739 h 5028"/>
                    <a:gd name="T72" fmla="*/ 4902 w 5569"/>
                    <a:gd name="T73" fmla="*/ 1544 h 5028"/>
                    <a:gd name="T74" fmla="*/ 4838 w 5569"/>
                    <a:gd name="T75" fmla="*/ 1269 h 5028"/>
                    <a:gd name="T76" fmla="*/ 4812 w 5569"/>
                    <a:gd name="T77" fmla="*/ 1020 h 5028"/>
                    <a:gd name="T78" fmla="*/ 4507 w 5569"/>
                    <a:gd name="T79" fmla="*/ 1113 h 5028"/>
                    <a:gd name="T80" fmla="*/ 4182 w 5569"/>
                    <a:gd name="T81" fmla="*/ 1416 h 5028"/>
                    <a:gd name="T82" fmla="*/ 3688 w 5569"/>
                    <a:gd name="T83" fmla="*/ 1271 h 5028"/>
                    <a:gd name="T84" fmla="*/ 3378 w 5569"/>
                    <a:gd name="T85" fmla="*/ 1059 h 5028"/>
                    <a:gd name="T86" fmla="*/ 2661 w 5569"/>
                    <a:gd name="T87" fmla="*/ 1080 h 5028"/>
                    <a:gd name="T88" fmla="*/ 2136 w 5569"/>
                    <a:gd name="T89" fmla="*/ 1035 h 5028"/>
                    <a:gd name="T90" fmla="*/ 2100 w 5569"/>
                    <a:gd name="T91" fmla="*/ 528 h 5028"/>
                    <a:gd name="T92" fmla="*/ 1509 w 5569"/>
                    <a:gd name="T93" fmla="*/ 198 h 5028"/>
                    <a:gd name="T94" fmla="*/ 1002 w 5569"/>
                    <a:gd name="T95" fmla="*/ 0 h 5028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w 5569"/>
                    <a:gd name="T145" fmla="*/ 0 h 5028"/>
                    <a:gd name="T146" fmla="*/ 5569 w 5569"/>
                    <a:gd name="T147" fmla="*/ 5028 h 5028"/>
                  </a:gdLst>
                  <a:ahLst/>
                  <a:cxnLst>
                    <a:cxn ang="T96">
                      <a:pos x="T0" y="T1"/>
                    </a:cxn>
                    <a:cxn ang="T97">
                      <a:pos x="T2" y="T3"/>
                    </a:cxn>
                    <a:cxn ang="T98">
                      <a:pos x="T4" y="T5"/>
                    </a:cxn>
                    <a:cxn ang="T99">
                      <a:pos x="T6" y="T7"/>
                    </a:cxn>
                    <a:cxn ang="T100">
                      <a:pos x="T8" y="T9"/>
                    </a:cxn>
                    <a:cxn ang="T101">
                      <a:pos x="T10" y="T11"/>
                    </a:cxn>
                    <a:cxn ang="T102">
                      <a:pos x="T12" y="T13"/>
                    </a:cxn>
                    <a:cxn ang="T103">
                      <a:pos x="T14" y="T15"/>
                    </a:cxn>
                    <a:cxn ang="T104">
                      <a:pos x="T16" y="T17"/>
                    </a:cxn>
                    <a:cxn ang="T105">
                      <a:pos x="T18" y="T19"/>
                    </a:cxn>
                    <a:cxn ang="T106">
                      <a:pos x="T20" y="T21"/>
                    </a:cxn>
                    <a:cxn ang="T107">
                      <a:pos x="T22" y="T23"/>
                    </a:cxn>
                    <a:cxn ang="T108">
                      <a:pos x="T24" y="T25"/>
                    </a:cxn>
                    <a:cxn ang="T109">
                      <a:pos x="T26" y="T27"/>
                    </a:cxn>
                    <a:cxn ang="T110">
                      <a:pos x="T28" y="T29"/>
                    </a:cxn>
                    <a:cxn ang="T111">
                      <a:pos x="T30" y="T31"/>
                    </a:cxn>
                    <a:cxn ang="T112">
                      <a:pos x="T32" y="T33"/>
                    </a:cxn>
                    <a:cxn ang="T113">
                      <a:pos x="T34" y="T35"/>
                    </a:cxn>
                    <a:cxn ang="T114">
                      <a:pos x="T36" y="T37"/>
                    </a:cxn>
                    <a:cxn ang="T115">
                      <a:pos x="T38" y="T39"/>
                    </a:cxn>
                    <a:cxn ang="T116">
                      <a:pos x="T40" y="T41"/>
                    </a:cxn>
                    <a:cxn ang="T117">
                      <a:pos x="T42" y="T43"/>
                    </a:cxn>
                    <a:cxn ang="T118">
                      <a:pos x="T44" y="T45"/>
                    </a:cxn>
                    <a:cxn ang="T119">
                      <a:pos x="T46" y="T47"/>
                    </a:cxn>
                    <a:cxn ang="T120">
                      <a:pos x="T48" y="T49"/>
                    </a:cxn>
                    <a:cxn ang="T121">
                      <a:pos x="T50" y="T51"/>
                    </a:cxn>
                    <a:cxn ang="T122">
                      <a:pos x="T52" y="T53"/>
                    </a:cxn>
                    <a:cxn ang="T123">
                      <a:pos x="T54" y="T55"/>
                    </a:cxn>
                    <a:cxn ang="T124">
                      <a:pos x="T56" y="T57"/>
                    </a:cxn>
                    <a:cxn ang="T125">
                      <a:pos x="T58" y="T59"/>
                    </a:cxn>
                    <a:cxn ang="T126">
                      <a:pos x="T60" y="T61"/>
                    </a:cxn>
                    <a:cxn ang="T127">
                      <a:pos x="T62" y="T63"/>
                    </a:cxn>
                    <a:cxn ang="T128">
                      <a:pos x="T64" y="T65"/>
                    </a:cxn>
                    <a:cxn ang="T129">
                      <a:pos x="T66" y="T67"/>
                    </a:cxn>
                    <a:cxn ang="T130">
                      <a:pos x="T68" y="T69"/>
                    </a:cxn>
                    <a:cxn ang="T131">
                      <a:pos x="T70" y="T71"/>
                    </a:cxn>
                    <a:cxn ang="T132">
                      <a:pos x="T72" y="T73"/>
                    </a:cxn>
                    <a:cxn ang="T133">
                      <a:pos x="T74" y="T75"/>
                    </a:cxn>
                    <a:cxn ang="T134">
                      <a:pos x="T76" y="T77"/>
                    </a:cxn>
                    <a:cxn ang="T135">
                      <a:pos x="T78" y="T79"/>
                    </a:cxn>
                    <a:cxn ang="T136">
                      <a:pos x="T80" y="T81"/>
                    </a:cxn>
                    <a:cxn ang="T137">
                      <a:pos x="T82" y="T83"/>
                    </a:cxn>
                    <a:cxn ang="T138">
                      <a:pos x="T84" y="T85"/>
                    </a:cxn>
                    <a:cxn ang="T139">
                      <a:pos x="T86" y="T87"/>
                    </a:cxn>
                    <a:cxn ang="T140">
                      <a:pos x="T88" y="T89"/>
                    </a:cxn>
                    <a:cxn ang="T141">
                      <a:pos x="T90" y="T91"/>
                    </a:cxn>
                    <a:cxn ang="T142">
                      <a:pos x="T92" y="T93"/>
                    </a:cxn>
                    <a:cxn ang="T143">
                      <a:pos x="T94" y="T95"/>
                    </a:cxn>
                  </a:cxnLst>
                  <a:rect l="T144" t="T145" r="T146" b="T147"/>
                  <a:pathLst>
                    <a:path w="5569" h="5028">
                      <a:moveTo>
                        <a:pt x="1002" y="0"/>
                      </a:moveTo>
                      <a:lnTo>
                        <a:pt x="819" y="78"/>
                      </a:lnTo>
                      <a:lnTo>
                        <a:pt x="759" y="204"/>
                      </a:lnTo>
                      <a:lnTo>
                        <a:pt x="654" y="293"/>
                      </a:lnTo>
                      <a:lnTo>
                        <a:pt x="513" y="312"/>
                      </a:lnTo>
                      <a:lnTo>
                        <a:pt x="351" y="354"/>
                      </a:lnTo>
                      <a:lnTo>
                        <a:pt x="257" y="455"/>
                      </a:lnTo>
                      <a:lnTo>
                        <a:pt x="291" y="636"/>
                      </a:lnTo>
                      <a:lnTo>
                        <a:pt x="201" y="798"/>
                      </a:lnTo>
                      <a:lnTo>
                        <a:pt x="201" y="996"/>
                      </a:lnTo>
                      <a:lnTo>
                        <a:pt x="183" y="1128"/>
                      </a:lnTo>
                      <a:lnTo>
                        <a:pt x="75" y="1164"/>
                      </a:lnTo>
                      <a:lnTo>
                        <a:pt x="165" y="1668"/>
                      </a:lnTo>
                      <a:lnTo>
                        <a:pt x="294" y="1827"/>
                      </a:lnTo>
                      <a:lnTo>
                        <a:pt x="311" y="2025"/>
                      </a:lnTo>
                      <a:lnTo>
                        <a:pt x="209" y="2043"/>
                      </a:lnTo>
                      <a:lnTo>
                        <a:pt x="140" y="2117"/>
                      </a:lnTo>
                      <a:lnTo>
                        <a:pt x="165" y="2244"/>
                      </a:lnTo>
                      <a:lnTo>
                        <a:pt x="95" y="2322"/>
                      </a:lnTo>
                      <a:lnTo>
                        <a:pt x="0" y="2378"/>
                      </a:lnTo>
                      <a:lnTo>
                        <a:pt x="6" y="2495"/>
                      </a:lnTo>
                      <a:lnTo>
                        <a:pt x="171" y="2532"/>
                      </a:lnTo>
                      <a:lnTo>
                        <a:pt x="237" y="2684"/>
                      </a:lnTo>
                      <a:lnTo>
                        <a:pt x="222" y="2888"/>
                      </a:lnTo>
                      <a:lnTo>
                        <a:pt x="276" y="3065"/>
                      </a:lnTo>
                      <a:lnTo>
                        <a:pt x="441" y="3282"/>
                      </a:lnTo>
                      <a:lnTo>
                        <a:pt x="675" y="3522"/>
                      </a:lnTo>
                      <a:lnTo>
                        <a:pt x="765" y="3756"/>
                      </a:lnTo>
                      <a:lnTo>
                        <a:pt x="811" y="3935"/>
                      </a:lnTo>
                      <a:lnTo>
                        <a:pt x="745" y="4095"/>
                      </a:lnTo>
                      <a:lnTo>
                        <a:pt x="909" y="4308"/>
                      </a:lnTo>
                      <a:lnTo>
                        <a:pt x="867" y="4452"/>
                      </a:lnTo>
                      <a:lnTo>
                        <a:pt x="963" y="4578"/>
                      </a:lnTo>
                      <a:lnTo>
                        <a:pt x="867" y="4686"/>
                      </a:lnTo>
                      <a:lnTo>
                        <a:pt x="918" y="4775"/>
                      </a:lnTo>
                      <a:lnTo>
                        <a:pt x="939" y="4923"/>
                      </a:lnTo>
                      <a:lnTo>
                        <a:pt x="1035" y="4938"/>
                      </a:lnTo>
                      <a:lnTo>
                        <a:pt x="1107" y="4794"/>
                      </a:lnTo>
                      <a:lnTo>
                        <a:pt x="1287" y="4800"/>
                      </a:lnTo>
                      <a:lnTo>
                        <a:pt x="1353" y="4854"/>
                      </a:lnTo>
                      <a:lnTo>
                        <a:pt x="1413" y="4944"/>
                      </a:lnTo>
                      <a:lnTo>
                        <a:pt x="1587" y="4962"/>
                      </a:lnTo>
                      <a:lnTo>
                        <a:pt x="1641" y="5028"/>
                      </a:lnTo>
                      <a:lnTo>
                        <a:pt x="1749" y="4980"/>
                      </a:lnTo>
                      <a:lnTo>
                        <a:pt x="1737" y="4872"/>
                      </a:lnTo>
                      <a:lnTo>
                        <a:pt x="1731" y="4692"/>
                      </a:lnTo>
                      <a:lnTo>
                        <a:pt x="1773" y="4578"/>
                      </a:lnTo>
                      <a:lnTo>
                        <a:pt x="1893" y="4494"/>
                      </a:lnTo>
                      <a:lnTo>
                        <a:pt x="2025" y="4506"/>
                      </a:lnTo>
                      <a:lnTo>
                        <a:pt x="2199" y="4494"/>
                      </a:lnTo>
                      <a:lnTo>
                        <a:pt x="2313" y="4506"/>
                      </a:lnTo>
                      <a:lnTo>
                        <a:pt x="2439" y="4452"/>
                      </a:lnTo>
                      <a:lnTo>
                        <a:pt x="2523" y="4386"/>
                      </a:lnTo>
                      <a:lnTo>
                        <a:pt x="2619" y="4386"/>
                      </a:lnTo>
                      <a:lnTo>
                        <a:pt x="2655" y="4470"/>
                      </a:lnTo>
                      <a:lnTo>
                        <a:pt x="2649" y="4584"/>
                      </a:lnTo>
                      <a:lnTo>
                        <a:pt x="2739" y="4710"/>
                      </a:lnTo>
                      <a:lnTo>
                        <a:pt x="2848" y="4794"/>
                      </a:lnTo>
                      <a:lnTo>
                        <a:pt x="2962" y="4776"/>
                      </a:lnTo>
                      <a:lnTo>
                        <a:pt x="3010" y="4872"/>
                      </a:lnTo>
                      <a:lnTo>
                        <a:pt x="3106" y="4926"/>
                      </a:lnTo>
                      <a:lnTo>
                        <a:pt x="3250" y="4908"/>
                      </a:lnTo>
                      <a:lnTo>
                        <a:pt x="3316" y="4962"/>
                      </a:lnTo>
                      <a:lnTo>
                        <a:pt x="3442" y="5010"/>
                      </a:lnTo>
                      <a:lnTo>
                        <a:pt x="3586" y="5010"/>
                      </a:lnTo>
                      <a:lnTo>
                        <a:pt x="3730" y="4944"/>
                      </a:lnTo>
                      <a:lnTo>
                        <a:pt x="3838" y="4812"/>
                      </a:lnTo>
                      <a:lnTo>
                        <a:pt x="3898" y="4674"/>
                      </a:lnTo>
                      <a:lnTo>
                        <a:pt x="3982" y="4494"/>
                      </a:lnTo>
                      <a:lnTo>
                        <a:pt x="4108" y="4326"/>
                      </a:lnTo>
                      <a:lnTo>
                        <a:pt x="3982" y="4080"/>
                      </a:lnTo>
                      <a:lnTo>
                        <a:pt x="4000" y="3936"/>
                      </a:lnTo>
                      <a:lnTo>
                        <a:pt x="4114" y="3768"/>
                      </a:lnTo>
                      <a:lnTo>
                        <a:pt x="4159" y="3663"/>
                      </a:lnTo>
                      <a:lnTo>
                        <a:pt x="4096" y="3558"/>
                      </a:lnTo>
                      <a:lnTo>
                        <a:pt x="3988" y="3462"/>
                      </a:lnTo>
                      <a:lnTo>
                        <a:pt x="3772" y="3503"/>
                      </a:lnTo>
                      <a:lnTo>
                        <a:pt x="3586" y="3575"/>
                      </a:lnTo>
                      <a:lnTo>
                        <a:pt x="3538" y="3681"/>
                      </a:lnTo>
                      <a:lnTo>
                        <a:pt x="3512" y="3813"/>
                      </a:lnTo>
                      <a:lnTo>
                        <a:pt x="3462" y="3917"/>
                      </a:lnTo>
                      <a:lnTo>
                        <a:pt x="3232" y="3947"/>
                      </a:lnTo>
                      <a:lnTo>
                        <a:pt x="3174" y="3824"/>
                      </a:lnTo>
                      <a:lnTo>
                        <a:pt x="3052" y="3732"/>
                      </a:lnTo>
                      <a:lnTo>
                        <a:pt x="3027" y="3614"/>
                      </a:lnTo>
                      <a:lnTo>
                        <a:pt x="3034" y="3462"/>
                      </a:lnTo>
                      <a:lnTo>
                        <a:pt x="3196" y="3408"/>
                      </a:lnTo>
                      <a:lnTo>
                        <a:pt x="3334" y="3291"/>
                      </a:lnTo>
                      <a:lnTo>
                        <a:pt x="3499" y="3186"/>
                      </a:lnTo>
                      <a:lnTo>
                        <a:pt x="3655" y="3108"/>
                      </a:lnTo>
                      <a:lnTo>
                        <a:pt x="3793" y="3210"/>
                      </a:lnTo>
                      <a:lnTo>
                        <a:pt x="3971" y="3246"/>
                      </a:lnTo>
                      <a:lnTo>
                        <a:pt x="4160" y="3246"/>
                      </a:lnTo>
                      <a:lnTo>
                        <a:pt x="4273" y="3177"/>
                      </a:lnTo>
                      <a:lnTo>
                        <a:pt x="4306" y="3068"/>
                      </a:lnTo>
                      <a:lnTo>
                        <a:pt x="4312" y="2820"/>
                      </a:lnTo>
                      <a:lnTo>
                        <a:pt x="4438" y="2741"/>
                      </a:lnTo>
                      <a:lnTo>
                        <a:pt x="4475" y="2723"/>
                      </a:lnTo>
                      <a:lnTo>
                        <a:pt x="4651" y="2643"/>
                      </a:lnTo>
                      <a:lnTo>
                        <a:pt x="4799" y="2495"/>
                      </a:lnTo>
                      <a:lnTo>
                        <a:pt x="4943" y="2435"/>
                      </a:lnTo>
                      <a:lnTo>
                        <a:pt x="5173" y="2229"/>
                      </a:lnTo>
                      <a:lnTo>
                        <a:pt x="5386" y="2046"/>
                      </a:lnTo>
                      <a:lnTo>
                        <a:pt x="5536" y="2081"/>
                      </a:lnTo>
                      <a:lnTo>
                        <a:pt x="5569" y="2102"/>
                      </a:lnTo>
                      <a:lnTo>
                        <a:pt x="5560" y="1845"/>
                      </a:lnTo>
                      <a:lnTo>
                        <a:pt x="5302" y="1847"/>
                      </a:lnTo>
                      <a:lnTo>
                        <a:pt x="5207" y="1739"/>
                      </a:lnTo>
                      <a:lnTo>
                        <a:pt x="4993" y="1700"/>
                      </a:lnTo>
                      <a:lnTo>
                        <a:pt x="4979" y="1607"/>
                      </a:lnTo>
                      <a:lnTo>
                        <a:pt x="4902" y="1544"/>
                      </a:lnTo>
                      <a:lnTo>
                        <a:pt x="4754" y="1536"/>
                      </a:lnTo>
                      <a:lnTo>
                        <a:pt x="4757" y="1346"/>
                      </a:lnTo>
                      <a:lnTo>
                        <a:pt x="4838" y="1269"/>
                      </a:lnTo>
                      <a:lnTo>
                        <a:pt x="4960" y="1194"/>
                      </a:lnTo>
                      <a:lnTo>
                        <a:pt x="4909" y="1059"/>
                      </a:lnTo>
                      <a:lnTo>
                        <a:pt x="4812" y="1020"/>
                      </a:lnTo>
                      <a:lnTo>
                        <a:pt x="4666" y="996"/>
                      </a:lnTo>
                      <a:lnTo>
                        <a:pt x="4558" y="1043"/>
                      </a:lnTo>
                      <a:lnTo>
                        <a:pt x="4507" y="1113"/>
                      </a:lnTo>
                      <a:lnTo>
                        <a:pt x="4410" y="1287"/>
                      </a:lnTo>
                      <a:lnTo>
                        <a:pt x="4294" y="1328"/>
                      </a:lnTo>
                      <a:lnTo>
                        <a:pt x="4182" y="1416"/>
                      </a:lnTo>
                      <a:lnTo>
                        <a:pt x="4083" y="1416"/>
                      </a:lnTo>
                      <a:lnTo>
                        <a:pt x="3874" y="1281"/>
                      </a:lnTo>
                      <a:lnTo>
                        <a:pt x="3688" y="1271"/>
                      </a:lnTo>
                      <a:lnTo>
                        <a:pt x="3522" y="1271"/>
                      </a:lnTo>
                      <a:lnTo>
                        <a:pt x="3442" y="1185"/>
                      </a:lnTo>
                      <a:lnTo>
                        <a:pt x="3378" y="1059"/>
                      </a:lnTo>
                      <a:lnTo>
                        <a:pt x="3250" y="1004"/>
                      </a:lnTo>
                      <a:lnTo>
                        <a:pt x="2939" y="996"/>
                      </a:lnTo>
                      <a:lnTo>
                        <a:pt x="2661" y="1080"/>
                      </a:lnTo>
                      <a:lnTo>
                        <a:pt x="2460" y="1071"/>
                      </a:lnTo>
                      <a:lnTo>
                        <a:pt x="2246" y="1073"/>
                      </a:lnTo>
                      <a:lnTo>
                        <a:pt x="2136" y="1035"/>
                      </a:lnTo>
                      <a:lnTo>
                        <a:pt x="2091" y="942"/>
                      </a:lnTo>
                      <a:lnTo>
                        <a:pt x="2115" y="696"/>
                      </a:lnTo>
                      <a:lnTo>
                        <a:pt x="2100" y="528"/>
                      </a:lnTo>
                      <a:lnTo>
                        <a:pt x="1833" y="366"/>
                      </a:lnTo>
                      <a:lnTo>
                        <a:pt x="1722" y="243"/>
                      </a:lnTo>
                      <a:lnTo>
                        <a:pt x="1509" y="198"/>
                      </a:lnTo>
                      <a:lnTo>
                        <a:pt x="1299" y="132"/>
                      </a:lnTo>
                      <a:lnTo>
                        <a:pt x="1173" y="45"/>
                      </a:lnTo>
                      <a:lnTo>
                        <a:pt x="1002" y="0"/>
                      </a:lnTo>
                      <a:close/>
                    </a:path>
                  </a:pathLst>
                </a:custGeom>
                <a:grpFill/>
                <a:ln w="9525">
                  <a:solidFill>
                    <a:sysClr val="window" lastClr="FFFF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</a:endParaRPr>
                </a:p>
              </p:txBody>
            </p:sp>
          </p:grpSp>
          <p:sp>
            <p:nvSpPr>
              <p:cNvPr id="152" name="Freeform 1314"/>
              <p:cNvSpPr>
                <a:spLocks noChangeAspect="1"/>
              </p:cNvSpPr>
              <p:nvPr/>
            </p:nvSpPr>
            <p:spPr bwMode="auto">
              <a:xfrm>
                <a:off x="3858877" y="3248750"/>
                <a:ext cx="1320173" cy="1049238"/>
              </a:xfrm>
              <a:custGeom>
                <a:avLst/>
                <a:gdLst>
                  <a:gd name="T0" fmla="*/ 889 w 5061"/>
                  <a:gd name="T1" fmla="*/ 740 h 3710"/>
                  <a:gd name="T2" fmla="*/ 576 w 5061"/>
                  <a:gd name="T3" fmla="*/ 754 h 3710"/>
                  <a:gd name="T4" fmla="*/ 402 w 5061"/>
                  <a:gd name="T5" fmla="*/ 814 h 3710"/>
                  <a:gd name="T6" fmla="*/ 510 w 5061"/>
                  <a:gd name="T7" fmla="*/ 1030 h 3710"/>
                  <a:gd name="T8" fmla="*/ 672 w 5061"/>
                  <a:gd name="T9" fmla="*/ 1174 h 3710"/>
                  <a:gd name="T10" fmla="*/ 810 w 5061"/>
                  <a:gd name="T11" fmla="*/ 1444 h 3710"/>
                  <a:gd name="T12" fmla="*/ 792 w 5061"/>
                  <a:gd name="T13" fmla="*/ 1714 h 3710"/>
                  <a:gd name="T14" fmla="*/ 648 w 5061"/>
                  <a:gd name="T15" fmla="*/ 1966 h 3710"/>
                  <a:gd name="T16" fmla="*/ 342 w 5061"/>
                  <a:gd name="T17" fmla="*/ 2092 h 3710"/>
                  <a:gd name="T18" fmla="*/ 216 w 5061"/>
                  <a:gd name="T19" fmla="*/ 2272 h 3710"/>
                  <a:gd name="T20" fmla="*/ 276 w 5061"/>
                  <a:gd name="T21" fmla="*/ 2554 h 3710"/>
                  <a:gd name="T22" fmla="*/ 150 w 5061"/>
                  <a:gd name="T23" fmla="*/ 2716 h 3710"/>
                  <a:gd name="T24" fmla="*/ 0 w 5061"/>
                  <a:gd name="T25" fmla="*/ 2896 h 3710"/>
                  <a:gd name="T26" fmla="*/ 179 w 5061"/>
                  <a:gd name="T27" fmla="*/ 3173 h 3710"/>
                  <a:gd name="T28" fmla="*/ 395 w 5061"/>
                  <a:gd name="T29" fmla="*/ 3377 h 3710"/>
                  <a:gd name="T30" fmla="*/ 593 w 5061"/>
                  <a:gd name="T31" fmla="*/ 3602 h 3710"/>
                  <a:gd name="T32" fmla="*/ 866 w 5061"/>
                  <a:gd name="T33" fmla="*/ 3439 h 3710"/>
                  <a:gd name="T34" fmla="*/ 1212 w 5061"/>
                  <a:gd name="T35" fmla="*/ 3116 h 3710"/>
                  <a:gd name="T36" fmla="*/ 1518 w 5061"/>
                  <a:gd name="T37" fmla="*/ 2932 h 3710"/>
                  <a:gd name="T38" fmla="*/ 1950 w 5061"/>
                  <a:gd name="T39" fmla="*/ 3224 h 3710"/>
                  <a:gd name="T40" fmla="*/ 2130 w 5061"/>
                  <a:gd name="T41" fmla="*/ 3308 h 3710"/>
                  <a:gd name="T42" fmla="*/ 2235 w 5061"/>
                  <a:gd name="T43" fmla="*/ 3602 h 3710"/>
                  <a:gd name="T44" fmla="*/ 2574 w 5061"/>
                  <a:gd name="T45" fmla="*/ 3705 h 3710"/>
                  <a:gd name="T46" fmla="*/ 2703 w 5061"/>
                  <a:gd name="T47" fmla="*/ 3547 h 3710"/>
                  <a:gd name="T48" fmla="*/ 3211 w 5061"/>
                  <a:gd name="T49" fmla="*/ 3705 h 3710"/>
                  <a:gd name="T50" fmla="*/ 3446 w 5061"/>
                  <a:gd name="T51" fmla="*/ 3664 h 3710"/>
                  <a:gd name="T52" fmla="*/ 3599 w 5061"/>
                  <a:gd name="T53" fmla="*/ 3418 h 3710"/>
                  <a:gd name="T54" fmla="*/ 3863 w 5061"/>
                  <a:gd name="T55" fmla="*/ 3553 h 3710"/>
                  <a:gd name="T56" fmla="*/ 4070 w 5061"/>
                  <a:gd name="T57" fmla="*/ 3556 h 3710"/>
                  <a:gd name="T58" fmla="*/ 4115 w 5061"/>
                  <a:gd name="T59" fmla="*/ 3349 h 3710"/>
                  <a:gd name="T60" fmla="*/ 4286 w 5061"/>
                  <a:gd name="T61" fmla="*/ 3260 h 3710"/>
                  <a:gd name="T62" fmla="*/ 4142 w 5061"/>
                  <a:gd name="T63" fmla="*/ 2903 h 3710"/>
                  <a:gd name="T64" fmla="*/ 4160 w 5061"/>
                  <a:gd name="T65" fmla="*/ 2360 h 3710"/>
                  <a:gd name="T66" fmla="*/ 4176 w 5061"/>
                  <a:gd name="T67" fmla="*/ 2032 h 3710"/>
                  <a:gd name="T68" fmla="*/ 4232 w 5061"/>
                  <a:gd name="T69" fmla="*/ 1693 h 3710"/>
                  <a:gd name="T70" fmla="*/ 4488 w 5061"/>
                  <a:gd name="T71" fmla="*/ 1546 h 3710"/>
                  <a:gd name="T72" fmla="*/ 4734 w 5061"/>
                  <a:gd name="T73" fmla="*/ 1438 h 3710"/>
                  <a:gd name="T74" fmla="*/ 4980 w 5061"/>
                  <a:gd name="T75" fmla="*/ 1234 h 3710"/>
                  <a:gd name="T76" fmla="*/ 5058 w 5061"/>
                  <a:gd name="T77" fmla="*/ 1063 h 3710"/>
                  <a:gd name="T78" fmla="*/ 4985 w 5061"/>
                  <a:gd name="T79" fmla="*/ 815 h 3710"/>
                  <a:gd name="T80" fmla="*/ 4818 w 5061"/>
                  <a:gd name="T81" fmla="*/ 703 h 3710"/>
                  <a:gd name="T82" fmla="*/ 4454 w 5061"/>
                  <a:gd name="T83" fmla="*/ 659 h 3710"/>
                  <a:gd name="T84" fmla="*/ 4238 w 5061"/>
                  <a:gd name="T85" fmla="*/ 569 h 3710"/>
                  <a:gd name="T86" fmla="*/ 3978 w 5061"/>
                  <a:gd name="T87" fmla="*/ 882 h 3710"/>
                  <a:gd name="T88" fmla="*/ 3730 w 5061"/>
                  <a:gd name="T89" fmla="*/ 843 h 3710"/>
                  <a:gd name="T90" fmla="*/ 3530 w 5061"/>
                  <a:gd name="T91" fmla="*/ 851 h 3710"/>
                  <a:gd name="T92" fmla="*/ 3294 w 5061"/>
                  <a:gd name="T93" fmla="*/ 567 h 3710"/>
                  <a:gd name="T94" fmla="*/ 3193 w 5061"/>
                  <a:gd name="T95" fmla="*/ 273 h 3710"/>
                  <a:gd name="T96" fmla="*/ 2744 w 5061"/>
                  <a:gd name="T97" fmla="*/ 452 h 3710"/>
                  <a:gd name="T98" fmla="*/ 2598 w 5061"/>
                  <a:gd name="T99" fmla="*/ 488 h 3710"/>
                  <a:gd name="T100" fmla="*/ 2521 w 5061"/>
                  <a:gd name="T101" fmla="*/ 647 h 3710"/>
                  <a:gd name="T102" fmla="*/ 2234 w 5061"/>
                  <a:gd name="T103" fmla="*/ 599 h 3710"/>
                  <a:gd name="T104" fmla="*/ 2214 w 5061"/>
                  <a:gd name="T105" fmla="*/ 218 h 3710"/>
                  <a:gd name="T106" fmla="*/ 2001 w 5061"/>
                  <a:gd name="T107" fmla="*/ 0 h 3710"/>
                  <a:gd name="T108" fmla="*/ 1747 w 5061"/>
                  <a:gd name="T109" fmla="*/ 75 h 3710"/>
                  <a:gd name="T110" fmla="*/ 1728 w 5061"/>
                  <a:gd name="T111" fmla="*/ 375 h 3710"/>
                  <a:gd name="T112" fmla="*/ 1533 w 5061"/>
                  <a:gd name="T113" fmla="*/ 636 h 3710"/>
                  <a:gd name="T114" fmla="*/ 1152 w 5061"/>
                  <a:gd name="T115" fmla="*/ 832 h 3710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w 5061"/>
                  <a:gd name="T175" fmla="*/ 0 h 3710"/>
                  <a:gd name="T176" fmla="*/ 5061 w 5061"/>
                  <a:gd name="T177" fmla="*/ 3710 h 3710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T174" t="T175" r="T176" b="T177"/>
                <a:pathLst>
                  <a:path w="5061" h="3710">
                    <a:moveTo>
                      <a:pt x="1152" y="832"/>
                    </a:moveTo>
                    <a:lnTo>
                      <a:pt x="889" y="740"/>
                    </a:lnTo>
                    <a:lnTo>
                      <a:pt x="744" y="754"/>
                    </a:lnTo>
                    <a:lnTo>
                      <a:pt x="576" y="754"/>
                    </a:lnTo>
                    <a:lnTo>
                      <a:pt x="474" y="754"/>
                    </a:lnTo>
                    <a:lnTo>
                      <a:pt x="402" y="814"/>
                    </a:lnTo>
                    <a:lnTo>
                      <a:pt x="420" y="952"/>
                    </a:lnTo>
                    <a:lnTo>
                      <a:pt x="510" y="1030"/>
                    </a:lnTo>
                    <a:lnTo>
                      <a:pt x="636" y="1084"/>
                    </a:lnTo>
                    <a:lnTo>
                      <a:pt x="672" y="1174"/>
                    </a:lnTo>
                    <a:lnTo>
                      <a:pt x="762" y="1294"/>
                    </a:lnTo>
                    <a:lnTo>
                      <a:pt x="810" y="1444"/>
                    </a:lnTo>
                    <a:lnTo>
                      <a:pt x="834" y="1588"/>
                    </a:lnTo>
                    <a:lnTo>
                      <a:pt x="792" y="1714"/>
                    </a:lnTo>
                    <a:lnTo>
                      <a:pt x="666" y="1816"/>
                    </a:lnTo>
                    <a:lnTo>
                      <a:pt x="648" y="1966"/>
                    </a:lnTo>
                    <a:lnTo>
                      <a:pt x="486" y="2020"/>
                    </a:lnTo>
                    <a:lnTo>
                      <a:pt x="342" y="2092"/>
                    </a:lnTo>
                    <a:lnTo>
                      <a:pt x="258" y="2146"/>
                    </a:lnTo>
                    <a:lnTo>
                      <a:pt x="216" y="2272"/>
                    </a:lnTo>
                    <a:lnTo>
                      <a:pt x="258" y="2416"/>
                    </a:lnTo>
                    <a:lnTo>
                      <a:pt x="276" y="2554"/>
                    </a:lnTo>
                    <a:lnTo>
                      <a:pt x="270" y="2662"/>
                    </a:lnTo>
                    <a:lnTo>
                      <a:pt x="150" y="2716"/>
                    </a:lnTo>
                    <a:lnTo>
                      <a:pt x="36" y="2770"/>
                    </a:lnTo>
                    <a:lnTo>
                      <a:pt x="0" y="2896"/>
                    </a:lnTo>
                    <a:lnTo>
                      <a:pt x="84" y="3112"/>
                    </a:lnTo>
                    <a:lnTo>
                      <a:pt x="179" y="3173"/>
                    </a:lnTo>
                    <a:lnTo>
                      <a:pt x="325" y="3272"/>
                    </a:lnTo>
                    <a:lnTo>
                      <a:pt x="395" y="3377"/>
                    </a:lnTo>
                    <a:lnTo>
                      <a:pt x="397" y="3509"/>
                    </a:lnTo>
                    <a:lnTo>
                      <a:pt x="593" y="3602"/>
                    </a:lnTo>
                    <a:lnTo>
                      <a:pt x="744" y="3566"/>
                    </a:lnTo>
                    <a:lnTo>
                      <a:pt x="866" y="3439"/>
                    </a:lnTo>
                    <a:lnTo>
                      <a:pt x="1194" y="3281"/>
                    </a:lnTo>
                    <a:lnTo>
                      <a:pt x="1212" y="3116"/>
                    </a:lnTo>
                    <a:lnTo>
                      <a:pt x="1231" y="3027"/>
                    </a:lnTo>
                    <a:lnTo>
                      <a:pt x="1518" y="2932"/>
                    </a:lnTo>
                    <a:lnTo>
                      <a:pt x="1839" y="3215"/>
                    </a:lnTo>
                    <a:lnTo>
                      <a:pt x="1950" y="3224"/>
                    </a:lnTo>
                    <a:lnTo>
                      <a:pt x="2058" y="3171"/>
                    </a:lnTo>
                    <a:lnTo>
                      <a:pt x="2130" y="3308"/>
                    </a:lnTo>
                    <a:lnTo>
                      <a:pt x="2252" y="3421"/>
                    </a:lnTo>
                    <a:lnTo>
                      <a:pt x="2235" y="3602"/>
                    </a:lnTo>
                    <a:lnTo>
                      <a:pt x="2322" y="3677"/>
                    </a:lnTo>
                    <a:lnTo>
                      <a:pt x="2574" y="3705"/>
                    </a:lnTo>
                    <a:lnTo>
                      <a:pt x="2664" y="3652"/>
                    </a:lnTo>
                    <a:lnTo>
                      <a:pt x="2703" y="3547"/>
                    </a:lnTo>
                    <a:lnTo>
                      <a:pt x="3036" y="3544"/>
                    </a:lnTo>
                    <a:lnTo>
                      <a:pt x="3211" y="3705"/>
                    </a:lnTo>
                    <a:lnTo>
                      <a:pt x="3336" y="3710"/>
                    </a:lnTo>
                    <a:lnTo>
                      <a:pt x="3446" y="3664"/>
                    </a:lnTo>
                    <a:lnTo>
                      <a:pt x="3463" y="3507"/>
                    </a:lnTo>
                    <a:lnTo>
                      <a:pt x="3599" y="3418"/>
                    </a:lnTo>
                    <a:lnTo>
                      <a:pt x="3768" y="3422"/>
                    </a:lnTo>
                    <a:lnTo>
                      <a:pt x="3863" y="3553"/>
                    </a:lnTo>
                    <a:lnTo>
                      <a:pt x="3978" y="3611"/>
                    </a:lnTo>
                    <a:lnTo>
                      <a:pt x="4070" y="3556"/>
                    </a:lnTo>
                    <a:lnTo>
                      <a:pt x="4140" y="3478"/>
                    </a:lnTo>
                    <a:lnTo>
                      <a:pt x="4115" y="3349"/>
                    </a:lnTo>
                    <a:lnTo>
                      <a:pt x="4182" y="3277"/>
                    </a:lnTo>
                    <a:lnTo>
                      <a:pt x="4286" y="3260"/>
                    </a:lnTo>
                    <a:lnTo>
                      <a:pt x="4268" y="3061"/>
                    </a:lnTo>
                    <a:lnTo>
                      <a:pt x="4142" y="2903"/>
                    </a:lnTo>
                    <a:lnTo>
                      <a:pt x="4050" y="2398"/>
                    </a:lnTo>
                    <a:lnTo>
                      <a:pt x="4160" y="2360"/>
                    </a:lnTo>
                    <a:lnTo>
                      <a:pt x="4175" y="2242"/>
                    </a:lnTo>
                    <a:lnTo>
                      <a:pt x="4176" y="2032"/>
                    </a:lnTo>
                    <a:lnTo>
                      <a:pt x="4265" y="1870"/>
                    </a:lnTo>
                    <a:lnTo>
                      <a:pt x="4232" y="1693"/>
                    </a:lnTo>
                    <a:lnTo>
                      <a:pt x="4326" y="1588"/>
                    </a:lnTo>
                    <a:lnTo>
                      <a:pt x="4488" y="1546"/>
                    </a:lnTo>
                    <a:lnTo>
                      <a:pt x="4629" y="1528"/>
                    </a:lnTo>
                    <a:lnTo>
                      <a:pt x="4734" y="1438"/>
                    </a:lnTo>
                    <a:lnTo>
                      <a:pt x="4794" y="1310"/>
                    </a:lnTo>
                    <a:lnTo>
                      <a:pt x="4980" y="1234"/>
                    </a:lnTo>
                    <a:lnTo>
                      <a:pt x="5004" y="1138"/>
                    </a:lnTo>
                    <a:lnTo>
                      <a:pt x="5058" y="1063"/>
                    </a:lnTo>
                    <a:lnTo>
                      <a:pt x="5061" y="920"/>
                    </a:lnTo>
                    <a:lnTo>
                      <a:pt x="4985" y="815"/>
                    </a:lnTo>
                    <a:lnTo>
                      <a:pt x="4974" y="662"/>
                    </a:lnTo>
                    <a:lnTo>
                      <a:pt x="4818" y="703"/>
                    </a:lnTo>
                    <a:lnTo>
                      <a:pt x="4584" y="721"/>
                    </a:lnTo>
                    <a:lnTo>
                      <a:pt x="4454" y="659"/>
                    </a:lnTo>
                    <a:lnTo>
                      <a:pt x="4355" y="536"/>
                    </a:lnTo>
                    <a:lnTo>
                      <a:pt x="4238" y="569"/>
                    </a:lnTo>
                    <a:lnTo>
                      <a:pt x="4182" y="725"/>
                    </a:lnTo>
                    <a:lnTo>
                      <a:pt x="3978" y="882"/>
                    </a:lnTo>
                    <a:lnTo>
                      <a:pt x="3864" y="900"/>
                    </a:lnTo>
                    <a:lnTo>
                      <a:pt x="3730" y="843"/>
                    </a:lnTo>
                    <a:lnTo>
                      <a:pt x="3637" y="897"/>
                    </a:lnTo>
                    <a:lnTo>
                      <a:pt x="3530" y="851"/>
                    </a:lnTo>
                    <a:lnTo>
                      <a:pt x="3377" y="677"/>
                    </a:lnTo>
                    <a:lnTo>
                      <a:pt x="3294" y="567"/>
                    </a:lnTo>
                    <a:lnTo>
                      <a:pt x="3261" y="367"/>
                    </a:lnTo>
                    <a:lnTo>
                      <a:pt x="3193" y="273"/>
                    </a:lnTo>
                    <a:lnTo>
                      <a:pt x="2853" y="276"/>
                    </a:lnTo>
                    <a:lnTo>
                      <a:pt x="2744" y="452"/>
                    </a:lnTo>
                    <a:lnTo>
                      <a:pt x="2685" y="485"/>
                    </a:lnTo>
                    <a:lnTo>
                      <a:pt x="2598" y="488"/>
                    </a:lnTo>
                    <a:lnTo>
                      <a:pt x="2574" y="593"/>
                    </a:lnTo>
                    <a:lnTo>
                      <a:pt x="2521" y="647"/>
                    </a:lnTo>
                    <a:lnTo>
                      <a:pt x="2302" y="650"/>
                    </a:lnTo>
                    <a:lnTo>
                      <a:pt x="2234" y="599"/>
                    </a:lnTo>
                    <a:lnTo>
                      <a:pt x="2202" y="346"/>
                    </a:lnTo>
                    <a:lnTo>
                      <a:pt x="2214" y="218"/>
                    </a:lnTo>
                    <a:lnTo>
                      <a:pt x="2065" y="38"/>
                    </a:lnTo>
                    <a:lnTo>
                      <a:pt x="2001" y="0"/>
                    </a:lnTo>
                    <a:lnTo>
                      <a:pt x="1836" y="3"/>
                    </a:lnTo>
                    <a:lnTo>
                      <a:pt x="1747" y="75"/>
                    </a:lnTo>
                    <a:lnTo>
                      <a:pt x="1728" y="190"/>
                    </a:lnTo>
                    <a:lnTo>
                      <a:pt x="1728" y="375"/>
                    </a:lnTo>
                    <a:lnTo>
                      <a:pt x="1567" y="446"/>
                    </a:lnTo>
                    <a:lnTo>
                      <a:pt x="1533" y="636"/>
                    </a:lnTo>
                    <a:lnTo>
                      <a:pt x="1313" y="772"/>
                    </a:lnTo>
                    <a:lnTo>
                      <a:pt x="1152" y="832"/>
                    </a:lnTo>
                    <a:close/>
                  </a:path>
                </a:pathLst>
              </a:custGeom>
              <a:solidFill>
                <a:sysClr val="window" lastClr="FFFFFF">
                  <a:lumMod val="50000"/>
                  <a:alpha val="53000"/>
                </a:sysClr>
              </a:solidFill>
              <a:ln w="9525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53" name="Freeform 1315"/>
              <p:cNvSpPr>
                <a:spLocks noChangeAspect="1"/>
              </p:cNvSpPr>
              <p:nvPr/>
            </p:nvSpPr>
            <p:spPr bwMode="auto">
              <a:xfrm>
                <a:off x="3333000" y="4077678"/>
                <a:ext cx="1813968" cy="1578099"/>
              </a:xfrm>
              <a:custGeom>
                <a:avLst/>
                <a:gdLst>
                  <a:gd name="T0" fmla="*/ 8676 w 4636"/>
                  <a:gd name="T1" fmla="*/ 738 h 3720"/>
                  <a:gd name="T2" fmla="*/ 8194 w 4636"/>
                  <a:gd name="T3" fmla="*/ 1098 h 3720"/>
                  <a:gd name="T4" fmla="*/ 7578 w 4636"/>
                  <a:gd name="T5" fmla="*/ 918 h 3720"/>
                  <a:gd name="T6" fmla="*/ 6885 w 4636"/>
                  <a:gd name="T7" fmla="*/ 1161 h 3720"/>
                  <a:gd name="T8" fmla="*/ 6404 w 4636"/>
                  <a:gd name="T9" fmla="*/ 733 h 3720"/>
                  <a:gd name="T10" fmla="*/ 5940 w 4636"/>
                  <a:gd name="T11" fmla="*/ 441 h 3720"/>
                  <a:gd name="T12" fmla="*/ 5301 w 4636"/>
                  <a:gd name="T13" fmla="*/ 0 h 3720"/>
                  <a:gd name="T14" fmla="*/ 4815 w 4636"/>
                  <a:gd name="T15" fmla="*/ 522 h 3720"/>
                  <a:gd name="T16" fmla="*/ 3915 w 4636"/>
                  <a:gd name="T17" fmla="*/ 1008 h 3720"/>
                  <a:gd name="T18" fmla="*/ 3514 w 4636"/>
                  <a:gd name="T19" fmla="*/ 513 h 3720"/>
                  <a:gd name="T20" fmla="*/ 2898 w 4636"/>
                  <a:gd name="T21" fmla="*/ 792 h 3720"/>
                  <a:gd name="T22" fmla="*/ 2646 w 4636"/>
                  <a:gd name="T23" fmla="*/ 1863 h 3720"/>
                  <a:gd name="T24" fmla="*/ 1818 w 4636"/>
                  <a:gd name="T25" fmla="*/ 1809 h 3720"/>
                  <a:gd name="T26" fmla="*/ 1161 w 4636"/>
                  <a:gd name="T27" fmla="*/ 1971 h 3720"/>
                  <a:gd name="T28" fmla="*/ 1143 w 4636"/>
                  <a:gd name="T29" fmla="*/ 2619 h 3720"/>
                  <a:gd name="T30" fmla="*/ 1467 w 4636"/>
                  <a:gd name="T31" fmla="*/ 3087 h 3720"/>
                  <a:gd name="T32" fmla="*/ 918 w 4636"/>
                  <a:gd name="T33" fmla="*/ 3357 h 3720"/>
                  <a:gd name="T34" fmla="*/ 711 w 4636"/>
                  <a:gd name="T35" fmla="*/ 4032 h 3720"/>
                  <a:gd name="T36" fmla="*/ 432 w 4636"/>
                  <a:gd name="T37" fmla="*/ 4491 h 3720"/>
                  <a:gd name="T38" fmla="*/ 657 w 4636"/>
                  <a:gd name="T39" fmla="*/ 5031 h 3720"/>
                  <a:gd name="T40" fmla="*/ 540 w 4636"/>
                  <a:gd name="T41" fmla="*/ 5571 h 3720"/>
                  <a:gd name="T42" fmla="*/ 1170 w 4636"/>
                  <a:gd name="T43" fmla="*/ 5886 h 3720"/>
                  <a:gd name="T44" fmla="*/ 738 w 4636"/>
                  <a:gd name="T45" fmla="*/ 6507 h 3720"/>
                  <a:gd name="T46" fmla="*/ 324 w 4636"/>
                  <a:gd name="T47" fmla="*/ 8019 h 3720"/>
                  <a:gd name="T48" fmla="*/ 1683 w 4636"/>
                  <a:gd name="T49" fmla="*/ 7731 h 3720"/>
                  <a:gd name="T50" fmla="*/ 2079 w 4636"/>
                  <a:gd name="T51" fmla="*/ 7731 h 3720"/>
                  <a:gd name="T52" fmla="*/ 1845 w 4636"/>
                  <a:gd name="T53" fmla="*/ 7110 h 3720"/>
                  <a:gd name="T54" fmla="*/ 2592 w 4636"/>
                  <a:gd name="T55" fmla="*/ 6939 h 3720"/>
                  <a:gd name="T56" fmla="*/ 3681 w 4636"/>
                  <a:gd name="T57" fmla="*/ 7425 h 3720"/>
                  <a:gd name="T58" fmla="*/ 4509 w 4636"/>
                  <a:gd name="T59" fmla="*/ 7380 h 3720"/>
                  <a:gd name="T60" fmla="*/ 5220 w 4636"/>
                  <a:gd name="T61" fmla="*/ 7371 h 3720"/>
                  <a:gd name="T62" fmla="*/ 6426 w 4636"/>
                  <a:gd name="T63" fmla="*/ 7560 h 3720"/>
                  <a:gd name="T64" fmla="*/ 6867 w 4636"/>
                  <a:gd name="T65" fmla="*/ 6804 h 3720"/>
                  <a:gd name="T66" fmla="*/ 7560 w 4636"/>
                  <a:gd name="T67" fmla="*/ 6678 h 3720"/>
                  <a:gd name="T68" fmla="*/ 8109 w 4636"/>
                  <a:gd name="T69" fmla="*/ 6291 h 3720"/>
                  <a:gd name="T70" fmla="*/ 8568 w 4636"/>
                  <a:gd name="T71" fmla="*/ 6732 h 3720"/>
                  <a:gd name="T72" fmla="*/ 8937 w 4636"/>
                  <a:gd name="T73" fmla="*/ 6057 h 3720"/>
                  <a:gd name="T74" fmla="*/ 8910 w 4636"/>
                  <a:gd name="T75" fmla="*/ 5319 h 3720"/>
                  <a:gd name="T76" fmla="*/ 9639 w 4636"/>
                  <a:gd name="T77" fmla="*/ 5517 h 3720"/>
                  <a:gd name="T78" fmla="*/ 10161 w 4636"/>
                  <a:gd name="T79" fmla="*/ 4968 h 3720"/>
                  <a:gd name="T80" fmla="*/ 10363 w 4636"/>
                  <a:gd name="T81" fmla="*/ 4616 h 3720"/>
                  <a:gd name="T82" fmla="*/ 10287 w 4636"/>
                  <a:gd name="T83" fmla="*/ 4131 h 3720"/>
                  <a:gd name="T84" fmla="*/ 10204 w 4636"/>
                  <a:gd name="T85" fmla="*/ 3353 h 3720"/>
                  <a:gd name="T86" fmla="*/ 9655 w 4636"/>
                  <a:gd name="T87" fmla="*/ 2384 h 3720"/>
                  <a:gd name="T88" fmla="*/ 9342 w 4636"/>
                  <a:gd name="T89" fmla="*/ 1476 h 3720"/>
                  <a:gd name="T90" fmla="*/ 8988 w 4636"/>
                  <a:gd name="T91" fmla="*/ 1017 h 3720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4636"/>
                  <a:gd name="T139" fmla="*/ 0 h 3720"/>
                  <a:gd name="T140" fmla="*/ 4636 w 4636"/>
                  <a:gd name="T141" fmla="*/ 3720 h 3720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4636" h="3720">
                    <a:moveTo>
                      <a:pt x="3995" y="452"/>
                    </a:moveTo>
                    <a:lnTo>
                      <a:pt x="3920" y="416"/>
                    </a:lnTo>
                    <a:lnTo>
                      <a:pt x="3856" y="328"/>
                    </a:lnTo>
                    <a:lnTo>
                      <a:pt x="3744" y="324"/>
                    </a:lnTo>
                    <a:lnTo>
                      <a:pt x="3652" y="384"/>
                    </a:lnTo>
                    <a:lnTo>
                      <a:pt x="3642" y="488"/>
                    </a:lnTo>
                    <a:lnTo>
                      <a:pt x="3568" y="520"/>
                    </a:lnTo>
                    <a:lnTo>
                      <a:pt x="3484" y="516"/>
                    </a:lnTo>
                    <a:lnTo>
                      <a:pt x="3368" y="408"/>
                    </a:lnTo>
                    <a:lnTo>
                      <a:pt x="3146" y="410"/>
                    </a:lnTo>
                    <a:lnTo>
                      <a:pt x="3120" y="480"/>
                    </a:lnTo>
                    <a:lnTo>
                      <a:pt x="3060" y="516"/>
                    </a:lnTo>
                    <a:lnTo>
                      <a:pt x="2892" y="496"/>
                    </a:lnTo>
                    <a:lnTo>
                      <a:pt x="2834" y="446"/>
                    </a:lnTo>
                    <a:lnTo>
                      <a:pt x="2846" y="326"/>
                    </a:lnTo>
                    <a:lnTo>
                      <a:pt x="2766" y="252"/>
                    </a:lnTo>
                    <a:lnTo>
                      <a:pt x="2716" y="160"/>
                    </a:lnTo>
                    <a:lnTo>
                      <a:pt x="2640" y="196"/>
                    </a:lnTo>
                    <a:lnTo>
                      <a:pt x="2570" y="188"/>
                    </a:lnTo>
                    <a:lnTo>
                      <a:pt x="2472" y="102"/>
                    </a:lnTo>
                    <a:lnTo>
                      <a:pt x="2356" y="0"/>
                    </a:lnTo>
                    <a:lnTo>
                      <a:pt x="2164" y="64"/>
                    </a:lnTo>
                    <a:lnTo>
                      <a:pt x="2152" y="120"/>
                    </a:lnTo>
                    <a:lnTo>
                      <a:pt x="2140" y="232"/>
                    </a:lnTo>
                    <a:lnTo>
                      <a:pt x="1920" y="340"/>
                    </a:lnTo>
                    <a:lnTo>
                      <a:pt x="1842" y="422"/>
                    </a:lnTo>
                    <a:lnTo>
                      <a:pt x="1740" y="448"/>
                    </a:lnTo>
                    <a:lnTo>
                      <a:pt x="1608" y="384"/>
                    </a:lnTo>
                    <a:lnTo>
                      <a:pt x="1608" y="300"/>
                    </a:lnTo>
                    <a:lnTo>
                      <a:pt x="1562" y="228"/>
                    </a:lnTo>
                    <a:lnTo>
                      <a:pt x="1400" y="120"/>
                    </a:lnTo>
                    <a:lnTo>
                      <a:pt x="1332" y="280"/>
                    </a:lnTo>
                    <a:lnTo>
                      <a:pt x="1288" y="352"/>
                    </a:lnTo>
                    <a:lnTo>
                      <a:pt x="1276" y="432"/>
                    </a:lnTo>
                    <a:lnTo>
                      <a:pt x="1092" y="708"/>
                    </a:lnTo>
                    <a:lnTo>
                      <a:pt x="1176" y="828"/>
                    </a:lnTo>
                    <a:lnTo>
                      <a:pt x="1120" y="864"/>
                    </a:lnTo>
                    <a:lnTo>
                      <a:pt x="916" y="868"/>
                    </a:lnTo>
                    <a:lnTo>
                      <a:pt x="808" y="804"/>
                    </a:lnTo>
                    <a:lnTo>
                      <a:pt x="708" y="844"/>
                    </a:lnTo>
                    <a:lnTo>
                      <a:pt x="648" y="928"/>
                    </a:lnTo>
                    <a:lnTo>
                      <a:pt x="516" y="876"/>
                    </a:lnTo>
                    <a:lnTo>
                      <a:pt x="408" y="952"/>
                    </a:lnTo>
                    <a:lnTo>
                      <a:pt x="448" y="1072"/>
                    </a:lnTo>
                    <a:lnTo>
                      <a:pt x="508" y="1164"/>
                    </a:lnTo>
                    <a:lnTo>
                      <a:pt x="636" y="1204"/>
                    </a:lnTo>
                    <a:lnTo>
                      <a:pt x="684" y="1236"/>
                    </a:lnTo>
                    <a:lnTo>
                      <a:pt x="652" y="1372"/>
                    </a:lnTo>
                    <a:lnTo>
                      <a:pt x="624" y="1452"/>
                    </a:lnTo>
                    <a:lnTo>
                      <a:pt x="480" y="1452"/>
                    </a:lnTo>
                    <a:lnTo>
                      <a:pt x="408" y="1492"/>
                    </a:lnTo>
                    <a:lnTo>
                      <a:pt x="360" y="1596"/>
                    </a:lnTo>
                    <a:lnTo>
                      <a:pt x="384" y="1744"/>
                    </a:lnTo>
                    <a:lnTo>
                      <a:pt x="316" y="1792"/>
                    </a:lnTo>
                    <a:lnTo>
                      <a:pt x="208" y="1840"/>
                    </a:lnTo>
                    <a:lnTo>
                      <a:pt x="172" y="1900"/>
                    </a:lnTo>
                    <a:lnTo>
                      <a:pt x="192" y="1996"/>
                    </a:lnTo>
                    <a:lnTo>
                      <a:pt x="232" y="2076"/>
                    </a:lnTo>
                    <a:lnTo>
                      <a:pt x="208" y="2140"/>
                    </a:lnTo>
                    <a:lnTo>
                      <a:pt x="292" y="2236"/>
                    </a:lnTo>
                    <a:lnTo>
                      <a:pt x="240" y="2316"/>
                    </a:lnTo>
                    <a:lnTo>
                      <a:pt x="204" y="2400"/>
                    </a:lnTo>
                    <a:lnTo>
                      <a:pt x="240" y="2476"/>
                    </a:lnTo>
                    <a:lnTo>
                      <a:pt x="328" y="2532"/>
                    </a:lnTo>
                    <a:lnTo>
                      <a:pt x="520" y="2548"/>
                    </a:lnTo>
                    <a:lnTo>
                      <a:pt x="520" y="2616"/>
                    </a:lnTo>
                    <a:lnTo>
                      <a:pt x="408" y="2700"/>
                    </a:lnTo>
                    <a:lnTo>
                      <a:pt x="360" y="2764"/>
                    </a:lnTo>
                    <a:lnTo>
                      <a:pt x="328" y="2892"/>
                    </a:lnTo>
                    <a:lnTo>
                      <a:pt x="120" y="3204"/>
                    </a:lnTo>
                    <a:lnTo>
                      <a:pt x="0" y="3456"/>
                    </a:lnTo>
                    <a:lnTo>
                      <a:pt x="144" y="3564"/>
                    </a:lnTo>
                    <a:lnTo>
                      <a:pt x="292" y="3720"/>
                    </a:lnTo>
                    <a:lnTo>
                      <a:pt x="580" y="3568"/>
                    </a:lnTo>
                    <a:lnTo>
                      <a:pt x="748" y="3436"/>
                    </a:lnTo>
                    <a:lnTo>
                      <a:pt x="820" y="3456"/>
                    </a:lnTo>
                    <a:lnTo>
                      <a:pt x="888" y="3484"/>
                    </a:lnTo>
                    <a:lnTo>
                      <a:pt x="924" y="3436"/>
                    </a:lnTo>
                    <a:lnTo>
                      <a:pt x="892" y="3312"/>
                    </a:lnTo>
                    <a:lnTo>
                      <a:pt x="816" y="3240"/>
                    </a:lnTo>
                    <a:lnTo>
                      <a:pt x="820" y="3160"/>
                    </a:lnTo>
                    <a:lnTo>
                      <a:pt x="880" y="3148"/>
                    </a:lnTo>
                    <a:lnTo>
                      <a:pt x="1044" y="3160"/>
                    </a:lnTo>
                    <a:lnTo>
                      <a:pt x="1152" y="3084"/>
                    </a:lnTo>
                    <a:lnTo>
                      <a:pt x="1312" y="3000"/>
                    </a:lnTo>
                    <a:lnTo>
                      <a:pt x="1468" y="3084"/>
                    </a:lnTo>
                    <a:lnTo>
                      <a:pt x="1636" y="3300"/>
                    </a:lnTo>
                    <a:lnTo>
                      <a:pt x="1740" y="3288"/>
                    </a:lnTo>
                    <a:lnTo>
                      <a:pt x="1864" y="3264"/>
                    </a:lnTo>
                    <a:lnTo>
                      <a:pt x="2004" y="3280"/>
                    </a:lnTo>
                    <a:lnTo>
                      <a:pt x="2044" y="3336"/>
                    </a:lnTo>
                    <a:lnTo>
                      <a:pt x="2236" y="3340"/>
                    </a:lnTo>
                    <a:lnTo>
                      <a:pt x="2320" y="3276"/>
                    </a:lnTo>
                    <a:lnTo>
                      <a:pt x="2692" y="3280"/>
                    </a:lnTo>
                    <a:lnTo>
                      <a:pt x="2752" y="3360"/>
                    </a:lnTo>
                    <a:lnTo>
                      <a:pt x="2856" y="3360"/>
                    </a:lnTo>
                    <a:lnTo>
                      <a:pt x="3016" y="3280"/>
                    </a:lnTo>
                    <a:lnTo>
                      <a:pt x="3028" y="3088"/>
                    </a:lnTo>
                    <a:lnTo>
                      <a:pt x="3052" y="3024"/>
                    </a:lnTo>
                    <a:lnTo>
                      <a:pt x="3132" y="3016"/>
                    </a:lnTo>
                    <a:lnTo>
                      <a:pt x="3232" y="3060"/>
                    </a:lnTo>
                    <a:lnTo>
                      <a:pt x="3360" y="2968"/>
                    </a:lnTo>
                    <a:lnTo>
                      <a:pt x="3420" y="2920"/>
                    </a:lnTo>
                    <a:lnTo>
                      <a:pt x="3516" y="2904"/>
                    </a:lnTo>
                    <a:lnTo>
                      <a:pt x="3604" y="2796"/>
                    </a:lnTo>
                    <a:lnTo>
                      <a:pt x="3724" y="2848"/>
                    </a:lnTo>
                    <a:lnTo>
                      <a:pt x="3724" y="2940"/>
                    </a:lnTo>
                    <a:lnTo>
                      <a:pt x="3808" y="2992"/>
                    </a:lnTo>
                    <a:lnTo>
                      <a:pt x="3916" y="2956"/>
                    </a:lnTo>
                    <a:lnTo>
                      <a:pt x="4000" y="2820"/>
                    </a:lnTo>
                    <a:lnTo>
                      <a:pt x="3972" y="2692"/>
                    </a:lnTo>
                    <a:lnTo>
                      <a:pt x="3904" y="2548"/>
                    </a:lnTo>
                    <a:lnTo>
                      <a:pt x="3900" y="2400"/>
                    </a:lnTo>
                    <a:lnTo>
                      <a:pt x="3960" y="2364"/>
                    </a:lnTo>
                    <a:lnTo>
                      <a:pt x="4164" y="2356"/>
                    </a:lnTo>
                    <a:lnTo>
                      <a:pt x="4240" y="2388"/>
                    </a:lnTo>
                    <a:lnTo>
                      <a:pt x="4284" y="2452"/>
                    </a:lnTo>
                    <a:lnTo>
                      <a:pt x="4476" y="2436"/>
                    </a:lnTo>
                    <a:lnTo>
                      <a:pt x="4540" y="2380"/>
                    </a:lnTo>
                    <a:lnTo>
                      <a:pt x="4516" y="2208"/>
                    </a:lnTo>
                    <a:lnTo>
                      <a:pt x="4548" y="2136"/>
                    </a:lnTo>
                    <a:lnTo>
                      <a:pt x="4621" y="2150"/>
                    </a:lnTo>
                    <a:lnTo>
                      <a:pt x="4606" y="2051"/>
                    </a:lnTo>
                    <a:lnTo>
                      <a:pt x="4573" y="1992"/>
                    </a:lnTo>
                    <a:lnTo>
                      <a:pt x="4636" y="1920"/>
                    </a:lnTo>
                    <a:lnTo>
                      <a:pt x="4572" y="1836"/>
                    </a:lnTo>
                    <a:lnTo>
                      <a:pt x="4600" y="1740"/>
                    </a:lnTo>
                    <a:lnTo>
                      <a:pt x="4490" y="1598"/>
                    </a:lnTo>
                    <a:lnTo>
                      <a:pt x="4535" y="1490"/>
                    </a:lnTo>
                    <a:lnTo>
                      <a:pt x="4505" y="1377"/>
                    </a:lnTo>
                    <a:lnTo>
                      <a:pt x="4444" y="1215"/>
                    </a:lnTo>
                    <a:lnTo>
                      <a:pt x="4291" y="1059"/>
                    </a:lnTo>
                    <a:lnTo>
                      <a:pt x="4177" y="911"/>
                    </a:lnTo>
                    <a:lnTo>
                      <a:pt x="4142" y="792"/>
                    </a:lnTo>
                    <a:lnTo>
                      <a:pt x="4152" y="656"/>
                    </a:lnTo>
                    <a:lnTo>
                      <a:pt x="4108" y="555"/>
                    </a:lnTo>
                    <a:lnTo>
                      <a:pt x="3997" y="531"/>
                    </a:lnTo>
                    <a:lnTo>
                      <a:pt x="3995" y="452"/>
                    </a:lnTo>
                    <a:close/>
                  </a:path>
                </a:pathLst>
              </a:custGeom>
              <a:solidFill>
                <a:sysClr val="window" lastClr="FFFFFF">
                  <a:lumMod val="50000"/>
                  <a:alpha val="44000"/>
                </a:sysClr>
              </a:solidFill>
              <a:ln w="9525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54" name="Freeform 1316"/>
              <p:cNvSpPr>
                <a:spLocks noChangeAspect="1"/>
              </p:cNvSpPr>
              <p:nvPr/>
            </p:nvSpPr>
            <p:spPr bwMode="auto">
              <a:xfrm>
                <a:off x="4076430" y="4335603"/>
                <a:ext cx="327109" cy="266410"/>
              </a:xfrm>
              <a:custGeom>
                <a:avLst/>
                <a:gdLst>
                  <a:gd name="T0" fmla="*/ 2088 w 209"/>
                  <a:gd name="T1" fmla="*/ 288 h 157"/>
                  <a:gd name="T2" fmla="*/ 1404 w 209"/>
                  <a:gd name="T3" fmla="*/ 288 h 157"/>
                  <a:gd name="T4" fmla="*/ 864 w 209"/>
                  <a:gd name="T5" fmla="*/ 684 h 157"/>
                  <a:gd name="T6" fmla="*/ 648 w 209"/>
                  <a:gd name="T7" fmla="*/ 1260 h 157"/>
                  <a:gd name="T8" fmla="*/ 72 w 209"/>
                  <a:gd name="T9" fmla="*/ 1872 h 157"/>
                  <a:gd name="T10" fmla="*/ 0 w 209"/>
                  <a:gd name="T11" fmla="*/ 2628 h 157"/>
                  <a:gd name="T12" fmla="*/ 324 w 209"/>
                  <a:gd name="T13" fmla="*/ 3744 h 157"/>
                  <a:gd name="T14" fmla="*/ 1296 w 209"/>
                  <a:gd name="T15" fmla="*/ 3852 h 157"/>
                  <a:gd name="T16" fmla="*/ 1836 w 209"/>
                  <a:gd name="T17" fmla="*/ 3744 h 157"/>
                  <a:gd name="T18" fmla="*/ 2376 w 209"/>
                  <a:gd name="T19" fmla="*/ 4572 h 157"/>
                  <a:gd name="T20" fmla="*/ 2700 w 209"/>
                  <a:gd name="T21" fmla="*/ 5544 h 157"/>
                  <a:gd name="T22" fmla="*/ 3852 w 209"/>
                  <a:gd name="T23" fmla="*/ 5652 h 157"/>
                  <a:gd name="T24" fmla="*/ 4824 w 209"/>
                  <a:gd name="T25" fmla="*/ 5364 h 157"/>
                  <a:gd name="T26" fmla="*/ 5364 w 209"/>
                  <a:gd name="T27" fmla="*/ 4824 h 157"/>
                  <a:gd name="T28" fmla="*/ 5832 w 209"/>
                  <a:gd name="T29" fmla="*/ 4608 h 157"/>
                  <a:gd name="T30" fmla="*/ 6696 w 209"/>
                  <a:gd name="T31" fmla="*/ 3960 h 157"/>
                  <a:gd name="T32" fmla="*/ 7344 w 209"/>
                  <a:gd name="T33" fmla="*/ 3636 h 157"/>
                  <a:gd name="T34" fmla="*/ 7524 w 209"/>
                  <a:gd name="T35" fmla="*/ 2520 h 157"/>
                  <a:gd name="T36" fmla="*/ 7452 w 209"/>
                  <a:gd name="T37" fmla="*/ 1584 h 157"/>
                  <a:gd name="T38" fmla="*/ 6372 w 209"/>
                  <a:gd name="T39" fmla="*/ 1332 h 157"/>
                  <a:gd name="T40" fmla="*/ 5652 w 209"/>
                  <a:gd name="T41" fmla="*/ 432 h 157"/>
                  <a:gd name="T42" fmla="*/ 5112 w 209"/>
                  <a:gd name="T43" fmla="*/ 0 h 157"/>
                  <a:gd name="T44" fmla="*/ 4356 w 209"/>
                  <a:gd name="T45" fmla="*/ 396 h 157"/>
                  <a:gd name="T46" fmla="*/ 3492 w 209"/>
                  <a:gd name="T47" fmla="*/ 432 h 157"/>
                  <a:gd name="T48" fmla="*/ 2808 w 209"/>
                  <a:gd name="T49" fmla="*/ 540 h 157"/>
                  <a:gd name="T50" fmla="*/ 2088 w 209"/>
                  <a:gd name="T51" fmla="*/ 288 h 157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209"/>
                  <a:gd name="T79" fmla="*/ 0 h 157"/>
                  <a:gd name="T80" fmla="*/ 209 w 209"/>
                  <a:gd name="T81" fmla="*/ 157 h 157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209" h="157">
                    <a:moveTo>
                      <a:pt x="58" y="8"/>
                    </a:moveTo>
                    <a:lnTo>
                      <a:pt x="39" y="8"/>
                    </a:lnTo>
                    <a:lnTo>
                      <a:pt x="24" y="19"/>
                    </a:lnTo>
                    <a:lnTo>
                      <a:pt x="18" y="35"/>
                    </a:lnTo>
                    <a:lnTo>
                      <a:pt x="2" y="52"/>
                    </a:lnTo>
                    <a:lnTo>
                      <a:pt x="0" y="73"/>
                    </a:lnTo>
                    <a:lnTo>
                      <a:pt x="9" y="104"/>
                    </a:lnTo>
                    <a:lnTo>
                      <a:pt x="36" y="107"/>
                    </a:lnTo>
                    <a:lnTo>
                      <a:pt x="51" y="104"/>
                    </a:lnTo>
                    <a:lnTo>
                      <a:pt x="66" y="127"/>
                    </a:lnTo>
                    <a:lnTo>
                      <a:pt x="75" y="154"/>
                    </a:lnTo>
                    <a:lnTo>
                      <a:pt x="107" y="157"/>
                    </a:lnTo>
                    <a:lnTo>
                      <a:pt x="134" y="149"/>
                    </a:lnTo>
                    <a:lnTo>
                      <a:pt x="149" y="134"/>
                    </a:lnTo>
                    <a:lnTo>
                      <a:pt x="162" y="128"/>
                    </a:lnTo>
                    <a:lnTo>
                      <a:pt x="186" y="110"/>
                    </a:lnTo>
                    <a:lnTo>
                      <a:pt x="204" y="101"/>
                    </a:lnTo>
                    <a:lnTo>
                      <a:pt x="209" y="70"/>
                    </a:lnTo>
                    <a:lnTo>
                      <a:pt x="207" y="44"/>
                    </a:lnTo>
                    <a:lnTo>
                      <a:pt x="177" y="37"/>
                    </a:lnTo>
                    <a:lnTo>
                      <a:pt x="157" y="12"/>
                    </a:lnTo>
                    <a:lnTo>
                      <a:pt x="142" y="0"/>
                    </a:lnTo>
                    <a:lnTo>
                      <a:pt x="121" y="11"/>
                    </a:lnTo>
                    <a:lnTo>
                      <a:pt x="97" y="12"/>
                    </a:lnTo>
                    <a:lnTo>
                      <a:pt x="78" y="15"/>
                    </a:lnTo>
                    <a:lnTo>
                      <a:pt x="58" y="8"/>
                    </a:lnTo>
                    <a:close/>
                  </a:path>
                </a:pathLst>
              </a:custGeom>
              <a:solidFill>
                <a:sysClr val="window" lastClr="FFFFFF">
                  <a:lumMod val="50000"/>
                  <a:alpha val="5000"/>
                </a:sysClr>
              </a:solidFill>
              <a:ln w="9525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55" name="Freeform 1317"/>
              <p:cNvSpPr>
                <a:spLocks noChangeAspect="1"/>
              </p:cNvSpPr>
              <p:nvPr/>
            </p:nvSpPr>
            <p:spPr bwMode="auto">
              <a:xfrm>
                <a:off x="3619416" y="5762680"/>
                <a:ext cx="734039" cy="468339"/>
              </a:xfrm>
              <a:custGeom>
                <a:avLst/>
                <a:gdLst>
                  <a:gd name="T0" fmla="*/ 14724 w 469"/>
                  <a:gd name="T1" fmla="*/ 0 h 276"/>
                  <a:gd name="T2" fmla="*/ 13500 w 469"/>
                  <a:gd name="T3" fmla="*/ 108 h 276"/>
                  <a:gd name="T4" fmla="*/ 12564 w 469"/>
                  <a:gd name="T5" fmla="*/ 684 h 276"/>
                  <a:gd name="T6" fmla="*/ 10152 w 469"/>
                  <a:gd name="T7" fmla="*/ 468 h 276"/>
                  <a:gd name="T8" fmla="*/ 9432 w 469"/>
                  <a:gd name="T9" fmla="*/ 432 h 276"/>
                  <a:gd name="T10" fmla="*/ 8856 w 469"/>
                  <a:gd name="T11" fmla="*/ 1404 h 276"/>
                  <a:gd name="T12" fmla="*/ 8244 w 469"/>
                  <a:gd name="T13" fmla="*/ 1080 h 276"/>
                  <a:gd name="T14" fmla="*/ 7668 w 469"/>
                  <a:gd name="T15" fmla="*/ 1008 h 276"/>
                  <a:gd name="T16" fmla="*/ 6840 w 469"/>
                  <a:gd name="T17" fmla="*/ 1656 h 276"/>
                  <a:gd name="T18" fmla="*/ 6264 w 469"/>
                  <a:gd name="T19" fmla="*/ 1656 h 276"/>
                  <a:gd name="T20" fmla="*/ 5220 w 469"/>
                  <a:gd name="T21" fmla="*/ 1440 h 276"/>
                  <a:gd name="T22" fmla="*/ 3888 w 469"/>
                  <a:gd name="T23" fmla="*/ 2736 h 276"/>
                  <a:gd name="T24" fmla="*/ 2412 w 469"/>
                  <a:gd name="T25" fmla="*/ 3996 h 276"/>
                  <a:gd name="T26" fmla="*/ 1548 w 469"/>
                  <a:gd name="T27" fmla="*/ 3708 h 276"/>
                  <a:gd name="T28" fmla="*/ 756 w 469"/>
                  <a:gd name="T29" fmla="*/ 4104 h 276"/>
                  <a:gd name="T30" fmla="*/ 648 w 469"/>
                  <a:gd name="T31" fmla="*/ 5112 h 276"/>
                  <a:gd name="T32" fmla="*/ 0 w 469"/>
                  <a:gd name="T33" fmla="*/ 5868 h 276"/>
                  <a:gd name="T34" fmla="*/ 576 w 469"/>
                  <a:gd name="T35" fmla="*/ 7704 h 276"/>
                  <a:gd name="T36" fmla="*/ 1548 w 469"/>
                  <a:gd name="T37" fmla="*/ 8352 h 276"/>
                  <a:gd name="T38" fmla="*/ 2592 w 469"/>
                  <a:gd name="T39" fmla="*/ 9720 h 276"/>
                  <a:gd name="T40" fmla="*/ 3600 w 469"/>
                  <a:gd name="T41" fmla="*/ 9936 h 276"/>
                  <a:gd name="T42" fmla="*/ 4644 w 469"/>
                  <a:gd name="T43" fmla="*/ 9504 h 276"/>
                  <a:gd name="T44" fmla="*/ 5436 w 469"/>
                  <a:gd name="T45" fmla="*/ 9396 h 276"/>
                  <a:gd name="T46" fmla="*/ 6156 w 469"/>
                  <a:gd name="T47" fmla="*/ 8856 h 276"/>
                  <a:gd name="T48" fmla="*/ 9180 w 469"/>
                  <a:gd name="T49" fmla="*/ 8892 h 276"/>
                  <a:gd name="T50" fmla="*/ 10296 w 469"/>
                  <a:gd name="T51" fmla="*/ 9000 h 276"/>
                  <a:gd name="T52" fmla="*/ 11052 w 469"/>
                  <a:gd name="T53" fmla="*/ 8244 h 276"/>
                  <a:gd name="T54" fmla="*/ 12420 w 469"/>
                  <a:gd name="T55" fmla="*/ 8244 h 276"/>
                  <a:gd name="T56" fmla="*/ 13104 w 469"/>
                  <a:gd name="T57" fmla="*/ 7668 h 276"/>
                  <a:gd name="T58" fmla="*/ 15120 w 469"/>
                  <a:gd name="T59" fmla="*/ 6408 h 276"/>
                  <a:gd name="T60" fmla="*/ 16560 w 469"/>
                  <a:gd name="T61" fmla="*/ 4680 h 276"/>
                  <a:gd name="T62" fmla="*/ 16884 w 469"/>
                  <a:gd name="T63" fmla="*/ 3348 h 276"/>
                  <a:gd name="T64" fmla="*/ 16776 w 469"/>
                  <a:gd name="T65" fmla="*/ 2376 h 276"/>
                  <a:gd name="T66" fmla="*/ 16308 w 469"/>
                  <a:gd name="T67" fmla="*/ 1548 h 276"/>
                  <a:gd name="T68" fmla="*/ 16020 w 469"/>
                  <a:gd name="T69" fmla="*/ 792 h 276"/>
                  <a:gd name="T70" fmla="*/ 15264 w 469"/>
                  <a:gd name="T71" fmla="*/ 648 h 276"/>
                  <a:gd name="T72" fmla="*/ 14724 w 469"/>
                  <a:gd name="T73" fmla="*/ 0 h 27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469"/>
                  <a:gd name="T112" fmla="*/ 0 h 276"/>
                  <a:gd name="T113" fmla="*/ 469 w 469"/>
                  <a:gd name="T114" fmla="*/ 276 h 276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469" h="276">
                    <a:moveTo>
                      <a:pt x="409" y="0"/>
                    </a:moveTo>
                    <a:lnTo>
                      <a:pt x="375" y="3"/>
                    </a:lnTo>
                    <a:lnTo>
                      <a:pt x="349" y="19"/>
                    </a:lnTo>
                    <a:lnTo>
                      <a:pt x="282" y="13"/>
                    </a:lnTo>
                    <a:lnTo>
                      <a:pt x="262" y="12"/>
                    </a:lnTo>
                    <a:lnTo>
                      <a:pt x="246" y="39"/>
                    </a:lnTo>
                    <a:lnTo>
                      <a:pt x="229" y="30"/>
                    </a:lnTo>
                    <a:lnTo>
                      <a:pt x="213" y="28"/>
                    </a:lnTo>
                    <a:lnTo>
                      <a:pt x="190" y="46"/>
                    </a:lnTo>
                    <a:lnTo>
                      <a:pt x="174" y="46"/>
                    </a:lnTo>
                    <a:lnTo>
                      <a:pt x="145" y="40"/>
                    </a:lnTo>
                    <a:lnTo>
                      <a:pt x="108" y="76"/>
                    </a:lnTo>
                    <a:lnTo>
                      <a:pt x="67" y="111"/>
                    </a:lnTo>
                    <a:lnTo>
                      <a:pt x="43" y="103"/>
                    </a:lnTo>
                    <a:lnTo>
                      <a:pt x="21" y="114"/>
                    </a:lnTo>
                    <a:lnTo>
                      <a:pt x="18" y="142"/>
                    </a:lnTo>
                    <a:lnTo>
                      <a:pt x="0" y="163"/>
                    </a:lnTo>
                    <a:lnTo>
                      <a:pt x="16" y="214"/>
                    </a:lnTo>
                    <a:lnTo>
                      <a:pt x="43" y="232"/>
                    </a:lnTo>
                    <a:lnTo>
                      <a:pt x="72" y="270"/>
                    </a:lnTo>
                    <a:lnTo>
                      <a:pt x="100" y="276"/>
                    </a:lnTo>
                    <a:lnTo>
                      <a:pt x="129" y="264"/>
                    </a:lnTo>
                    <a:lnTo>
                      <a:pt x="151" y="261"/>
                    </a:lnTo>
                    <a:lnTo>
                      <a:pt x="171" y="246"/>
                    </a:lnTo>
                    <a:lnTo>
                      <a:pt x="255" y="247"/>
                    </a:lnTo>
                    <a:lnTo>
                      <a:pt x="286" y="250"/>
                    </a:lnTo>
                    <a:lnTo>
                      <a:pt x="307" y="229"/>
                    </a:lnTo>
                    <a:lnTo>
                      <a:pt x="345" y="229"/>
                    </a:lnTo>
                    <a:lnTo>
                      <a:pt x="364" y="213"/>
                    </a:lnTo>
                    <a:lnTo>
                      <a:pt x="420" y="178"/>
                    </a:lnTo>
                    <a:lnTo>
                      <a:pt x="460" y="130"/>
                    </a:lnTo>
                    <a:lnTo>
                      <a:pt x="469" y="93"/>
                    </a:lnTo>
                    <a:lnTo>
                      <a:pt x="466" y="66"/>
                    </a:lnTo>
                    <a:lnTo>
                      <a:pt x="453" y="43"/>
                    </a:lnTo>
                    <a:lnTo>
                      <a:pt x="445" y="22"/>
                    </a:lnTo>
                    <a:lnTo>
                      <a:pt x="424" y="18"/>
                    </a:lnTo>
                    <a:lnTo>
                      <a:pt x="409" y="0"/>
                    </a:lnTo>
                    <a:close/>
                  </a:path>
                </a:pathLst>
              </a:custGeom>
              <a:solidFill>
                <a:sysClr val="window" lastClr="FFFFFF">
                  <a:lumMod val="50000"/>
                  <a:alpha val="39000"/>
                </a:sysClr>
              </a:solidFill>
              <a:ln w="9525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</a:endParaRPr>
              </a:p>
            </p:txBody>
          </p:sp>
          <p:grpSp>
            <p:nvGrpSpPr>
              <p:cNvPr id="156" name="그룹 155"/>
              <p:cNvGrpSpPr/>
              <p:nvPr/>
            </p:nvGrpSpPr>
            <p:grpSpPr>
              <a:xfrm>
                <a:off x="5115665" y="1595424"/>
                <a:ext cx="2328475" cy="2402502"/>
                <a:chOff x="5115665" y="1595424"/>
                <a:chExt cx="2328475" cy="2402502"/>
              </a:xfrm>
              <a:solidFill>
                <a:sysClr val="window" lastClr="FFFFFF">
                  <a:lumMod val="50000"/>
                  <a:alpha val="74000"/>
                </a:sysClr>
              </a:solidFill>
            </p:grpSpPr>
            <p:sp>
              <p:nvSpPr>
                <p:cNvPr id="157" name="Freeform 1308"/>
                <p:cNvSpPr>
                  <a:spLocks noChangeAspect="1"/>
                </p:cNvSpPr>
                <p:nvPr/>
              </p:nvSpPr>
              <p:spPr bwMode="auto">
                <a:xfrm>
                  <a:off x="5115665" y="2065461"/>
                  <a:ext cx="1543465" cy="1932465"/>
                </a:xfrm>
                <a:custGeom>
                  <a:avLst/>
                  <a:gdLst>
                    <a:gd name="T0" fmla="*/ 3385 w 3944"/>
                    <a:gd name="T1" fmla="*/ 1179 h 4556"/>
                    <a:gd name="T2" fmla="*/ 3124 w 3944"/>
                    <a:gd name="T3" fmla="*/ 2277 h 4556"/>
                    <a:gd name="T4" fmla="*/ 2417 w 3944"/>
                    <a:gd name="T5" fmla="*/ 2220 h 4556"/>
                    <a:gd name="T6" fmla="*/ 2079 w 3944"/>
                    <a:gd name="T7" fmla="*/ 1957 h 4556"/>
                    <a:gd name="T8" fmla="*/ 1593 w 3944"/>
                    <a:gd name="T9" fmla="*/ 2391 h 4556"/>
                    <a:gd name="T10" fmla="*/ 869 w 3944"/>
                    <a:gd name="T11" fmla="*/ 2889 h 4556"/>
                    <a:gd name="T12" fmla="*/ 95 w 3944"/>
                    <a:gd name="T13" fmla="*/ 3550 h 4556"/>
                    <a:gd name="T14" fmla="*/ 320 w 3944"/>
                    <a:gd name="T15" fmla="*/ 3874 h 4556"/>
                    <a:gd name="T16" fmla="*/ 365 w 3944"/>
                    <a:gd name="T17" fmla="*/ 4558 h 4556"/>
                    <a:gd name="T18" fmla="*/ 243 w 3944"/>
                    <a:gd name="T19" fmla="*/ 5141 h 4556"/>
                    <a:gd name="T20" fmla="*/ 203 w 3944"/>
                    <a:gd name="T21" fmla="*/ 5569 h 4556"/>
                    <a:gd name="T22" fmla="*/ 903 w 3944"/>
                    <a:gd name="T23" fmla="*/ 5635 h 4556"/>
                    <a:gd name="T24" fmla="*/ 1224 w 3944"/>
                    <a:gd name="T25" fmla="*/ 5911 h 4556"/>
                    <a:gd name="T26" fmla="*/ 1062 w 3944"/>
                    <a:gd name="T27" fmla="*/ 6167 h 4556"/>
                    <a:gd name="T28" fmla="*/ 872 w 3944"/>
                    <a:gd name="T29" fmla="*/ 6518 h 4556"/>
                    <a:gd name="T30" fmla="*/ 552 w 3944"/>
                    <a:gd name="T31" fmla="*/ 6899 h 4556"/>
                    <a:gd name="T32" fmla="*/ 234 w 3944"/>
                    <a:gd name="T33" fmla="*/ 7269 h 4556"/>
                    <a:gd name="T34" fmla="*/ 360 w 3944"/>
                    <a:gd name="T35" fmla="*/ 7863 h 4556"/>
                    <a:gd name="T36" fmla="*/ 243 w 3944"/>
                    <a:gd name="T37" fmla="*/ 8127 h 4556"/>
                    <a:gd name="T38" fmla="*/ 963 w 3944"/>
                    <a:gd name="T39" fmla="*/ 8412 h 4556"/>
                    <a:gd name="T40" fmla="*/ 1884 w 3944"/>
                    <a:gd name="T41" fmla="*/ 8915 h 4556"/>
                    <a:gd name="T42" fmla="*/ 1935 w 3944"/>
                    <a:gd name="T43" fmla="*/ 9672 h 4556"/>
                    <a:gd name="T44" fmla="*/ 2727 w 3944"/>
                    <a:gd name="T45" fmla="*/ 9747 h 4556"/>
                    <a:gd name="T46" fmla="*/ 2934 w 3944"/>
                    <a:gd name="T47" fmla="*/ 9239 h 4556"/>
                    <a:gd name="T48" fmla="*/ 2989 w 3944"/>
                    <a:gd name="T49" fmla="*/ 8510 h 4556"/>
                    <a:gd name="T50" fmla="*/ 2898 w 3944"/>
                    <a:gd name="T51" fmla="*/ 8007 h 4556"/>
                    <a:gd name="T52" fmla="*/ 3383 w 3944"/>
                    <a:gd name="T53" fmla="*/ 7755 h 4556"/>
                    <a:gd name="T54" fmla="*/ 3802 w 3944"/>
                    <a:gd name="T55" fmla="*/ 7355 h 4556"/>
                    <a:gd name="T56" fmla="*/ 4448 w 3944"/>
                    <a:gd name="T57" fmla="*/ 7323 h 4556"/>
                    <a:gd name="T58" fmla="*/ 4760 w 3944"/>
                    <a:gd name="T59" fmla="*/ 7736 h 4556"/>
                    <a:gd name="T60" fmla="*/ 4805 w 3944"/>
                    <a:gd name="T61" fmla="*/ 8208 h 4556"/>
                    <a:gd name="T62" fmla="*/ 4342 w 3944"/>
                    <a:gd name="T63" fmla="*/ 8781 h 4556"/>
                    <a:gd name="T64" fmla="*/ 3901 w 3944"/>
                    <a:gd name="T65" fmla="*/ 9240 h 4556"/>
                    <a:gd name="T66" fmla="*/ 3610 w 3944"/>
                    <a:gd name="T67" fmla="*/ 9627 h 4556"/>
                    <a:gd name="T68" fmla="*/ 4018 w 3944"/>
                    <a:gd name="T69" fmla="*/ 10028 h 4556"/>
                    <a:gd name="T70" fmla="*/ 4859 w 3944"/>
                    <a:gd name="T71" fmla="*/ 10246 h 4556"/>
                    <a:gd name="T72" fmla="*/ 5353 w 3944"/>
                    <a:gd name="T73" fmla="*/ 10055 h 4556"/>
                    <a:gd name="T74" fmla="*/ 5732 w 3944"/>
                    <a:gd name="T75" fmla="*/ 9617 h 4556"/>
                    <a:gd name="T76" fmla="*/ 6291 w 3944"/>
                    <a:gd name="T77" fmla="*/ 9518 h 4556"/>
                    <a:gd name="T78" fmla="*/ 6834 w 3944"/>
                    <a:gd name="T79" fmla="*/ 9059 h 4556"/>
                    <a:gd name="T80" fmla="*/ 7231 w 3944"/>
                    <a:gd name="T81" fmla="*/ 9380 h 4556"/>
                    <a:gd name="T82" fmla="*/ 7824 w 3944"/>
                    <a:gd name="T83" fmla="*/ 9402 h 4556"/>
                    <a:gd name="T84" fmla="*/ 8517 w 3944"/>
                    <a:gd name="T85" fmla="*/ 9348 h 4556"/>
                    <a:gd name="T86" fmla="*/ 8445 w 3944"/>
                    <a:gd name="T87" fmla="*/ 8700 h 4556"/>
                    <a:gd name="T88" fmla="*/ 8769 w 3944"/>
                    <a:gd name="T89" fmla="*/ 7791 h 4556"/>
                    <a:gd name="T90" fmla="*/ 8769 w 3944"/>
                    <a:gd name="T91" fmla="*/ 6712 h 4556"/>
                    <a:gd name="T92" fmla="*/ 8391 w 3944"/>
                    <a:gd name="T93" fmla="*/ 7008 h 4556"/>
                    <a:gd name="T94" fmla="*/ 7932 w 3944"/>
                    <a:gd name="T95" fmla="*/ 7107 h 4556"/>
                    <a:gd name="T96" fmla="*/ 8058 w 3944"/>
                    <a:gd name="T97" fmla="*/ 6514 h 4556"/>
                    <a:gd name="T98" fmla="*/ 7788 w 3944"/>
                    <a:gd name="T99" fmla="*/ 5839 h 4556"/>
                    <a:gd name="T100" fmla="*/ 7896 w 3944"/>
                    <a:gd name="T101" fmla="*/ 4823 h 4556"/>
                    <a:gd name="T102" fmla="*/ 8040 w 3944"/>
                    <a:gd name="T103" fmla="*/ 3923 h 4556"/>
                    <a:gd name="T104" fmla="*/ 8220 w 3944"/>
                    <a:gd name="T105" fmla="*/ 3177 h 4556"/>
                    <a:gd name="T106" fmla="*/ 8301 w 3944"/>
                    <a:gd name="T107" fmla="*/ 2502 h 4556"/>
                    <a:gd name="T108" fmla="*/ 8094 w 3944"/>
                    <a:gd name="T109" fmla="*/ 1980 h 4556"/>
                    <a:gd name="T110" fmla="*/ 7986 w 3944"/>
                    <a:gd name="T111" fmla="*/ 1143 h 4556"/>
                    <a:gd name="T112" fmla="*/ 7797 w 3944"/>
                    <a:gd name="T113" fmla="*/ 495 h 4556"/>
                    <a:gd name="T114" fmla="*/ 7486 w 3944"/>
                    <a:gd name="T115" fmla="*/ 0 h 4556"/>
                    <a:gd name="T116" fmla="*/ 6969 w 3944"/>
                    <a:gd name="T117" fmla="*/ 721 h 4556"/>
                    <a:gd name="T118" fmla="*/ 5732 w 3944"/>
                    <a:gd name="T119" fmla="*/ 756 h 4556"/>
                    <a:gd name="T120" fmla="*/ 4970 w 3944"/>
                    <a:gd name="T121" fmla="*/ 663 h 4556"/>
                    <a:gd name="T122" fmla="*/ 3820 w 3944"/>
                    <a:gd name="T123" fmla="*/ 900 h 455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60000 65536"/>
                    <a:gd name="T184" fmla="*/ 0 60000 65536"/>
                    <a:gd name="T185" fmla="*/ 0 60000 65536"/>
                    <a:gd name="T186" fmla="*/ 0 w 3944"/>
                    <a:gd name="T187" fmla="*/ 0 h 4556"/>
                    <a:gd name="T188" fmla="*/ 3944 w 3944"/>
                    <a:gd name="T189" fmla="*/ 4556 h 4556"/>
                  </a:gdLst>
                  <a:ahLst/>
                  <a:cxnLst>
                    <a:cxn ang="T124">
                      <a:pos x="T0" y="T1"/>
                    </a:cxn>
                    <a:cxn ang="T125">
                      <a:pos x="T2" y="T3"/>
                    </a:cxn>
                    <a:cxn ang="T126">
                      <a:pos x="T4" y="T5"/>
                    </a:cxn>
                    <a:cxn ang="T127">
                      <a:pos x="T6" y="T7"/>
                    </a:cxn>
                    <a:cxn ang="T128">
                      <a:pos x="T8" y="T9"/>
                    </a:cxn>
                    <a:cxn ang="T129">
                      <a:pos x="T10" y="T11"/>
                    </a:cxn>
                    <a:cxn ang="T130">
                      <a:pos x="T12" y="T13"/>
                    </a:cxn>
                    <a:cxn ang="T131">
                      <a:pos x="T14" y="T15"/>
                    </a:cxn>
                    <a:cxn ang="T132">
                      <a:pos x="T16" y="T17"/>
                    </a:cxn>
                    <a:cxn ang="T133">
                      <a:pos x="T18" y="T19"/>
                    </a:cxn>
                    <a:cxn ang="T134">
                      <a:pos x="T20" y="T21"/>
                    </a:cxn>
                    <a:cxn ang="T135">
                      <a:pos x="T22" y="T23"/>
                    </a:cxn>
                    <a:cxn ang="T136">
                      <a:pos x="T24" y="T25"/>
                    </a:cxn>
                    <a:cxn ang="T137">
                      <a:pos x="T26" y="T27"/>
                    </a:cxn>
                    <a:cxn ang="T138">
                      <a:pos x="T28" y="T29"/>
                    </a:cxn>
                    <a:cxn ang="T139">
                      <a:pos x="T30" y="T31"/>
                    </a:cxn>
                    <a:cxn ang="T140">
                      <a:pos x="T32" y="T33"/>
                    </a:cxn>
                    <a:cxn ang="T141">
                      <a:pos x="T34" y="T35"/>
                    </a:cxn>
                    <a:cxn ang="T142">
                      <a:pos x="T36" y="T37"/>
                    </a:cxn>
                    <a:cxn ang="T143">
                      <a:pos x="T38" y="T39"/>
                    </a:cxn>
                    <a:cxn ang="T144">
                      <a:pos x="T40" y="T41"/>
                    </a:cxn>
                    <a:cxn ang="T145">
                      <a:pos x="T42" y="T43"/>
                    </a:cxn>
                    <a:cxn ang="T146">
                      <a:pos x="T44" y="T45"/>
                    </a:cxn>
                    <a:cxn ang="T147">
                      <a:pos x="T46" y="T47"/>
                    </a:cxn>
                    <a:cxn ang="T148">
                      <a:pos x="T48" y="T49"/>
                    </a:cxn>
                    <a:cxn ang="T149">
                      <a:pos x="T50" y="T51"/>
                    </a:cxn>
                    <a:cxn ang="T150">
                      <a:pos x="T52" y="T53"/>
                    </a:cxn>
                    <a:cxn ang="T151">
                      <a:pos x="T54" y="T55"/>
                    </a:cxn>
                    <a:cxn ang="T152">
                      <a:pos x="T56" y="T57"/>
                    </a:cxn>
                    <a:cxn ang="T153">
                      <a:pos x="T58" y="T59"/>
                    </a:cxn>
                    <a:cxn ang="T154">
                      <a:pos x="T60" y="T61"/>
                    </a:cxn>
                    <a:cxn ang="T155">
                      <a:pos x="T62" y="T63"/>
                    </a:cxn>
                    <a:cxn ang="T156">
                      <a:pos x="T64" y="T65"/>
                    </a:cxn>
                    <a:cxn ang="T157">
                      <a:pos x="T66" y="T67"/>
                    </a:cxn>
                    <a:cxn ang="T158">
                      <a:pos x="T68" y="T69"/>
                    </a:cxn>
                    <a:cxn ang="T159">
                      <a:pos x="T70" y="T71"/>
                    </a:cxn>
                    <a:cxn ang="T160">
                      <a:pos x="T72" y="T73"/>
                    </a:cxn>
                    <a:cxn ang="T161">
                      <a:pos x="T74" y="T75"/>
                    </a:cxn>
                    <a:cxn ang="T162">
                      <a:pos x="T76" y="T77"/>
                    </a:cxn>
                    <a:cxn ang="T163">
                      <a:pos x="T78" y="T79"/>
                    </a:cxn>
                    <a:cxn ang="T164">
                      <a:pos x="T80" y="T81"/>
                    </a:cxn>
                    <a:cxn ang="T165">
                      <a:pos x="T82" y="T83"/>
                    </a:cxn>
                    <a:cxn ang="T166">
                      <a:pos x="T84" y="T85"/>
                    </a:cxn>
                    <a:cxn ang="T167">
                      <a:pos x="T86" y="T87"/>
                    </a:cxn>
                    <a:cxn ang="T168">
                      <a:pos x="T88" y="T89"/>
                    </a:cxn>
                    <a:cxn ang="T169">
                      <a:pos x="T90" y="T91"/>
                    </a:cxn>
                    <a:cxn ang="T170">
                      <a:pos x="T92" y="T93"/>
                    </a:cxn>
                    <a:cxn ang="T171">
                      <a:pos x="T94" y="T95"/>
                    </a:cxn>
                    <a:cxn ang="T172">
                      <a:pos x="T96" y="T97"/>
                    </a:cxn>
                    <a:cxn ang="T173">
                      <a:pos x="T98" y="T99"/>
                    </a:cxn>
                    <a:cxn ang="T174">
                      <a:pos x="T100" y="T101"/>
                    </a:cxn>
                    <a:cxn ang="T175">
                      <a:pos x="T102" y="T103"/>
                    </a:cxn>
                    <a:cxn ang="T176">
                      <a:pos x="T104" y="T105"/>
                    </a:cxn>
                    <a:cxn ang="T177">
                      <a:pos x="T106" y="T107"/>
                    </a:cxn>
                    <a:cxn ang="T178">
                      <a:pos x="T108" y="T109"/>
                    </a:cxn>
                    <a:cxn ang="T179">
                      <a:pos x="T110" y="T111"/>
                    </a:cxn>
                    <a:cxn ang="T180">
                      <a:pos x="T112" y="T113"/>
                    </a:cxn>
                    <a:cxn ang="T181">
                      <a:pos x="T114" y="T115"/>
                    </a:cxn>
                    <a:cxn ang="T182">
                      <a:pos x="T116" y="T117"/>
                    </a:cxn>
                    <a:cxn ang="T183">
                      <a:pos x="T118" y="T119"/>
                    </a:cxn>
                    <a:cxn ang="T184">
                      <a:pos x="T120" y="T121"/>
                    </a:cxn>
                    <a:cxn ang="T185">
                      <a:pos x="T122" y="T123"/>
                    </a:cxn>
                  </a:cxnLst>
                  <a:rect l="T186" t="T187" r="T188" b="T189"/>
                  <a:pathLst>
                    <a:path w="3944" h="4556">
                      <a:moveTo>
                        <a:pt x="1697" y="400"/>
                      </a:moveTo>
                      <a:lnTo>
                        <a:pt x="1580" y="476"/>
                      </a:lnTo>
                      <a:lnTo>
                        <a:pt x="1504" y="524"/>
                      </a:lnTo>
                      <a:lnTo>
                        <a:pt x="1384" y="692"/>
                      </a:lnTo>
                      <a:lnTo>
                        <a:pt x="1420" y="844"/>
                      </a:lnTo>
                      <a:lnTo>
                        <a:pt x="1388" y="1012"/>
                      </a:lnTo>
                      <a:lnTo>
                        <a:pt x="1299" y="1066"/>
                      </a:lnTo>
                      <a:lnTo>
                        <a:pt x="1216" y="1084"/>
                      </a:lnTo>
                      <a:lnTo>
                        <a:pt x="1074" y="987"/>
                      </a:lnTo>
                      <a:lnTo>
                        <a:pt x="989" y="990"/>
                      </a:lnTo>
                      <a:lnTo>
                        <a:pt x="978" y="912"/>
                      </a:lnTo>
                      <a:lnTo>
                        <a:pt x="924" y="870"/>
                      </a:lnTo>
                      <a:lnTo>
                        <a:pt x="840" y="898"/>
                      </a:lnTo>
                      <a:lnTo>
                        <a:pt x="812" y="956"/>
                      </a:lnTo>
                      <a:lnTo>
                        <a:pt x="708" y="1063"/>
                      </a:lnTo>
                      <a:lnTo>
                        <a:pt x="608" y="1072"/>
                      </a:lnTo>
                      <a:lnTo>
                        <a:pt x="548" y="1168"/>
                      </a:lnTo>
                      <a:lnTo>
                        <a:pt x="386" y="1284"/>
                      </a:lnTo>
                      <a:lnTo>
                        <a:pt x="208" y="1388"/>
                      </a:lnTo>
                      <a:lnTo>
                        <a:pt x="162" y="1545"/>
                      </a:lnTo>
                      <a:lnTo>
                        <a:pt x="42" y="1578"/>
                      </a:lnTo>
                      <a:lnTo>
                        <a:pt x="0" y="1666"/>
                      </a:lnTo>
                      <a:lnTo>
                        <a:pt x="44" y="1720"/>
                      </a:lnTo>
                      <a:lnTo>
                        <a:pt x="142" y="1722"/>
                      </a:lnTo>
                      <a:lnTo>
                        <a:pt x="183" y="1759"/>
                      </a:lnTo>
                      <a:lnTo>
                        <a:pt x="208" y="1976"/>
                      </a:lnTo>
                      <a:lnTo>
                        <a:pt x="162" y="2026"/>
                      </a:lnTo>
                      <a:lnTo>
                        <a:pt x="114" y="2103"/>
                      </a:lnTo>
                      <a:lnTo>
                        <a:pt x="125" y="2224"/>
                      </a:lnTo>
                      <a:lnTo>
                        <a:pt x="108" y="2286"/>
                      </a:lnTo>
                      <a:lnTo>
                        <a:pt x="40" y="2312"/>
                      </a:lnTo>
                      <a:lnTo>
                        <a:pt x="20" y="2359"/>
                      </a:lnTo>
                      <a:lnTo>
                        <a:pt x="90" y="2476"/>
                      </a:lnTo>
                      <a:lnTo>
                        <a:pt x="196" y="2506"/>
                      </a:lnTo>
                      <a:lnTo>
                        <a:pt x="309" y="2527"/>
                      </a:lnTo>
                      <a:lnTo>
                        <a:pt x="401" y="2505"/>
                      </a:lnTo>
                      <a:lnTo>
                        <a:pt x="448" y="2548"/>
                      </a:lnTo>
                      <a:lnTo>
                        <a:pt x="452" y="2623"/>
                      </a:lnTo>
                      <a:lnTo>
                        <a:pt x="544" y="2628"/>
                      </a:lnTo>
                      <a:lnTo>
                        <a:pt x="566" y="2703"/>
                      </a:lnTo>
                      <a:lnTo>
                        <a:pt x="526" y="2742"/>
                      </a:lnTo>
                      <a:lnTo>
                        <a:pt x="472" y="2742"/>
                      </a:lnTo>
                      <a:lnTo>
                        <a:pt x="413" y="2769"/>
                      </a:lnTo>
                      <a:lnTo>
                        <a:pt x="396" y="2826"/>
                      </a:lnTo>
                      <a:lnTo>
                        <a:pt x="387" y="2898"/>
                      </a:lnTo>
                      <a:lnTo>
                        <a:pt x="342" y="2962"/>
                      </a:lnTo>
                      <a:lnTo>
                        <a:pt x="278" y="2995"/>
                      </a:lnTo>
                      <a:lnTo>
                        <a:pt x="245" y="3067"/>
                      </a:lnTo>
                      <a:lnTo>
                        <a:pt x="268" y="3160"/>
                      </a:lnTo>
                      <a:lnTo>
                        <a:pt x="246" y="3199"/>
                      </a:lnTo>
                      <a:lnTo>
                        <a:pt x="104" y="3232"/>
                      </a:lnTo>
                      <a:lnTo>
                        <a:pt x="111" y="3330"/>
                      </a:lnTo>
                      <a:lnTo>
                        <a:pt x="162" y="3403"/>
                      </a:lnTo>
                      <a:lnTo>
                        <a:pt x="160" y="3496"/>
                      </a:lnTo>
                      <a:lnTo>
                        <a:pt x="162" y="3496"/>
                      </a:lnTo>
                      <a:lnTo>
                        <a:pt x="123" y="3549"/>
                      </a:lnTo>
                      <a:lnTo>
                        <a:pt x="108" y="3613"/>
                      </a:lnTo>
                      <a:lnTo>
                        <a:pt x="221" y="3642"/>
                      </a:lnTo>
                      <a:lnTo>
                        <a:pt x="299" y="3699"/>
                      </a:lnTo>
                      <a:lnTo>
                        <a:pt x="428" y="3740"/>
                      </a:lnTo>
                      <a:lnTo>
                        <a:pt x="585" y="3774"/>
                      </a:lnTo>
                      <a:lnTo>
                        <a:pt x="660" y="3856"/>
                      </a:lnTo>
                      <a:lnTo>
                        <a:pt x="837" y="3963"/>
                      </a:lnTo>
                      <a:lnTo>
                        <a:pt x="848" y="4083"/>
                      </a:lnTo>
                      <a:lnTo>
                        <a:pt x="833" y="4239"/>
                      </a:lnTo>
                      <a:lnTo>
                        <a:pt x="860" y="4300"/>
                      </a:lnTo>
                      <a:lnTo>
                        <a:pt x="932" y="4328"/>
                      </a:lnTo>
                      <a:lnTo>
                        <a:pt x="1077" y="4327"/>
                      </a:lnTo>
                      <a:lnTo>
                        <a:pt x="1212" y="4333"/>
                      </a:lnTo>
                      <a:lnTo>
                        <a:pt x="1182" y="4222"/>
                      </a:lnTo>
                      <a:lnTo>
                        <a:pt x="1212" y="4122"/>
                      </a:lnTo>
                      <a:lnTo>
                        <a:pt x="1304" y="4107"/>
                      </a:lnTo>
                      <a:lnTo>
                        <a:pt x="1335" y="4048"/>
                      </a:lnTo>
                      <a:lnTo>
                        <a:pt x="1288" y="3872"/>
                      </a:lnTo>
                      <a:lnTo>
                        <a:pt x="1328" y="3783"/>
                      </a:lnTo>
                      <a:lnTo>
                        <a:pt x="1233" y="3714"/>
                      </a:lnTo>
                      <a:lnTo>
                        <a:pt x="1216" y="3608"/>
                      </a:lnTo>
                      <a:lnTo>
                        <a:pt x="1288" y="3560"/>
                      </a:lnTo>
                      <a:lnTo>
                        <a:pt x="1388" y="3428"/>
                      </a:lnTo>
                      <a:lnTo>
                        <a:pt x="1478" y="3412"/>
                      </a:lnTo>
                      <a:lnTo>
                        <a:pt x="1503" y="3448"/>
                      </a:lnTo>
                      <a:lnTo>
                        <a:pt x="1583" y="3435"/>
                      </a:lnTo>
                      <a:lnTo>
                        <a:pt x="1599" y="3324"/>
                      </a:lnTo>
                      <a:lnTo>
                        <a:pt x="1689" y="3270"/>
                      </a:lnTo>
                      <a:lnTo>
                        <a:pt x="1770" y="3232"/>
                      </a:lnTo>
                      <a:lnTo>
                        <a:pt x="1889" y="3216"/>
                      </a:lnTo>
                      <a:lnTo>
                        <a:pt x="1976" y="3256"/>
                      </a:lnTo>
                      <a:lnTo>
                        <a:pt x="2036" y="3320"/>
                      </a:lnTo>
                      <a:lnTo>
                        <a:pt x="2094" y="3378"/>
                      </a:lnTo>
                      <a:lnTo>
                        <a:pt x="2115" y="3439"/>
                      </a:lnTo>
                      <a:lnTo>
                        <a:pt x="2104" y="3522"/>
                      </a:lnTo>
                      <a:lnTo>
                        <a:pt x="2164" y="3572"/>
                      </a:lnTo>
                      <a:lnTo>
                        <a:pt x="2135" y="3649"/>
                      </a:lnTo>
                      <a:lnTo>
                        <a:pt x="2063" y="3702"/>
                      </a:lnTo>
                      <a:lnTo>
                        <a:pt x="1977" y="3798"/>
                      </a:lnTo>
                      <a:lnTo>
                        <a:pt x="1929" y="3904"/>
                      </a:lnTo>
                      <a:lnTo>
                        <a:pt x="1900" y="4048"/>
                      </a:lnTo>
                      <a:lnTo>
                        <a:pt x="1755" y="4173"/>
                      </a:lnTo>
                      <a:lnTo>
                        <a:pt x="1733" y="4108"/>
                      </a:lnTo>
                      <a:lnTo>
                        <a:pt x="1636" y="4084"/>
                      </a:lnTo>
                      <a:lnTo>
                        <a:pt x="1574" y="4168"/>
                      </a:lnTo>
                      <a:lnTo>
                        <a:pt x="1604" y="4280"/>
                      </a:lnTo>
                      <a:lnTo>
                        <a:pt x="1688" y="4316"/>
                      </a:lnTo>
                      <a:lnTo>
                        <a:pt x="1732" y="4400"/>
                      </a:lnTo>
                      <a:lnTo>
                        <a:pt x="1785" y="4458"/>
                      </a:lnTo>
                      <a:lnTo>
                        <a:pt x="1910" y="4459"/>
                      </a:lnTo>
                      <a:lnTo>
                        <a:pt x="2019" y="4465"/>
                      </a:lnTo>
                      <a:lnTo>
                        <a:pt x="2159" y="4555"/>
                      </a:lnTo>
                      <a:lnTo>
                        <a:pt x="2224" y="4556"/>
                      </a:lnTo>
                      <a:lnTo>
                        <a:pt x="2300" y="4497"/>
                      </a:lnTo>
                      <a:lnTo>
                        <a:pt x="2378" y="4470"/>
                      </a:lnTo>
                      <a:lnTo>
                        <a:pt x="2442" y="4354"/>
                      </a:lnTo>
                      <a:lnTo>
                        <a:pt x="2478" y="4306"/>
                      </a:lnTo>
                      <a:lnTo>
                        <a:pt x="2547" y="4275"/>
                      </a:lnTo>
                      <a:lnTo>
                        <a:pt x="2648" y="4292"/>
                      </a:lnTo>
                      <a:lnTo>
                        <a:pt x="2711" y="4318"/>
                      </a:lnTo>
                      <a:lnTo>
                        <a:pt x="2795" y="4231"/>
                      </a:lnTo>
                      <a:lnTo>
                        <a:pt x="2840" y="4122"/>
                      </a:lnTo>
                      <a:lnTo>
                        <a:pt x="2968" y="4076"/>
                      </a:lnTo>
                      <a:lnTo>
                        <a:pt x="3036" y="4027"/>
                      </a:lnTo>
                      <a:lnTo>
                        <a:pt x="3100" y="4040"/>
                      </a:lnTo>
                      <a:lnTo>
                        <a:pt x="3128" y="4108"/>
                      </a:lnTo>
                      <a:lnTo>
                        <a:pt x="3213" y="4170"/>
                      </a:lnTo>
                      <a:lnTo>
                        <a:pt x="3329" y="4228"/>
                      </a:lnTo>
                      <a:lnTo>
                        <a:pt x="3423" y="4242"/>
                      </a:lnTo>
                      <a:lnTo>
                        <a:pt x="3476" y="4180"/>
                      </a:lnTo>
                      <a:lnTo>
                        <a:pt x="3536" y="4168"/>
                      </a:lnTo>
                      <a:lnTo>
                        <a:pt x="3654" y="4255"/>
                      </a:lnTo>
                      <a:lnTo>
                        <a:pt x="3784" y="4156"/>
                      </a:lnTo>
                      <a:lnTo>
                        <a:pt x="3784" y="4060"/>
                      </a:lnTo>
                      <a:lnTo>
                        <a:pt x="3788" y="3940"/>
                      </a:lnTo>
                      <a:lnTo>
                        <a:pt x="3752" y="3868"/>
                      </a:lnTo>
                      <a:lnTo>
                        <a:pt x="3824" y="3776"/>
                      </a:lnTo>
                      <a:lnTo>
                        <a:pt x="3892" y="3728"/>
                      </a:lnTo>
                      <a:lnTo>
                        <a:pt x="3896" y="3464"/>
                      </a:lnTo>
                      <a:lnTo>
                        <a:pt x="3944" y="3344"/>
                      </a:lnTo>
                      <a:lnTo>
                        <a:pt x="3940" y="3104"/>
                      </a:lnTo>
                      <a:lnTo>
                        <a:pt x="3896" y="2984"/>
                      </a:lnTo>
                      <a:lnTo>
                        <a:pt x="3844" y="2968"/>
                      </a:lnTo>
                      <a:lnTo>
                        <a:pt x="3776" y="3004"/>
                      </a:lnTo>
                      <a:lnTo>
                        <a:pt x="3728" y="3116"/>
                      </a:lnTo>
                      <a:lnTo>
                        <a:pt x="3644" y="3184"/>
                      </a:lnTo>
                      <a:lnTo>
                        <a:pt x="3556" y="3200"/>
                      </a:lnTo>
                      <a:lnTo>
                        <a:pt x="3524" y="3160"/>
                      </a:lnTo>
                      <a:lnTo>
                        <a:pt x="3580" y="3080"/>
                      </a:lnTo>
                      <a:lnTo>
                        <a:pt x="3608" y="3016"/>
                      </a:lnTo>
                      <a:lnTo>
                        <a:pt x="3580" y="2896"/>
                      </a:lnTo>
                      <a:lnTo>
                        <a:pt x="3532" y="2824"/>
                      </a:lnTo>
                      <a:lnTo>
                        <a:pt x="3472" y="2720"/>
                      </a:lnTo>
                      <a:lnTo>
                        <a:pt x="3460" y="2596"/>
                      </a:lnTo>
                      <a:lnTo>
                        <a:pt x="3472" y="2408"/>
                      </a:lnTo>
                      <a:lnTo>
                        <a:pt x="3484" y="2248"/>
                      </a:lnTo>
                      <a:lnTo>
                        <a:pt x="3508" y="2144"/>
                      </a:lnTo>
                      <a:lnTo>
                        <a:pt x="3604" y="2092"/>
                      </a:lnTo>
                      <a:lnTo>
                        <a:pt x="3580" y="1948"/>
                      </a:lnTo>
                      <a:lnTo>
                        <a:pt x="3572" y="1744"/>
                      </a:lnTo>
                      <a:lnTo>
                        <a:pt x="3572" y="1652"/>
                      </a:lnTo>
                      <a:lnTo>
                        <a:pt x="3532" y="1532"/>
                      </a:lnTo>
                      <a:lnTo>
                        <a:pt x="3652" y="1412"/>
                      </a:lnTo>
                      <a:lnTo>
                        <a:pt x="3644" y="1288"/>
                      </a:lnTo>
                      <a:lnTo>
                        <a:pt x="3632" y="1232"/>
                      </a:lnTo>
                      <a:lnTo>
                        <a:pt x="3688" y="1112"/>
                      </a:lnTo>
                      <a:lnTo>
                        <a:pt x="3692" y="1016"/>
                      </a:lnTo>
                      <a:lnTo>
                        <a:pt x="3656" y="932"/>
                      </a:lnTo>
                      <a:lnTo>
                        <a:pt x="3596" y="880"/>
                      </a:lnTo>
                      <a:lnTo>
                        <a:pt x="3484" y="704"/>
                      </a:lnTo>
                      <a:lnTo>
                        <a:pt x="3536" y="596"/>
                      </a:lnTo>
                      <a:lnTo>
                        <a:pt x="3548" y="508"/>
                      </a:lnTo>
                      <a:lnTo>
                        <a:pt x="3580" y="404"/>
                      </a:lnTo>
                      <a:lnTo>
                        <a:pt x="3532" y="304"/>
                      </a:lnTo>
                      <a:lnTo>
                        <a:pt x="3464" y="220"/>
                      </a:lnTo>
                      <a:lnTo>
                        <a:pt x="3404" y="176"/>
                      </a:lnTo>
                      <a:lnTo>
                        <a:pt x="3380" y="68"/>
                      </a:lnTo>
                      <a:lnTo>
                        <a:pt x="3326" y="0"/>
                      </a:lnTo>
                      <a:lnTo>
                        <a:pt x="3218" y="118"/>
                      </a:lnTo>
                      <a:lnTo>
                        <a:pt x="3164" y="186"/>
                      </a:lnTo>
                      <a:lnTo>
                        <a:pt x="3096" y="321"/>
                      </a:lnTo>
                      <a:lnTo>
                        <a:pt x="2760" y="342"/>
                      </a:lnTo>
                      <a:lnTo>
                        <a:pt x="2631" y="273"/>
                      </a:lnTo>
                      <a:lnTo>
                        <a:pt x="2547" y="336"/>
                      </a:lnTo>
                      <a:lnTo>
                        <a:pt x="2441" y="321"/>
                      </a:lnTo>
                      <a:lnTo>
                        <a:pt x="2379" y="384"/>
                      </a:lnTo>
                      <a:lnTo>
                        <a:pt x="2208" y="295"/>
                      </a:lnTo>
                      <a:lnTo>
                        <a:pt x="2058" y="295"/>
                      </a:lnTo>
                      <a:lnTo>
                        <a:pt x="1992" y="384"/>
                      </a:lnTo>
                      <a:lnTo>
                        <a:pt x="1697" y="400"/>
                      </a:lnTo>
                      <a:close/>
                    </a:path>
                  </a:pathLst>
                </a:custGeom>
                <a:grpFill/>
                <a:ln w="9525">
                  <a:solidFill>
                    <a:sysClr val="window" lastClr="FFFF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</a:endParaRPr>
                </a:p>
              </p:txBody>
            </p:sp>
            <p:sp>
              <p:nvSpPr>
                <p:cNvPr id="158" name="Freeform 1310"/>
                <p:cNvSpPr>
                  <a:spLocks noChangeAspect="1"/>
                </p:cNvSpPr>
                <p:nvPr/>
              </p:nvSpPr>
              <p:spPr bwMode="auto">
                <a:xfrm>
                  <a:off x="5578158" y="3429468"/>
                  <a:ext cx="384495" cy="473430"/>
                </a:xfrm>
                <a:custGeom>
                  <a:avLst/>
                  <a:gdLst>
                    <a:gd name="T0" fmla="*/ 625 w 1474"/>
                    <a:gd name="T1" fmla="*/ 165 h 1674"/>
                    <a:gd name="T2" fmla="*/ 601 w 1474"/>
                    <a:gd name="T3" fmla="*/ 330 h 1674"/>
                    <a:gd name="T4" fmla="*/ 480 w 1474"/>
                    <a:gd name="T5" fmla="*/ 348 h 1674"/>
                    <a:gd name="T6" fmla="*/ 444 w 1474"/>
                    <a:gd name="T7" fmla="*/ 294 h 1674"/>
                    <a:gd name="T8" fmla="*/ 310 w 1474"/>
                    <a:gd name="T9" fmla="*/ 318 h 1674"/>
                    <a:gd name="T10" fmla="*/ 160 w 1474"/>
                    <a:gd name="T11" fmla="*/ 516 h 1674"/>
                    <a:gd name="T12" fmla="*/ 52 w 1474"/>
                    <a:gd name="T13" fmla="*/ 588 h 1674"/>
                    <a:gd name="T14" fmla="*/ 76 w 1474"/>
                    <a:gd name="T15" fmla="*/ 747 h 1674"/>
                    <a:gd name="T16" fmla="*/ 220 w 1474"/>
                    <a:gd name="T17" fmla="*/ 852 h 1674"/>
                    <a:gd name="T18" fmla="*/ 160 w 1474"/>
                    <a:gd name="T19" fmla="*/ 984 h 1674"/>
                    <a:gd name="T20" fmla="*/ 228 w 1474"/>
                    <a:gd name="T21" fmla="*/ 1248 h 1674"/>
                    <a:gd name="T22" fmla="*/ 184 w 1474"/>
                    <a:gd name="T23" fmla="*/ 1338 h 1674"/>
                    <a:gd name="T24" fmla="*/ 46 w 1474"/>
                    <a:gd name="T25" fmla="*/ 1359 h 1674"/>
                    <a:gd name="T26" fmla="*/ 0 w 1474"/>
                    <a:gd name="T27" fmla="*/ 1515 h 1674"/>
                    <a:gd name="T28" fmla="*/ 46 w 1474"/>
                    <a:gd name="T29" fmla="*/ 1674 h 1674"/>
                    <a:gd name="T30" fmla="*/ 325 w 1474"/>
                    <a:gd name="T31" fmla="*/ 1590 h 1674"/>
                    <a:gd name="T32" fmla="*/ 472 w 1474"/>
                    <a:gd name="T33" fmla="*/ 1596 h 1674"/>
                    <a:gd name="T34" fmla="*/ 634 w 1474"/>
                    <a:gd name="T35" fmla="*/ 1596 h 1674"/>
                    <a:gd name="T36" fmla="*/ 588 w 1474"/>
                    <a:gd name="T37" fmla="*/ 1431 h 1674"/>
                    <a:gd name="T38" fmla="*/ 682 w 1474"/>
                    <a:gd name="T39" fmla="*/ 1302 h 1674"/>
                    <a:gd name="T40" fmla="*/ 826 w 1474"/>
                    <a:gd name="T41" fmla="*/ 1338 h 1674"/>
                    <a:gd name="T42" fmla="*/ 861 w 1474"/>
                    <a:gd name="T43" fmla="*/ 1434 h 1674"/>
                    <a:gd name="T44" fmla="*/ 1078 w 1474"/>
                    <a:gd name="T45" fmla="*/ 1248 h 1674"/>
                    <a:gd name="T46" fmla="*/ 1120 w 1474"/>
                    <a:gd name="T47" fmla="*/ 1038 h 1674"/>
                    <a:gd name="T48" fmla="*/ 1192 w 1474"/>
                    <a:gd name="T49" fmla="*/ 876 h 1674"/>
                    <a:gd name="T50" fmla="*/ 1320 w 1474"/>
                    <a:gd name="T51" fmla="*/ 731 h 1674"/>
                    <a:gd name="T52" fmla="*/ 1426 w 1474"/>
                    <a:gd name="T53" fmla="*/ 654 h 1674"/>
                    <a:gd name="T54" fmla="*/ 1474 w 1474"/>
                    <a:gd name="T55" fmla="*/ 534 h 1674"/>
                    <a:gd name="T56" fmla="*/ 1384 w 1474"/>
                    <a:gd name="T57" fmla="*/ 462 h 1674"/>
                    <a:gd name="T58" fmla="*/ 1398 w 1474"/>
                    <a:gd name="T59" fmla="*/ 333 h 1674"/>
                    <a:gd name="T60" fmla="*/ 1369 w 1474"/>
                    <a:gd name="T61" fmla="*/ 246 h 1674"/>
                    <a:gd name="T62" fmla="*/ 1192 w 1474"/>
                    <a:gd name="T63" fmla="*/ 63 h 1674"/>
                    <a:gd name="T64" fmla="*/ 1060 w 1474"/>
                    <a:gd name="T65" fmla="*/ 0 h 1674"/>
                    <a:gd name="T66" fmla="*/ 886 w 1474"/>
                    <a:gd name="T67" fmla="*/ 24 h 1674"/>
                    <a:gd name="T68" fmla="*/ 754 w 1474"/>
                    <a:gd name="T69" fmla="*/ 84 h 1674"/>
                    <a:gd name="T70" fmla="*/ 625 w 1474"/>
                    <a:gd name="T71" fmla="*/ 165 h 1674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1474"/>
                    <a:gd name="T109" fmla="*/ 0 h 1674"/>
                    <a:gd name="T110" fmla="*/ 1474 w 1474"/>
                    <a:gd name="T111" fmla="*/ 1674 h 1674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1474" h="1674">
                      <a:moveTo>
                        <a:pt x="625" y="165"/>
                      </a:moveTo>
                      <a:lnTo>
                        <a:pt x="601" y="330"/>
                      </a:lnTo>
                      <a:lnTo>
                        <a:pt x="480" y="348"/>
                      </a:lnTo>
                      <a:lnTo>
                        <a:pt x="444" y="294"/>
                      </a:lnTo>
                      <a:lnTo>
                        <a:pt x="310" y="318"/>
                      </a:lnTo>
                      <a:lnTo>
                        <a:pt x="160" y="516"/>
                      </a:lnTo>
                      <a:lnTo>
                        <a:pt x="52" y="588"/>
                      </a:lnTo>
                      <a:lnTo>
                        <a:pt x="76" y="747"/>
                      </a:lnTo>
                      <a:lnTo>
                        <a:pt x="220" y="852"/>
                      </a:lnTo>
                      <a:lnTo>
                        <a:pt x="160" y="984"/>
                      </a:lnTo>
                      <a:lnTo>
                        <a:pt x="228" y="1248"/>
                      </a:lnTo>
                      <a:lnTo>
                        <a:pt x="184" y="1338"/>
                      </a:lnTo>
                      <a:lnTo>
                        <a:pt x="46" y="1359"/>
                      </a:lnTo>
                      <a:lnTo>
                        <a:pt x="0" y="1515"/>
                      </a:lnTo>
                      <a:lnTo>
                        <a:pt x="46" y="1674"/>
                      </a:lnTo>
                      <a:lnTo>
                        <a:pt x="325" y="1590"/>
                      </a:lnTo>
                      <a:lnTo>
                        <a:pt x="472" y="1596"/>
                      </a:lnTo>
                      <a:lnTo>
                        <a:pt x="634" y="1596"/>
                      </a:lnTo>
                      <a:lnTo>
                        <a:pt x="588" y="1431"/>
                      </a:lnTo>
                      <a:lnTo>
                        <a:pt x="682" y="1302"/>
                      </a:lnTo>
                      <a:lnTo>
                        <a:pt x="826" y="1338"/>
                      </a:lnTo>
                      <a:lnTo>
                        <a:pt x="861" y="1434"/>
                      </a:lnTo>
                      <a:lnTo>
                        <a:pt x="1078" y="1248"/>
                      </a:lnTo>
                      <a:lnTo>
                        <a:pt x="1120" y="1038"/>
                      </a:lnTo>
                      <a:lnTo>
                        <a:pt x="1192" y="876"/>
                      </a:lnTo>
                      <a:lnTo>
                        <a:pt x="1320" y="731"/>
                      </a:lnTo>
                      <a:lnTo>
                        <a:pt x="1426" y="654"/>
                      </a:lnTo>
                      <a:lnTo>
                        <a:pt x="1474" y="534"/>
                      </a:lnTo>
                      <a:lnTo>
                        <a:pt x="1384" y="462"/>
                      </a:lnTo>
                      <a:lnTo>
                        <a:pt x="1398" y="333"/>
                      </a:lnTo>
                      <a:lnTo>
                        <a:pt x="1369" y="246"/>
                      </a:lnTo>
                      <a:lnTo>
                        <a:pt x="1192" y="63"/>
                      </a:lnTo>
                      <a:lnTo>
                        <a:pt x="1060" y="0"/>
                      </a:lnTo>
                      <a:lnTo>
                        <a:pt x="886" y="24"/>
                      </a:lnTo>
                      <a:lnTo>
                        <a:pt x="754" y="84"/>
                      </a:lnTo>
                      <a:lnTo>
                        <a:pt x="625" y="165"/>
                      </a:lnTo>
                      <a:close/>
                    </a:path>
                  </a:pathLst>
                </a:custGeom>
                <a:grpFill/>
                <a:ln w="9525">
                  <a:solidFill>
                    <a:sysClr val="window" lastClr="FFFF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</a:endParaRPr>
                </a:p>
              </p:txBody>
            </p:sp>
            <p:sp>
              <p:nvSpPr>
                <p:cNvPr id="159" name="Freeform 1318"/>
                <p:cNvSpPr>
                  <a:spLocks noChangeAspect="1"/>
                </p:cNvSpPr>
                <p:nvPr/>
              </p:nvSpPr>
              <p:spPr bwMode="auto">
                <a:xfrm>
                  <a:off x="6948675" y="1595424"/>
                  <a:ext cx="258244" cy="259622"/>
                </a:xfrm>
                <a:custGeom>
                  <a:avLst/>
                  <a:gdLst>
                    <a:gd name="T0" fmla="*/ 360 w 165"/>
                    <a:gd name="T1" fmla="*/ 1152 h 153"/>
                    <a:gd name="T2" fmla="*/ 0 w 165"/>
                    <a:gd name="T3" fmla="*/ 2016 h 153"/>
                    <a:gd name="T4" fmla="*/ 468 w 165"/>
                    <a:gd name="T5" fmla="*/ 2664 h 153"/>
                    <a:gd name="T6" fmla="*/ 864 w 165"/>
                    <a:gd name="T7" fmla="*/ 3420 h 153"/>
                    <a:gd name="T8" fmla="*/ 1008 w 165"/>
                    <a:gd name="T9" fmla="*/ 4176 h 153"/>
                    <a:gd name="T10" fmla="*/ 1440 w 165"/>
                    <a:gd name="T11" fmla="*/ 4716 h 153"/>
                    <a:gd name="T12" fmla="*/ 2376 w 165"/>
                    <a:gd name="T13" fmla="*/ 4644 h 153"/>
                    <a:gd name="T14" fmla="*/ 2808 w 165"/>
                    <a:gd name="T15" fmla="*/ 4968 h 153"/>
                    <a:gd name="T16" fmla="*/ 3492 w 165"/>
                    <a:gd name="T17" fmla="*/ 5508 h 153"/>
                    <a:gd name="T18" fmla="*/ 4140 w 165"/>
                    <a:gd name="T19" fmla="*/ 5508 h 153"/>
                    <a:gd name="T20" fmla="*/ 4572 w 165"/>
                    <a:gd name="T21" fmla="*/ 4968 h 153"/>
                    <a:gd name="T22" fmla="*/ 5184 w 165"/>
                    <a:gd name="T23" fmla="*/ 4320 h 153"/>
                    <a:gd name="T24" fmla="*/ 5940 w 165"/>
                    <a:gd name="T25" fmla="*/ 4104 h 153"/>
                    <a:gd name="T26" fmla="*/ 5868 w 165"/>
                    <a:gd name="T27" fmla="*/ 1620 h 153"/>
                    <a:gd name="T28" fmla="*/ 5400 w 165"/>
                    <a:gd name="T29" fmla="*/ 1044 h 153"/>
                    <a:gd name="T30" fmla="*/ 5508 w 165"/>
                    <a:gd name="T31" fmla="*/ 432 h 153"/>
                    <a:gd name="T32" fmla="*/ 4644 w 165"/>
                    <a:gd name="T33" fmla="*/ 0 h 153"/>
                    <a:gd name="T34" fmla="*/ 3924 w 165"/>
                    <a:gd name="T35" fmla="*/ 324 h 153"/>
                    <a:gd name="T36" fmla="*/ 3456 w 165"/>
                    <a:gd name="T37" fmla="*/ 288 h 153"/>
                    <a:gd name="T38" fmla="*/ 2736 w 165"/>
                    <a:gd name="T39" fmla="*/ 720 h 153"/>
                    <a:gd name="T40" fmla="*/ 2160 w 165"/>
                    <a:gd name="T41" fmla="*/ 864 h 153"/>
                    <a:gd name="T42" fmla="*/ 1620 w 165"/>
                    <a:gd name="T43" fmla="*/ 1404 h 153"/>
                    <a:gd name="T44" fmla="*/ 360 w 165"/>
                    <a:gd name="T45" fmla="*/ 1152 h 153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w 165"/>
                    <a:gd name="T70" fmla="*/ 0 h 153"/>
                    <a:gd name="T71" fmla="*/ 165 w 165"/>
                    <a:gd name="T72" fmla="*/ 153 h 153"/>
                  </a:gdLst>
                  <a:ahLst/>
                  <a:cxnLst>
                    <a:cxn ang="T46">
                      <a:pos x="T0" y="T1"/>
                    </a:cxn>
                    <a:cxn ang="T47">
                      <a:pos x="T2" y="T3"/>
                    </a:cxn>
                    <a:cxn ang="T48">
                      <a:pos x="T4" y="T5"/>
                    </a:cxn>
                    <a:cxn ang="T49">
                      <a:pos x="T6" y="T7"/>
                    </a:cxn>
                    <a:cxn ang="T50">
                      <a:pos x="T8" y="T9"/>
                    </a:cxn>
                    <a:cxn ang="T51">
                      <a:pos x="T10" y="T11"/>
                    </a:cxn>
                    <a:cxn ang="T52">
                      <a:pos x="T12" y="T13"/>
                    </a:cxn>
                    <a:cxn ang="T53">
                      <a:pos x="T14" y="T15"/>
                    </a:cxn>
                    <a:cxn ang="T54">
                      <a:pos x="T16" y="T17"/>
                    </a:cxn>
                    <a:cxn ang="T55">
                      <a:pos x="T18" y="T19"/>
                    </a:cxn>
                    <a:cxn ang="T56">
                      <a:pos x="T20" y="T21"/>
                    </a:cxn>
                    <a:cxn ang="T57">
                      <a:pos x="T22" y="T23"/>
                    </a:cxn>
                    <a:cxn ang="T58">
                      <a:pos x="T24" y="T25"/>
                    </a:cxn>
                    <a:cxn ang="T59">
                      <a:pos x="T26" y="T27"/>
                    </a:cxn>
                    <a:cxn ang="T60">
                      <a:pos x="T28" y="T29"/>
                    </a:cxn>
                    <a:cxn ang="T61">
                      <a:pos x="T30" y="T31"/>
                    </a:cxn>
                    <a:cxn ang="T62">
                      <a:pos x="T32" y="T33"/>
                    </a:cxn>
                    <a:cxn ang="T63">
                      <a:pos x="T34" y="T35"/>
                    </a:cxn>
                    <a:cxn ang="T64">
                      <a:pos x="T36" y="T37"/>
                    </a:cxn>
                    <a:cxn ang="T65">
                      <a:pos x="T38" y="T39"/>
                    </a:cxn>
                    <a:cxn ang="T66">
                      <a:pos x="T40" y="T41"/>
                    </a:cxn>
                    <a:cxn ang="T67">
                      <a:pos x="T42" y="T43"/>
                    </a:cxn>
                    <a:cxn ang="T68">
                      <a:pos x="T44" y="T45"/>
                    </a:cxn>
                  </a:cxnLst>
                  <a:rect l="T69" t="T70" r="T71" b="T72"/>
                  <a:pathLst>
                    <a:path w="165" h="153">
                      <a:moveTo>
                        <a:pt x="10" y="32"/>
                      </a:moveTo>
                      <a:lnTo>
                        <a:pt x="0" y="56"/>
                      </a:lnTo>
                      <a:lnTo>
                        <a:pt x="13" y="74"/>
                      </a:lnTo>
                      <a:lnTo>
                        <a:pt x="24" y="95"/>
                      </a:lnTo>
                      <a:lnTo>
                        <a:pt x="28" y="116"/>
                      </a:lnTo>
                      <a:lnTo>
                        <a:pt x="40" y="131"/>
                      </a:lnTo>
                      <a:lnTo>
                        <a:pt x="66" y="129"/>
                      </a:lnTo>
                      <a:lnTo>
                        <a:pt x="78" y="138"/>
                      </a:lnTo>
                      <a:lnTo>
                        <a:pt x="97" y="153"/>
                      </a:lnTo>
                      <a:lnTo>
                        <a:pt x="115" y="153"/>
                      </a:lnTo>
                      <a:lnTo>
                        <a:pt x="127" y="138"/>
                      </a:lnTo>
                      <a:lnTo>
                        <a:pt x="144" y="120"/>
                      </a:lnTo>
                      <a:lnTo>
                        <a:pt x="165" y="114"/>
                      </a:lnTo>
                      <a:lnTo>
                        <a:pt x="163" y="45"/>
                      </a:lnTo>
                      <a:lnTo>
                        <a:pt x="150" y="29"/>
                      </a:lnTo>
                      <a:lnTo>
                        <a:pt x="153" y="12"/>
                      </a:lnTo>
                      <a:lnTo>
                        <a:pt x="129" y="0"/>
                      </a:lnTo>
                      <a:lnTo>
                        <a:pt x="109" y="9"/>
                      </a:lnTo>
                      <a:lnTo>
                        <a:pt x="96" y="8"/>
                      </a:lnTo>
                      <a:lnTo>
                        <a:pt x="76" y="20"/>
                      </a:lnTo>
                      <a:lnTo>
                        <a:pt x="60" y="24"/>
                      </a:lnTo>
                      <a:lnTo>
                        <a:pt x="45" y="39"/>
                      </a:lnTo>
                      <a:lnTo>
                        <a:pt x="10" y="32"/>
                      </a:lnTo>
                      <a:close/>
                    </a:path>
                  </a:pathLst>
                </a:custGeom>
                <a:grpFill/>
                <a:ln w="9525">
                  <a:solidFill>
                    <a:sysClr val="window" lastClr="FFFF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</a:endParaRPr>
                </a:p>
              </p:txBody>
            </p:sp>
            <p:sp>
              <p:nvSpPr>
                <p:cNvPr id="160" name="Freeform 1319"/>
                <p:cNvSpPr>
                  <a:spLocks noChangeAspect="1"/>
                </p:cNvSpPr>
                <p:nvPr/>
              </p:nvSpPr>
              <p:spPr bwMode="auto">
                <a:xfrm>
                  <a:off x="7334583" y="1684788"/>
                  <a:ext cx="109557" cy="128964"/>
                </a:xfrm>
                <a:custGeom>
                  <a:avLst/>
                  <a:gdLst>
                    <a:gd name="T0" fmla="*/ 576 w 70"/>
                    <a:gd name="T1" fmla="*/ 0 h 76"/>
                    <a:gd name="T2" fmla="*/ 36 w 70"/>
                    <a:gd name="T3" fmla="*/ 684 h 76"/>
                    <a:gd name="T4" fmla="*/ 0 w 70"/>
                    <a:gd name="T5" fmla="*/ 1440 h 76"/>
                    <a:gd name="T6" fmla="*/ 108 w 70"/>
                    <a:gd name="T7" fmla="*/ 2196 h 76"/>
                    <a:gd name="T8" fmla="*/ 540 w 70"/>
                    <a:gd name="T9" fmla="*/ 2736 h 76"/>
                    <a:gd name="T10" fmla="*/ 1440 w 70"/>
                    <a:gd name="T11" fmla="*/ 2412 h 76"/>
                    <a:gd name="T12" fmla="*/ 2268 w 70"/>
                    <a:gd name="T13" fmla="*/ 1728 h 76"/>
                    <a:gd name="T14" fmla="*/ 2520 w 70"/>
                    <a:gd name="T15" fmla="*/ 972 h 76"/>
                    <a:gd name="T16" fmla="*/ 2052 w 70"/>
                    <a:gd name="T17" fmla="*/ 324 h 76"/>
                    <a:gd name="T18" fmla="*/ 1512 w 70"/>
                    <a:gd name="T19" fmla="*/ 108 h 76"/>
                    <a:gd name="T20" fmla="*/ 576 w 70"/>
                    <a:gd name="T21" fmla="*/ 0 h 7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70"/>
                    <a:gd name="T34" fmla="*/ 0 h 76"/>
                    <a:gd name="T35" fmla="*/ 70 w 70"/>
                    <a:gd name="T36" fmla="*/ 76 h 7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70" h="76">
                      <a:moveTo>
                        <a:pt x="16" y="0"/>
                      </a:moveTo>
                      <a:lnTo>
                        <a:pt x="1" y="19"/>
                      </a:lnTo>
                      <a:lnTo>
                        <a:pt x="0" y="40"/>
                      </a:lnTo>
                      <a:lnTo>
                        <a:pt x="3" y="61"/>
                      </a:lnTo>
                      <a:lnTo>
                        <a:pt x="15" y="76"/>
                      </a:lnTo>
                      <a:lnTo>
                        <a:pt x="40" y="67"/>
                      </a:lnTo>
                      <a:lnTo>
                        <a:pt x="63" y="48"/>
                      </a:lnTo>
                      <a:lnTo>
                        <a:pt x="70" y="27"/>
                      </a:lnTo>
                      <a:lnTo>
                        <a:pt x="57" y="9"/>
                      </a:lnTo>
                      <a:lnTo>
                        <a:pt x="42" y="3"/>
                      </a:lnTo>
                      <a:lnTo>
                        <a:pt x="16" y="0"/>
                      </a:lnTo>
                      <a:close/>
                    </a:path>
                  </a:pathLst>
                </a:custGeom>
                <a:grpFill/>
                <a:ln w="9525">
                  <a:solidFill>
                    <a:sysClr val="window" lastClr="FFFF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</a:endParaRPr>
                </a:p>
              </p:txBody>
            </p:sp>
          </p:grpSp>
        </p:grpSp>
        <p:sp>
          <p:nvSpPr>
            <p:cNvPr id="92" name="직사각형 91"/>
            <p:cNvSpPr/>
            <p:nvPr/>
          </p:nvSpPr>
          <p:spPr>
            <a:xfrm>
              <a:off x="3025412" y="5630768"/>
              <a:ext cx="800220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2400" b="1" i="0" u="none" strike="noStrike" kern="0" cap="none" spc="50" normalizeH="0" baseline="0" noProof="0" dirty="0" smtClean="0">
                  <a:ln w="11430"/>
                  <a:solidFill>
                    <a:srgbClr val="00206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uLnTx/>
                  <a:uFillTx/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제주</a:t>
              </a:r>
              <a:endParaRPr kumimoji="0" lang="en-US" altLang="ko-KR" sz="2400" b="1" i="0" u="none" strike="noStrike" kern="0" cap="none" spc="50" normalizeH="0" baseline="0" noProof="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93" name="직사각형 92"/>
            <p:cNvSpPr/>
            <p:nvPr/>
          </p:nvSpPr>
          <p:spPr>
            <a:xfrm>
              <a:off x="3498989" y="866033"/>
              <a:ext cx="800219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2400" b="1" i="0" u="none" strike="noStrike" kern="0" cap="none" spc="50" normalizeH="0" baseline="0" noProof="0" dirty="0" smtClean="0">
                  <a:ln w="11430"/>
                  <a:solidFill>
                    <a:srgbClr val="00206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uLnTx/>
                  <a:uFillTx/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경기</a:t>
              </a:r>
              <a:endParaRPr kumimoji="0" lang="en-US" altLang="ko-KR" sz="2400" b="1" i="0" u="none" strike="noStrike" kern="0" cap="none" spc="50" normalizeH="0" baseline="0" noProof="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94" name="직사각형 93"/>
            <p:cNvSpPr/>
            <p:nvPr/>
          </p:nvSpPr>
          <p:spPr>
            <a:xfrm>
              <a:off x="3207276" y="4588748"/>
              <a:ext cx="800219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2400" b="1" i="0" u="none" strike="noStrike" kern="0" cap="none" spc="50" normalizeH="0" baseline="0" noProof="0" dirty="0" smtClean="0">
                  <a:ln w="11430"/>
                  <a:solidFill>
                    <a:srgbClr val="00206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uLnTx/>
                  <a:uFillTx/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전남</a:t>
              </a:r>
              <a:endParaRPr kumimoji="0" lang="en-US" altLang="ko-KR" sz="2400" b="1" i="0" u="none" strike="noStrike" kern="0" cap="none" spc="50" normalizeH="0" baseline="0" noProof="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95" name="직사각형 94"/>
            <p:cNvSpPr/>
            <p:nvPr/>
          </p:nvSpPr>
          <p:spPr>
            <a:xfrm>
              <a:off x="3377833" y="3533762"/>
              <a:ext cx="800219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2400" b="1" i="0" u="none" strike="noStrike" kern="0" cap="none" spc="50" normalizeH="0" baseline="0" noProof="0" dirty="0" smtClean="0">
                  <a:ln w="11430"/>
                  <a:solidFill>
                    <a:srgbClr val="00206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uLnTx/>
                  <a:uFillTx/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전북</a:t>
              </a:r>
              <a:endParaRPr kumimoji="0" lang="en-US" altLang="ko-KR" sz="2400" b="1" i="0" u="none" strike="noStrike" kern="0" cap="none" spc="50" normalizeH="0" baseline="0" noProof="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96" name="직사각형 95"/>
            <p:cNvSpPr/>
            <p:nvPr/>
          </p:nvSpPr>
          <p:spPr>
            <a:xfrm>
              <a:off x="3058313" y="2425085"/>
              <a:ext cx="800219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2400" b="1" i="0" u="none" strike="noStrike" kern="0" cap="none" spc="50" normalizeH="0" baseline="0" noProof="0" dirty="0" smtClean="0">
                  <a:ln w="11430"/>
                  <a:solidFill>
                    <a:srgbClr val="00206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uLnTx/>
                  <a:uFillTx/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충남</a:t>
              </a:r>
              <a:endParaRPr kumimoji="0" lang="en-US" altLang="ko-KR" sz="2400" b="1" i="0" u="none" strike="noStrike" kern="0" cap="none" spc="50" normalizeH="0" baseline="0" noProof="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97" name="직사각형 96"/>
            <p:cNvSpPr/>
            <p:nvPr/>
          </p:nvSpPr>
          <p:spPr>
            <a:xfrm>
              <a:off x="4601205" y="1936363"/>
              <a:ext cx="800219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2400" b="1" i="0" u="none" strike="noStrike" kern="0" cap="none" spc="50" normalizeH="0" baseline="0" noProof="0" dirty="0" smtClean="0">
                  <a:ln w="11430"/>
                  <a:solidFill>
                    <a:srgbClr val="00206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uLnTx/>
                  <a:uFillTx/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충북</a:t>
              </a:r>
              <a:endParaRPr kumimoji="0" lang="en-US" altLang="ko-KR" sz="2400" b="1" i="0" u="none" strike="noStrike" kern="0" cap="none" spc="50" normalizeH="0" baseline="0" noProof="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98" name="직사각형 97"/>
            <p:cNvSpPr/>
            <p:nvPr/>
          </p:nvSpPr>
          <p:spPr>
            <a:xfrm>
              <a:off x="5799053" y="1261223"/>
              <a:ext cx="800219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2400" b="1" i="0" u="none" strike="noStrike" kern="0" cap="none" spc="50" normalizeH="0" baseline="0" noProof="0" dirty="0" smtClean="0">
                  <a:ln w="11430"/>
                  <a:solidFill>
                    <a:srgbClr val="00206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uLnTx/>
                  <a:uFillTx/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강원</a:t>
              </a:r>
              <a:endParaRPr kumimoji="0" lang="en-US" altLang="ko-KR" sz="2400" b="1" i="0" u="none" strike="noStrike" kern="0" cap="none" spc="50" normalizeH="0" baseline="0" noProof="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99" name="직사각형 98"/>
            <p:cNvSpPr/>
            <p:nvPr/>
          </p:nvSpPr>
          <p:spPr>
            <a:xfrm>
              <a:off x="6114648" y="2880087"/>
              <a:ext cx="800219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2400" b="1" i="0" u="none" strike="noStrike" kern="0" cap="none" spc="50" normalizeH="0" baseline="0" noProof="0" dirty="0" smtClean="0">
                  <a:ln w="11430"/>
                  <a:solidFill>
                    <a:srgbClr val="00206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uLnTx/>
                  <a:uFillTx/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경북</a:t>
              </a:r>
              <a:endParaRPr kumimoji="0" lang="en-US" altLang="ko-KR" sz="2400" b="1" i="0" u="none" strike="noStrike" kern="0" cap="none" spc="50" normalizeH="0" baseline="0" noProof="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100" name="직사각형 99"/>
            <p:cNvSpPr/>
            <p:nvPr/>
          </p:nvSpPr>
          <p:spPr>
            <a:xfrm>
              <a:off x="5652120" y="3963721"/>
              <a:ext cx="800219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2400" b="1" i="0" u="none" strike="noStrike" kern="0" cap="none" spc="50" normalizeH="0" baseline="0" noProof="0" dirty="0" smtClean="0">
                  <a:ln w="11430"/>
                  <a:solidFill>
                    <a:srgbClr val="00206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uLnTx/>
                  <a:uFillTx/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경남</a:t>
              </a:r>
              <a:endParaRPr kumimoji="0" lang="en-US" altLang="ko-KR" sz="2400" b="1" i="0" u="none" strike="noStrike" kern="0" cap="none" spc="50" normalizeH="0" baseline="0" noProof="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7126955" y="807506"/>
              <a:ext cx="3973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</a:endParaRPr>
            </a:p>
          </p:txBody>
        </p:sp>
        <p:grpSp>
          <p:nvGrpSpPr>
            <p:cNvPr id="102" name="그룹 101"/>
            <p:cNvGrpSpPr/>
            <p:nvPr/>
          </p:nvGrpSpPr>
          <p:grpSpPr>
            <a:xfrm>
              <a:off x="3973089" y="4233997"/>
              <a:ext cx="468398" cy="787405"/>
              <a:chOff x="6421231" y="755683"/>
              <a:chExt cx="468398" cy="787405"/>
            </a:xfrm>
          </p:grpSpPr>
          <p:grpSp>
            <p:nvGrpSpPr>
              <p:cNvPr id="143" name="그룹 142"/>
              <p:cNvGrpSpPr/>
              <p:nvPr/>
            </p:nvGrpSpPr>
            <p:grpSpPr>
              <a:xfrm>
                <a:off x="6475429" y="1052737"/>
                <a:ext cx="360000" cy="490351"/>
                <a:chOff x="6475429" y="1052737"/>
                <a:chExt cx="360000" cy="490351"/>
              </a:xfrm>
            </p:grpSpPr>
            <p:sp>
              <p:nvSpPr>
                <p:cNvPr id="145" name="정육면체 144"/>
                <p:cNvSpPr/>
                <p:nvPr/>
              </p:nvSpPr>
              <p:spPr>
                <a:xfrm rot="5400000" flipH="1">
                  <a:off x="6601429" y="1309088"/>
                  <a:ext cx="108000" cy="360000"/>
                </a:xfrm>
                <a:prstGeom prst="cube">
                  <a:avLst>
                    <a:gd name="adj" fmla="val 82452"/>
                  </a:avLst>
                </a:prstGeom>
                <a:solidFill>
                  <a:sysClr val="windowText" lastClr="000000">
                    <a:lumMod val="65000"/>
                    <a:lumOff val="35000"/>
                  </a:sys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+mn-cs"/>
                  </a:endParaRPr>
                </a:p>
              </p:txBody>
            </p:sp>
            <p:sp>
              <p:nvSpPr>
                <p:cNvPr id="146" name="정육면체 145"/>
                <p:cNvSpPr/>
                <p:nvPr/>
              </p:nvSpPr>
              <p:spPr>
                <a:xfrm rot="16200000" flipV="1">
                  <a:off x="6430429" y="1205737"/>
                  <a:ext cx="450000" cy="144000"/>
                </a:xfrm>
                <a:prstGeom prst="cube">
                  <a:avLst/>
                </a:prstGeom>
                <a:solidFill>
                  <a:srgbClr val="F79646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+mn-cs"/>
                  </a:endParaRPr>
                </a:p>
              </p:txBody>
            </p:sp>
          </p:grpSp>
          <p:sp>
            <p:nvSpPr>
              <p:cNvPr id="144" name="직사각형 143"/>
              <p:cNvSpPr/>
              <p:nvPr/>
            </p:nvSpPr>
            <p:spPr>
              <a:xfrm>
                <a:off x="6421231" y="755683"/>
                <a:ext cx="468398" cy="276999"/>
              </a:xfrm>
              <a:prstGeom prst="rect">
                <a:avLst/>
              </a:prstGeom>
            </p:spPr>
            <p:txBody>
              <a:bodyPr wrap="none">
                <a:spAutoFit/>
                <a:scene3d>
                  <a:camera prst="orthographicFront"/>
                  <a:lightRig rig="soft" dir="tl">
                    <a:rot lat="0" lon="0" rev="0"/>
                  </a:lightRig>
                </a:scene3d>
                <a:sp3d contourW="25400" prstMaterial="matte">
                  <a:bevelT w="25400" h="55880" prst="artDeco"/>
                  <a:contourClr>
                    <a:schemeClr val="accent2">
                      <a:tint val="20000"/>
                    </a:schemeClr>
                  </a:contourClr>
                </a:sp3d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200" b="1" i="0" u="none" strike="noStrike" kern="0" cap="none" spc="50" normalizeH="0" baseline="0" noProof="0" smtClean="0">
                    <a:ln w="11430"/>
                    <a:gradFill>
                      <a:gsLst>
                        <a:gs pos="25000">
                          <a:srgbClr val="C0504D">
                            <a:satMod val="155000"/>
                          </a:srgbClr>
                        </a:gs>
                        <a:gs pos="100000">
                          <a:srgbClr val="C0504D">
                            <a:shade val="45000"/>
                            <a:satMod val="165000"/>
                          </a:srgb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  <a:uLnTx/>
                    <a:uFillTx/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311</a:t>
                </a:r>
                <a:endParaRPr kumimoji="0" lang="ko-KR" altLang="en-US" sz="1200" b="1" i="0" u="none" strike="noStrike" kern="0" cap="none" spc="50" normalizeH="0" baseline="0" noProof="0" dirty="0" smtClean="0">
                  <a:ln w="11430"/>
                  <a:gradFill>
                    <a:gsLst>
                      <a:gs pos="25000">
                        <a:srgbClr val="C0504D">
                          <a:satMod val="155000"/>
                        </a:srgbClr>
                      </a:gs>
                      <a:gs pos="100000">
                        <a:srgbClr val="C0504D">
                          <a:shade val="45000"/>
                          <a:satMod val="165000"/>
                        </a:srgb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uLnTx/>
                  <a:uFillTx/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</p:grpSp>
        <p:grpSp>
          <p:nvGrpSpPr>
            <p:cNvPr id="103" name="그룹 102"/>
            <p:cNvGrpSpPr/>
            <p:nvPr/>
          </p:nvGrpSpPr>
          <p:grpSpPr>
            <a:xfrm>
              <a:off x="4139952" y="3099931"/>
              <a:ext cx="468398" cy="833125"/>
              <a:chOff x="6421231" y="709963"/>
              <a:chExt cx="468398" cy="833125"/>
            </a:xfrm>
          </p:grpSpPr>
          <p:grpSp>
            <p:nvGrpSpPr>
              <p:cNvPr id="139" name="그룹 138"/>
              <p:cNvGrpSpPr/>
              <p:nvPr/>
            </p:nvGrpSpPr>
            <p:grpSpPr>
              <a:xfrm>
                <a:off x="6475429" y="998737"/>
                <a:ext cx="360000" cy="544351"/>
                <a:chOff x="6475429" y="998737"/>
                <a:chExt cx="360000" cy="544351"/>
              </a:xfrm>
            </p:grpSpPr>
            <p:sp>
              <p:nvSpPr>
                <p:cNvPr id="141" name="정육면체 140"/>
                <p:cNvSpPr/>
                <p:nvPr/>
              </p:nvSpPr>
              <p:spPr>
                <a:xfrm rot="5400000" flipH="1">
                  <a:off x="6601429" y="1309088"/>
                  <a:ext cx="108000" cy="360000"/>
                </a:xfrm>
                <a:prstGeom prst="cube">
                  <a:avLst>
                    <a:gd name="adj" fmla="val 82452"/>
                  </a:avLst>
                </a:prstGeom>
                <a:solidFill>
                  <a:sysClr val="windowText" lastClr="000000">
                    <a:lumMod val="65000"/>
                    <a:lumOff val="35000"/>
                  </a:sys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+mn-cs"/>
                  </a:endParaRPr>
                </a:p>
              </p:txBody>
            </p:sp>
            <p:sp>
              <p:nvSpPr>
                <p:cNvPr id="142" name="정육면체 141"/>
                <p:cNvSpPr/>
                <p:nvPr/>
              </p:nvSpPr>
              <p:spPr>
                <a:xfrm rot="16200000" flipV="1">
                  <a:off x="6403429" y="1178737"/>
                  <a:ext cx="504000" cy="144000"/>
                </a:xfrm>
                <a:prstGeom prst="cube">
                  <a:avLst/>
                </a:prstGeom>
                <a:solidFill>
                  <a:srgbClr val="F79646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+mn-cs"/>
                  </a:endParaRPr>
                </a:p>
              </p:txBody>
            </p:sp>
          </p:grpSp>
          <p:sp>
            <p:nvSpPr>
              <p:cNvPr id="140" name="직사각형 139"/>
              <p:cNvSpPr/>
              <p:nvPr/>
            </p:nvSpPr>
            <p:spPr>
              <a:xfrm>
                <a:off x="6421231" y="709963"/>
                <a:ext cx="468398" cy="276999"/>
              </a:xfrm>
              <a:prstGeom prst="rect">
                <a:avLst/>
              </a:prstGeom>
            </p:spPr>
            <p:txBody>
              <a:bodyPr wrap="none">
                <a:spAutoFit/>
                <a:scene3d>
                  <a:camera prst="orthographicFront"/>
                  <a:lightRig rig="soft" dir="tl">
                    <a:rot lat="0" lon="0" rev="0"/>
                  </a:lightRig>
                </a:scene3d>
                <a:sp3d contourW="25400" prstMaterial="matte">
                  <a:bevelT w="25400" h="55880" prst="artDeco"/>
                  <a:contourClr>
                    <a:schemeClr val="accent2">
                      <a:tint val="20000"/>
                    </a:schemeClr>
                  </a:contourClr>
                </a:sp3d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200" b="1" i="0" u="none" strike="noStrike" kern="0" cap="none" spc="50" normalizeH="0" baseline="0" noProof="0" dirty="0" smtClean="0">
                    <a:ln w="11430"/>
                    <a:gradFill>
                      <a:gsLst>
                        <a:gs pos="25000">
                          <a:srgbClr val="C0504D">
                            <a:satMod val="155000"/>
                          </a:srgbClr>
                        </a:gs>
                        <a:gs pos="100000">
                          <a:srgbClr val="C0504D">
                            <a:shade val="45000"/>
                            <a:satMod val="165000"/>
                          </a:srgb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  <a:uLnTx/>
                    <a:uFillTx/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374</a:t>
                </a:r>
                <a:endParaRPr kumimoji="0" lang="ko-KR" altLang="en-US" sz="1200" b="1" i="0" u="none" strike="noStrike" kern="0" cap="none" spc="50" normalizeH="0" baseline="0" noProof="0" dirty="0" smtClean="0">
                  <a:ln w="11430"/>
                  <a:gradFill>
                    <a:gsLst>
                      <a:gs pos="25000">
                        <a:srgbClr val="C0504D">
                          <a:satMod val="155000"/>
                        </a:srgbClr>
                      </a:gs>
                      <a:gs pos="100000">
                        <a:srgbClr val="C0504D">
                          <a:shade val="45000"/>
                          <a:satMod val="165000"/>
                        </a:srgb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uLnTx/>
                  <a:uFillTx/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</p:grpSp>
        <p:grpSp>
          <p:nvGrpSpPr>
            <p:cNvPr id="104" name="그룹 103"/>
            <p:cNvGrpSpPr/>
            <p:nvPr/>
          </p:nvGrpSpPr>
          <p:grpSpPr>
            <a:xfrm>
              <a:off x="4217633" y="582573"/>
              <a:ext cx="468398" cy="1268717"/>
              <a:chOff x="6421231" y="274371"/>
              <a:chExt cx="468398" cy="1268717"/>
            </a:xfrm>
          </p:grpSpPr>
          <p:grpSp>
            <p:nvGrpSpPr>
              <p:cNvPr id="135" name="그룹 134"/>
              <p:cNvGrpSpPr/>
              <p:nvPr/>
            </p:nvGrpSpPr>
            <p:grpSpPr>
              <a:xfrm>
                <a:off x="6475429" y="566737"/>
                <a:ext cx="360000" cy="976351"/>
                <a:chOff x="6475429" y="566737"/>
                <a:chExt cx="360000" cy="976351"/>
              </a:xfrm>
            </p:grpSpPr>
            <p:sp>
              <p:nvSpPr>
                <p:cNvPr id="137" name="정육면체 136"/>
                <p:cNvSpPr/>
                <p:nvPr/>
              </p:nvSpPr>
              <p:spPr>
                <a:xfrm rot="5400000" flipH="1">
                  <a:off x="6601429" y="1309088"/>
                  <a:ext cx="108000" cy="360000"/>
                </a:xfrm>
                <a:prstGeom prst="cube">
                  <a:avLst>
                    <a:gd name="adj" fmla="val 82452"/>
                  </a:avLst>
                </a:prstGeom>
                <a:solidFill>
                  <a:sysClr val="windowText" lastClr="000000">
                    <a:lumMod val="65000"/>
                    <a:lumOff val="35000"/>
                  </a:sys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+mn-cs"/>
                  </a:endParaRPr>
                </a:p>
              </p:txBody>
            </p:sp>
            <p:sp>
              <p:nvSpPr>
                <p:cNvPr id="138" name="정육면체 137"/>
                <p:cNvSpPr/>
                <p:nvPr/>
              </p:nvSpPr>
              <p:spPr>
                <a:xfrm rot="16200000" flipV="1">
                  <a:off x="6187429" y="962737"/>
                  <a:ext cx="936000" cy="144000"/>
                </a:xfrm>
                <a:prstGeom prst="cube">
                  <a:avLst/>
                </a:prstGeom>
                <a:solidFill>
                  <a:srgbClr val="F79646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+mn-cs"/>
                  </a:endParaRPr>
                </a:p>
              </p:txBody>
            </p:sp>
          </p:grpSp>
          <p:sp>
            <p:nvSpPr>
              <p:cNvPr id="136" name="직사각형 135"/>
              <p:cNvSpPr/>
              <p:nvPr/>
            </p:nvSpPr>
            <p:spPr>
              <a:xfrm>
                <a:off x="6421231" y="274371"/>
                <a:ext cx="468398" cy="276999"/>
              </a:xfrm>
              <a:prstGeom prst="rect">
                <a:avLst/>
              </a:prstGeom>
            </p:spPr>
            <p:txBody>
              <a:bodyPr wrap="none">
                <a:spAutoFit/>
                <a:scene3d>
                  <a:camera prst="orthographicFront"/>
                  <a:lightRig rig="soft" dir="tl">
                    <a:rot lat="0" lon="0" rev="0"/>
                  </a:lightRig>
                </a:scene3d>
                <a:sp3d contourW="25400" prstMaterial="matte">
                  <a:bevelT w="25400" h="55880" prst="artDeco"/>
                  <a:contourClr>
                    <a:schemeClr val="accent2">
                      <a:tint val="20000"/>
                    </a:schemeClr>
                  </a:contourClr>
                </a:sp3d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200" b="1" i="0" u="none" strike="noStrike" kern="0" cap="none" spc="50" normalizeH="0" baseline="0" noProof="0" dirty="0" smtClean="0">
                    <a:ln w="11430"/>
                    <a:gradFill>
                      <a:gsLst>
                        <a:gs pos="25000">
                          <a:srgbClr val="C0504D">
                            <a:satMod val="155000"/>
                          </a:srgbClr>
                        </a:gs>
                        <a:gs pos="100000">
                          <a:srgbClr val="C0504D">
                            <a:shade val="45000"/>
                            <a:satMod val="165000"/>
                          </a:srgb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  <a:uLnTx/>
                    <a:uFillTx/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649</a:t>
                </a:r>
                <a:endParaRPr kumimoji="0" lang="ko-KR" altLang="en-US" sz="1200" b="1" i="0" u="none" strike="noStrike" kern="0" cap="none" spc="50" normalizeH="0" baseline="0" noProof="0" dirty="0" smtClean="0">
                  <a:ln w="11430"/>
                  <a:gradFill>
                    <a:gsLst>
                      <a:gs pos="25000">
                        <a:srgbClr val="C0504D">
                          <a:satMod val="155000"/>
                        </a:srgbClr>
                      </a:gs>
                      <a:gs pos="100000">
                        <a:srgbClr val="C0504D">
                          <a:shade val="45000"/>
                          <a:satMod val="165000"/>
                        </a:srgb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uLnTx/>
                  <a:uFillTx/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</p:grpSp>
        <p:grpSp>
          <p:nvGrpSpPr>
            <p:cNvPr id="105" name="그룹 104"/>
            <p:cNvGrpSpPr/>
            <p:nvPr/>
          </p:nvGrpSpPr>
          <p:grpSpPr>
            <a:xfrm>
              <a:off x="4788024" y="2341260"/>
              <a:ext cx="468398" cy="598251"/>
              <a:chOff x="6421231" y="944837"/>
              <a:chExt cx="468398" cy="598251"/>
            </a:xfrm>
          </p:grpSpPr>
          <p:grpSp>
            <p:nvGrpSpPr>
              <p:cNvPr id="131" name="그룹 130"/>
              <p:cNvGrpSpPr/>
              <p:nvPr/>
            </p:nvGrpSpPr>
            <p:grpSpPr>
              <a:xfrm>
                <a:off x="6475429" y="1250737"/>
                <a:ext cx="360000" cy="292351"/>
                <a:chOff x="6475429" y="1250737"/>
                <a:chExt cx="360000" cy="292351"/>
              </a:xfrm>
            </p:grpSpPr>
            <p:sp>
              <p:nvSpPr>
                <p:cNvPr id="133" name="정육면체 132"/>
                <p:cNvSpPr/>
                <p:nvPr/>
              </p:nvSpPr>
              <p:spPr>
                <a:xfrm rot="5400000" flipH="1">
                  <a:off x="6601429" y="1309088"/>
                  <a:ext cx="108000" cy="360000"/>
                </a:xfrm>
                <a:prstGeom prst="cube">
                  <a:avLst>
                    <a:gd name="adj" fmla="val 82452"/>
                  </a:avLst>
                </a:prstGeom>
                <a:solidFill>
                  <a:sysClr val="windowText" lastClr="000000">
                    <a:lumMod val="65000"/>
                    <a:lumOff val="35000"/>
                  </a:sys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+mn-cs"/>
                  </a:endParaRPr>
                </a:p>
              </p:txBody>
            </p:sp>
            <p:sp>
              <p:nvSpPr>
                <p:cNvPr id="134" name="정육면체 133"/>
                <p:cNvSpPr/>
                <p:nvPr/>
              </p:nvSpPr>
              <p:spPr>
                <a:xfrm rot="16200000" flipV="1">
                  <a:off x="6529429" y="1304737"/>
                  <a:ext cx="252000" cy="144000"/>
                </a:xfrm>
                <a:prstGeom prst="cube">
                  <a:avLst/>
                </a:prstGeom>
                <a:solidFill>
                  <a:srgbClr val="F79646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+mn-cs"/>
                  </a:endParaRPr>
                </a:p>
              </p:txBody>
            </p:sp>
          </p:grpSp>
          <p:sp>
            <p:nvSpPr>
              <p:cNvPr id="132" name="직사각형 131"/>
              <p:cNvSpPr/>
              <p:nvPr/>
            </p:nvSpPr>
            <p:spPr>
              <a:xfrm>
                <a:off x="6421231" y="944837"/>
                <a:ext cx="468398" cy="276999"/>
              </a:xfrm>
              <a:prstGeom prst="rect">
                <a:avLst/>
              </a:prstGeom>
            </p:spPr>
            <p:txBody>
              <a:bodyPr wrap="none">
                <a:spAutoFit/>
                <a:scene3d>
                  <a:camera prst="orthographicFront"/>
                  <a:lightRig rig="soft" dir="tl">
                    <a:rot lat="0" lon="0" rev="0"/>
                  </a:lightRig>
                </a:scene3d>
                <a:sp3d contourW="25400" prstMaterial="matte">
                  <a:bevelT w="25400" h="55880" prst="artDeco"/>
                  <a:contourClr>
                    <a:schemeClr val="accent2">
                      <a:tint val="20000"/>
                    </a:schemeClr>
                  </a:contourClr>
                </a:sp3d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200" b="1" i="0" u="none" strike="noStrike" kern="0" cap="none" spc="50" normalizeH="0" baseline="0" noProof="0" dirty="0" smtClean="0">
                    <a:ln w="11430"/>
                    <a:gradFill>
                      <a:gsLst>
                        <a:gs pos="25000">
                          <a:srgbClr val="C0504D">
                            <a:satMod val="155000"/>
                          </a:srgbClr>
                        </a:gs>
                        <a:gs pos="100000">
                          <a:srgbClr val="C0504D">
                            <a:shade val="45000"/>
                            <a:satMod val="165000"/>
                          </a:srgb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  <a:uLnTx/>
                    <a:uFillTx/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212</a:t>
                </a:r>
                <a:endParaRPr kumimoji="0" lang="ko-KR" altLang="en-US" sz="1200" b="1" i="0" u="none" strike="noStrike" kern="0" cap="none" spc="50" normalizeH="0" baseline="0" noProof="0" dirty="0" smtClean="0">
                  <a:ln w="11430"/>
                  <a:gradFill>
                    <a:gsLst>
                      <a:gs pos="25000">
                        <a:srgbClr val="C0504D">
                          <a:satMod val="155000"/>
                        </a:srgbClr>
                      </a:gs>
                      <a:gs pos="100000">
                        <a:srgbClr val="C0504D">
                          <a:shade val="45000"/>
                          <a:satMod val="165000"/>
                        </a:srgb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uLnTx/>
                  <a:uFillTx/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</p:grpSp>
        <p:grpSp>
          <p:nvGrpSpPr>
            <p:cNvPr id="106" name="그룹 105"/>
            <p:cNvGrpSpPr/>
            <p:nvPr/>
          </p:nvGrpSpPr>
          <p:grpSpPr>
            <a:xfrm>
              <a:off x="5727994" y="2216676"/>
              <a:ext cx="468398" cy="1097234"/>
              <a:chOff x="6421231" y="445854"/>
              <a:chExt cx="468398" cy="1097234"/>
            </a:xfrm>
          </p:grpSpPr>
          <p:grpSp>
            <p:nvGrpSpPr>
              <p:cNvPr id="127" name="그룹 126"/>
              <p:cNvGrpSpPr/>
              <p:nvPr/>
            </p:nvGrpSpPr>
            <p:grpSpPr>
              <a:xfrm>
                <a:off x="6475429" y="746737"/>
                <a:ext cx="360000" cy="796351"/>
                <a:chOff x="6475429" y="746737"/>
                <a:chExt cx="360000" cy="796351"/>
              </a:xfrm>
            </p:grpSpPr>
            <p:sp>
              <p:nvSpPr>
                <p:cNvPr id="129" name="정육면체 128"/>
                <p:cNvSpPr/>
                <p:nvPr/>
              </p:nvSpPr>
              <p:spPr>
                <a:xfrm rot="5400000" flipH="1">
                  <a:off x="6601429" y="1309088"/>
                  <a:ext cx="108000" cy="360000"/>
                </a:xfrm>
                <a:prstGeom prst="cube">
                  <a:avLst>
                    <a:gd name="adj" fmla="val 82452"/>
                  </a:avLst>
                </a:prstGeom>
                <a:solidFill>
                  <a:sysClr val="windowText" lastClr="000000">
                    <a:lumMod val="65000"/>
                    <a:lumOff val="35000"/>
                  </a:sys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+mn-cs"/>
                  </a:endParaRPr>
                </a:p>
              </p:txBody>
            </p:sp>
            <p:sp>
              <p:nvSpPr>
                <p:cNvPr id="130" name="정육면체 129"/>
                <p:cNvSpPr/>
                <p:nvPr/>
              </p:nvSpPr>
              <p:spPr>
                <a:xfrm rot="16200000" flipV="1">
                  <a:off x="6277429" y="1052737"/>
                  <a:ext cx="756000" cy="144000"/>
                </a:xfrm>
                <a:prstGeom prst="cube">
                  <a:avLst/>
                </a:prstGeom>
                <a:solidFill>
                  <a:srgbClr val="F79646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+mn-cs"/>
                  </a:endParaRPr>
                </a:p>
              </p:txBody>
            </p:sp>
          </p:grpSp>
          <p:sp>
            <p:nvSpPr>
              <p:cNvPr id="128" name="직사각형 127"/>
              <p:cNvSpPr/>
              <p:nvPr/>
            </p:nvSpPr>
            <p:spPr>
              <a:xfrm>
                <a:off x="6421231" y="445854"/>
                <a:ext cx="468398" cy="276999"/>
              </a:xfrm>
              <a:prstGeom prst="rect">
                <a:avLst/>
              </a:prstGeom>
            </p:spPr>
            <p:txBody>
              <a:bodyPr wrap="none">
                <a:spAutoFit/>
                <a:scene3d>
                  <a:camera prst="orthographicFront"/>
                  <a:lightRig rig="soft" dir="tl">
                    <a:rot lat="0" lon="0" rev="0"/>
                  </a:lightRig>
                </a:scene3d>
                <a:sp3d contourW="25400" prstMaterial="matte">
                  <a:bevelT w="25400" h="55880" prst="artDeco"/>
                  <a:contourClr>
                    <a:schemeClr val="accent2">
                      <a:tint val="20000"/>
                    </a:schemeClr>
                  </a:contourClr>
                </a:sp3d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200" b="1" i="0" u="none" strike="noStrike" kern="0" cap="none" spc="50" normalizeH="0" baseline="0" noProof="0" dirty="0" smtClean="0">
                    <a:ln w="11430"/>
                    <a:gradFill>
                      <a:gsLst>
                        <a:gs pos="25000">
                          <a:srgbClr val="C0504D">
                            <a:satMod val="155000"/>
                          </a:srgbClr>
                        </a:gs>
                        <a:gs pos="100000">
                          <a:srgbClr val="C0504D">
                            <a:shade val="45000"/>
                            <a:satMod val="165000"/>
                          </a:srgb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  <a:uLnTx/>
                    <a:uFillTx/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521</a:t>
                </a:r>
                <a:endParaRPr kumimoji="0" lang="ko-KR" altLang="en-US" sz="1200" b="1" i="0" u="none" strike="noStrike" kern="0" cap="none" spc="50" normalizeH="0" baseline="0" noProof="0" dirty="0" smtClean="0">
                  <a:ln w="11430"/>
                  <a:gradFill>
                    <a:gsLst>
                      <a:gs pos="25000">
                        <a:srgbClr val="C0504D">
                          <a:satMod val="155000"/>
                        </a:srgbClr>
                      </a:gs>
                      <a:gs pos="100000">
                        <a:srgbClr val="C0504D">
                          <a:shade val="45000"/>
                          <a:satMod val="165000"/>
                        </a:srgb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uLnTx/>
                  <a:uFillTx/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</p:grpSp>
        <p:grpSp>
          <p:nvGrpSpPr>
            <p:cNvPr id="107" name="그룹 106"/>
            <p:cNvGrpSpPr/>
            <p:nvPr/>
          </p:nvGrpSpPr>
          <p:grpSpPr>
            <a:xfrm>
              <a:off x="3752236" y="5315414"/>
              <a:ext cx="468398" cy="734065"/>
              <a:chOff x="6421231" y="809023"/>
              <a:chExt cx="468398" cy="734065"/>
            </a:xfrm>
          </p:grpSpPr>
          <p:grpSp>
            <p:nvGrpSpPr>
              <p:cNvPr id="123" name="그룹 122"/>
              <p:cNvGrpSpPr/>
              <p:nvPr/>
            </p:nvGrpSpPr>
            <p:grpSpPr>
              <a:xfrm>
                <a:off x="6475429" y="1106737"/>
                <a:ext cx="360000" cy="436351"/>
                <a:chOff x="6475429" y="1106737"/>
                <a:chExt cx="360000" cy="436351"/>
              </a:xfrm>
            </p:grpSpPr>
            <p:sp>
              <p:nvSpPr>
                <p:cNvPr id="125" name="정육면체 124"/>
                <p:cNvSpPr/>
                <p:nvPr/>
              </p:nvSpPr>
              <p:spPr>
                <a:xfrm rot="5400000" flipH="1">
                  <a:off x="6601429" y="1309088"/>
                  <a:ext cx="108000" cy="360000"/>
                </a:xfrm>
                <a:prstGeom prst="cube">
                  <a:avLst>
                    <a:gd name="adj" fmla="val 82452"/>
                  </a:avLst>
                </a:prstGeom>
                <a:solidFill>
                  <a:sysClr val="windowText" lastClr="000000">
                    <a:lumMod val="65000"/>
                    <a:lumOff val="35000"/>
                  </a:sys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+mn-cs"/>
                  </a:endParaRPr>
                </a:p>
              </p:txBody>
            </p:sp>
            <p:sp>
              <p:nvSpPr>
                <p:cNvPr id="126" name="정육면체 125"/>
                <p:cNvSpPr/>
                <p:nvPr/>
              </p:nvSpPr>
              <p:spPr>
                <a:xfrm rot="16200000" flipV="1">
                  <a:off x="6457429" y="1232737"/>
                  <a:ext cx="396000" cy="144000"/>
                </a:xfrm>
                <a:prstGeom prst="cube">
                  <a:avLst/>
                </a:prstGeom>
                <a:solidFill>
                  <a:srgbClr val="F79646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+mn-cs"/>
                  </a:endParaRPr>
                </a:p>
              </p:txBody>
            </p:sp>
          </p:grpSp>
          <p:sp>
            <p:nvSpPr>
              <p:cNvPr id="124" name="직사각형 123"/>
              <p:cNvSpPr/>
              <p:nvPr/>
            </p:nvSpPr>
            <p:spPr>
              <a:xfrm>
                <a:off x="6421231" y="809023"/>
                <a:ext cx="468398" cy="276999"/>
              </a:xfrm>
              <a:prstGeom prst="rect">
                <a:avLst/>
              </a:prstGeom>
            </p:spPr>
            <p:txBody>
              <a:bodyPr wrap="none">
                <a:spAutoFit/>
                <a:scene3d>
                  <a:camera prst="orthographicFront"/>
                  <a:lightRig rig="soft" dir="tl">
                    <a:rot lat="0" lon="0" rev="0"/>
                  </a:lightRig>
                </a:scene3d>
                <a:sp3d contourW="25400" prstMaterial="matte">
                  <a:bevelT w="25400" h="55880" prst="artDeco"/>
                  <a:contourClr>
                    <a:schemeClr val="accent2">
                      <a:tint val="20000"/>
                    </a:schemeClr>
                  </a:contourClr>
                </a:sp3d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200" b="1" i="0" u="none" strike="noStrike" kern="0" cap="none" spc="50" normalizeH="0" baseline="0" noProof="0" dirty="0" smtClean="0">
                    <a:ln w="11430"/>
                    <a:gradFill>
                      <a:gsLst>
                        <a:gs pos="25000">
                          <a:srgbClr val="C0504D">
                            <a:satMod val="155000"/>
                          </a:srgbClr>
                        </a:gs>
                        <a:gs pos="100000">
                          <a:srgbClr val="C0504D">
                            <a:shade val="45000"/>
                            <a:satMod val="165000"/>
                          </a:srgb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  <a:uLnTx/>
                    <a:uFillTx/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273</a:t>
                </a:r>
                <a:endParaRPr kumimoji="0" lang="ko-KR" altLang="en-US" sz="1200" b="1" i="0" u="none" strike="noStrike" kern="0" cap="none" spc="50" normalizeH="0" baseline="0" noProof="0" dirty="0" smtClean="0">
                  <a:ln w="11430"/>
                  <a:gradFill>
                    <a:gsLst>
                      <a:gs pos="25000">
                        <a:srgbClr val="C0504D">
                          <a:satMod val="155000"/>
                        </a:srgbClr>
                      </a:gs>
                      <a:gs pos="100000">
                        <a:srgbClr val="C0504D">
                          <a:shade val="45000"/>
                          <a:satMod val="165000"/>
                        </a:srgb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uLnTx/>
                  <a:uFillTx/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</p:grpSp>
        <p:grpSp>
          <p:nvGrpSpPr>
            <p:cNvPr id="108" name="그룹 107"/>
            <p:cNvGrpSpPr/>
            <p:nvPr/>
          </p:nvGrpSpPr>
          <p:grpSpPr>
            <a:xfrm>
              <a:off x="5387911" y="1151032"/>
              <a:ext cx="468397" cy="533756"/>
              <a:chOff x="6421231" y="1009332"/>
              <a:chExt cx="468397" cy="533756"/>
            </a:xfrm>
          </p:grpSpPr>
          <p:grpSp>
            <p:nvGrpSpPr>
              <p:cNvPr id="119" name="그룹 118"/>
              <p:cNvGrpSpPr/>
              <p:nvPr/>
            </p:nvGrpSpPr>
            <p:grpSpPr>
              <a:xfrm>
                <a:off x="6475429" y="1322737"/>
                <a:ext cx="360000" cy="220351"/>
                <a:chOff x="6475429" y="1322737"/>
                <a:chExt cx="360000" cy="220351"/>
              </a:xfrm>
            </p:grpSpPr>
            <p:sp>
              <p:nvSpPr>
                <p:cNvPr id="121" name="정육면체 120"/>
                <p:cNvSpPr/>
                <p:nvPr/>
              </p:nvSpPr>
              <p:spPr>
                <a:xfrm rot="5400000" flipH="1">
                  <a:off x="6601429" y="1309088"/>
                  <a:ext cx="108000" cy="360000"/>
                </a:xfrm>
                <a:prstGeom prst="cube">
                  <a:avLst>
                    <a:gd name="adj" fmla="val 82452"/>
                  </a:avLst>
                </a:prstGeom>
                <a:solidFill>
                  <a:sysClr val="windowText" lastClr="000000">
                    <a:lumMod val="65000"/>
                    <a:lumOff val="35000"/>
                  </a:sys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+mn-cs"/>
                  </a:endParaRPr>
                </a:p>
              </p:txBody>
            </p:sp>
            <p:sp>
              <p:nvSpPr>
                <p:cNvPr id="122" name="정육면체 121"/>
                <p:cNvSpPr/>
                <p:nvPr/>
              </p:nvSpPr>
              <p:spPr>
                <a:xfrm rot="16200000" flipV="1">
                  <a:off x="6565429" y="1340737"/>
                  <a:ext cx="180000" cy="144000"/>
                </a:xfrm>
                <a:prstGeom prst="cube">
                  <a:avLst/>
                </a:prstGeom>
                <a:solidFill>
                  <a:srgbClr val="F79646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+mn-cs"/>
                  </a:endParaRPr>
                </a:p>
              </p:txBody>
            </p:sp>
          </p:grpSp>
          <p:sp>
            <p:nvSpPr>
              <p:cNvPr id="120" name="직사각형 119"/>
              <p:cNvSpPr/>
              <p:nvPr/>
            </p:nvSpPr>
            <p:spPr>
              <a:xfrm>
                <a:off x="6421231" y="1009332"/>
                <a:ext cx="468397" cy="276999"/>
              </a:xfrm>
              <a:prstGeom prst="rect">
                <a:avLst/>
              </a:prstGeom>
            </p:spPr>
            <p:txBody>
              <a:bodyPr wrap="none">
                <a:spAutoFit/>
                <a:scene3d>
                  <a:camera prst="orthographicFront"/>
                  <a:lightRig rig="soft" dir="tl">
                    <a:rot lat="0" lon="0" rev="0"/>
                  </a:lightRig>
                </a:scene3d>
                <a:sp3d contourW="25400" prstMaterial="matte">
                  <a:bevelT w="25400" h="55880" prst="artDeco"/>
                  <a:contourClr>
                    <a:schemeClr val="accent2">
                      <a:tint val="20000"/>
                    </a:schemeClr>
                  </a:contourClr>
                </a:sp3d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200" b="1" i="0" u="none" strike="noStrike" kern="0" cap="none" spc="50" normalizeH="0" baseline="0" noProof="0" dirty="0" smtClean="0">
                    <a:ln w="11430"/>
                    <a:gradFill>
                      <a:gsLst>
                        <a:gs pos="25000">
                          <a:srgbClr val="C0504D">
                            <a:satMod val="155000"/>
                          </a:srgbClr>
                        </a:gs>
                        <a:gs pos="100000">
                          <a:srgbClr val="C0504D">
                            <a:shade val="45000"/>
                            <a:satMod val="165000"/>
                          </a:srgb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  <a:uLnTx/>
                    <a:uFillTx/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125</a:t>
                </a:r>
                <a:endParaRPr kumimoji="0" lang="ko-KR" altLang="en-US" sz="1200" b="1" i="0" u="none" strike="noStrike" kern="0" cap="none" spc="50" normalizeH="0" baseline="0" noProof="0" dirty="0" smtClean="0">
                  <a:ln w="11430"/>
                  <a:gradFill>
                    <a:gsLst>
                      <a:gs pos="25000">
                        <a:srgbClr val="C0504D">
                          <a:satMod val="155000"/>
                        </a:srgbClr>
                      </a:gs>
                      <a:gs pos="100000">
                        <a:srgbClr val="C0504D">
                          <a:shade val="45000"/>
                          <a:satMod val="165000"/>
                        </a:srgb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uLnTx/>
                  <a:uFillTx/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</p:grpSp>
        <p:grpSp>
          <p:nvGrpSpPr>
            <p:cNvPr id="109" name="그룹 108"/>
            <p:cNvGrpSpPr/>
            <p:nvPr/>
          </p:nvGrpSpPr>
          <p:grpSpPr>
            <a:xfrm>
              <a:off x="3851602" y="1580165"/>
              <a:ext cx="468398" cy="1306817"/>
              <a:chOff x="6421232" y="236271"/>
              <a:chExt cx="468398" cy="1306817"/>
            </a:xfrm>
          </p:grpSpPr>
          <p:grpSp>
            <p:nvGrpSpPr>
              <p:cNvPr id="115" name="그룹 114"/>
              <p:cNvGrpSpPr/>
              <p:nvPr/>
            </p:nvGrpSpPr>
            <p:grpSpPr>
              <a:xfrm>
                <a:off x="6475429" y="530737"/>
                <a:ext cx="360000" cy="1012351"/>
                <a:chOff x="6475429" y="530737"/>
                <a:chExt cx="360000" cy="1012351"/>
              </a:xfrm>
            </p:grpSpPr>
            <p:sp>
              <p:nvSpPr>
                <p:cNvPr id="117" name="정육면체 116"/>
                <p:cNvSpPr/>
                <p:nvPr/>
              </p:nvSpPr>
              <p:spPr>
                <a:xfrm rot="5400000" flipH="1">
                  <a:off x="6601429" y="1309088"/>
                  <a:ext cx="108000" cy="360000"/>
                </a:xfrm>
                <a:prstGeom prst="cube">
                  <a:avLst>
                    <a:gd name="adj" fmla="val 82452"/>
                  </a:avLst>
                </a:prstGeom>
                <a:solidFill>
                  <a:sysClr val="windowText" lastClr="000000">
                    <a:lumMod val="65000"/>
                    <a:lumOff val="35000"/>
                  </a:sys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+mn-cs"/>
                  </a:endParaRPr>
                </a:p>
              </p:txBody>
            </p:sp>
            <p:sp>
              <p:nvSpPr>
                <p:cNvPr id="118" name="정육면체 117"/>
                <p:cNvSpPr/>
                <p:nvPr/>
              </p:nvSpPr>
              <p:spPr>
                <a:xfrm rot="16200000" flipV="1">
                  <a:off x="6169429" y="944737"/>
                  <a:ext cx="972000" cy="144000"/>
                </a:xfrm>
                <a:prstGeom prst="cube">
                  <a:avLst/>
                </a:prstGeom>
                <a:solidFill>
                  <a:srgbClr val="F79646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+mn-cs"/>
                  </a:endParaRPr>
                </a:p>
              </p:txBody>
            </p:sp>
          </p:grpSp>
          <p:sp>
            <p:nvSpPr>
              <p:cNvPr id="116" name="직사각형 115"/>
              <p:cNvSpPr/>
              <p:nvPr/>
            </p:nvSpPr>
            <p:spPr>
              <a:xfrm>
                <a:off x="6421232" y="236271"/>
                <a:ext cx="468398" cy="276999"/>
              </a:xfrm>
              <a:prstGeom prst="rect">
                <a:avLst/>
              </a:prstGeom>
            </p:spPr>
            <p:txBody>
              <a:bodyPr wrap="none">
                <a:spAutoFit/>
                <a:scene3d>
                  <a:camera prst="orthographicFront"/>
                  <a:lightRig rig="soft" dir="tl">
                    <a:rot lat="0" lon="0" rev="0"/>
                  </a:lightRig>
                </a:scene3d>
                <a:sp3d contourW="25400" prstMaterial="matte">
                  <a:bevelT w="25400" h="55880" prst="artDeco"/>
                  <a:contourClr>
                    <a:schemeClr val="accent2">
                      <a:tint val="20000"/>
                    </a:schemeClr>
                  </a:contourClr>
                </a:sp3d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200" b="1" i="0" u="none" strike="noStrike" kern="0" cap="none" spc="50" normalizeH="0" baseline="0" noProof="0" dirty="0" smtClean="0">
                    <a:ln w="11430"/>
                    <a:gradFill>
                      <a:gsLst>
                        <a:gs pos="25000">
                          <a:srgbClr val="C0504D">
                            <a:satMod val="155000"/>
                          </a:srgbClr>
                        </a:gs>
                        <a:gs pos="100000">
                          <a:srgbClr val="C0504D">
                            <a:shade val="45000"/>
                            <a:satMod val="165000"/>
                          </a:srgb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  <a:uLnTx/>
                    <a:uFillTx/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704</a:t>
                </a:r>
                <a:endParaRPr kumimoji="0" lang="ko-KR" altLang="en-US" sz="1200" b="1" i="0" u="none" strike="noStrike" kern="0" cap="none" spc="50" normalizeH="0" baseline="0" noProof="0" dirty="0" smtClean="0">
                  <a:ln w="11430"/>
                  <a:gradFill>
                    <a:gsLst>
                      <a:gs pos="25000">
                        <a:srgbClr val="C0504D">
                          <a:satMod val="155000"/>
                        </a:srgbClr>
                      </a:gs>
                      <a:gs pos="100000">
                        <a:srgbClr val="C0504D">
                          <a:shade val="45000"/>
                          <a:satMod val="165000"/>
                        </a:srgb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uLnTx/>
                  <a:uFillTx/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</p:grpSp>
        <p:grpSp>
          <p:nvGrpSpPr>
            <p:cNvPr id="110" name="그룹 109"/>
            <p:cNvGrpSpPr/>
            <p:nvPr/>
          </p:nvGrpSpPr>
          <p:grpSpPr>
            <a:xfrm>
              <a:off x="5262949" y="3252845"/>
              <a:ext cx="468398" cy="1127714"/>
              <a:chOff x="6421232" y="415374"/>
              <a:chExt cx="468398" cy="1127714"/>
            </a:xfrm>
          </p:grpSpPr>
          <p:grpSp>
            <p:nvGrpSpPr>
              <p:cNvPr id="111" name="그룹 110"/>
              <p:cNvGrpSpPr/>
              <p:nvPr/>
            </p:nvGrpSpPr>
            <p:grpSpPr>
              <a:xfrm>
                <a:off x="6475429" y="710737"/>
                <a:ext cx="360000" cy="832351"/>
                <a:chOff x="6475429" y="710737"/>
                <a:chExt cx="360000" cy="832351"/>
              </a:xfrm>
            </p:grpSpPr>
            <p:sp>
              <p:nvSpPr>
                <p:cNvPr id="113" name="정육면체 112"/>
                <p:cNvSpPr/>
                <p:nvPr/>
              </p:nvSpPr>
              <p:spPr>
                <a:xfrm rot="5400000" flipH="1">
                  <a:off x="6601429" y="1309088"/>
                  <a:ext cx="108000" cy="360000"/>
                </a:xfrm>
                <a:prstGeom prst="cube">
                  <a:avLst>
                    <a:gd name="adj" fmla="val 82452"/>
                  </a:avLst>
                </a:prstGeom>
                <a:solidFill>
                  <a:sysClr val="windowText" lastClr="000000">
                    <a:lumMod val="65000"/>
                    <a:lumOff val="35000"/>
                  </a:sys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+mn-cs"/>
                  </a:endParaRPr>
                </a:p>
              </p:txBody>
            </p:sp>
            <p:sp>
              <p:nvSpPr>
                <p:cNvPr id="114" name="정육면체 113"/>
                <p:cNvSpPr/>
                <p:nvPr/>
              </p:nvSpPr>
              <p:spPr>
                <a:xfrm rot="16200000" flipV="1">
                  <a:off x="6259429" y="1034737"/>
                  <a:ext cx="792000" cy="144000"/>
                </a:xfrm>
                <a:prstGeom prst="cube">
                  <a:avLst/>
                </a:prstGeom>
                <a:solidFill>
                  <a:srgbClr val="F79646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+mn-cs"/>
                  </a:endParaRPr>
                </a:p>
              </p:txBody>
            </p:sp>
          </p:grpSp>
          <p:sp>
            <p:nvSpPr>
              <p:cNvPr id="112" name="직사각형 111"/>
              <p:cNvSpPr/>
              <p:nvPr/>
            </p:nvSpPr>
            <p:spPr>
              <a:xfrm>
                <a:off x="6421232" y="415374"/>
                <a:ext cx="468398" cy="276999"/>
              </a:xfrm>
              <a:prstGeom prst="rect">
                <a:avLst/>
              </a:prstGeom>
            </p:spPr>
            <p:txBody>
              <a:bodyPr wrap="none">
                <a:spAutoFit/>
                <a:scene3d>
                  <a:camera prst="orthographicFront"/>
                  <a:lightRig rig="soft" dir="tl">
                    <a:rot lat="0" lon="0" rev="0"/>
                  </a:lightRig>
                </a:scene3d>
                <a:sp3d contourW="25400" prstMaterial="matte">
                  <a:bevelT w="25400" h="55880" prst="artDeco"/>
                  <a:contourClr>
                    <a:schemeClr val="accent2">
                      <a:tint val="20000"/>
                    </a:schemeClr>
                  </a:contourClr>
                </a:sp3d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200" b="1" i="0" u="none" strike="noStrike" kern="0" cap="none" spc="50" normalizeH="0" baseline="0" noProof="0" dirty="0" smtClean="0">
                    <a:ln w="11430"/>
                    <a:gradFill>
                      <a:gsLst>
                        <a:gs pos="25000">
                          <a:srgbClr val="C0504D">
                            <a:satMod val="155000"/>
                          </a:srgbClr>
                        </a:gs>
                        <a:gs pos="100000">
                          <a:srgbClr val="C0504D">
                            <a:shade val="45000"/>
                            <a:satMod val="165000"/>
                          </a:srgb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  <a:uLnTx/>
                    <a:uFillTx/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540</a:t>
                </a:r>
                <a:endParaRPr kumimoji="0" lang="ko-KR" altLang="en-US" sz="1200" b="1" i="0" u="none" strike="noStrike" kern="0" cap="none" spc="50" normalizeH="0" baseline="0" noProof="0" dirty="0" smtClean="0">
                  <a:ln w="11430"/>
                  <a:gradFill>
                    <a:gsLst>
                      <a:gs pos="25000">
                        <a:srgbClr val="C0504D">
                          <a:satMod val="155000"/>
                        </a:srgbClr>
                      </a:gs>
                      <a:gs pos="100000">
                        <a:srgbClr val="C0504D">
                          <a:shade val="45000"/>
                          <a:satMod val="165000"/>
                        </a:srgb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uLnTx/>
                  <a:uFillTx/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216923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85" descr="C:\Users\Master\Desktop\사진&amp;심볼\심볼로고\slogan_gif_main - 복사본.gif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56376" y="-27384"/>
            <a:ext cx="1187624" cy="7651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27" name="Picture 84" descr="C:\Users\Master\Desktop\사진&amp;심볼\심볼로고\공단로고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0850" y="6440488"/>
            <a:ext cx="1400175" cy="40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191" y="1437928"/>
            <a:ext cx="3577705" cy="4871392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25790" y="1412776"/>
            <a:ext cx="4219574" cy="4896544"/>
          </a:xfrm>
          <a:prstGeom prst="rect">
            <a:avLst/>
          </a:prstGeom>
        </p:spPr>
      </p:pic>
      <p:sp>
        <p:nvSpPr>
          <p:cNvPr id="89" name="제목 5"/>
          <p:cNvSpPr txBox="1">
            <a:spLocks/>
          </p:cNvSpPr>
          <p:nvPr/>
        </p:nvSpPr>
        <p:spPr bwMode="black">
          <a:xfrm>
            <a:off x="611560" y="313850"/>
            <a:ext cx="6120680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2pPr>
            <a:lvl3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3pPr>
            <a:lvl4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4pPr>
            <a:lvl5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5pPr>
            <a:lvl6pPr marL="457200" algn="ctr" rtl="0" eaLnBrk="1" fontAlgn="base" latinLnBrk="1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6pPr>
            <a:lvl7pPr marL="914400" algn="ctr" rtl="0" eaLnBrk="1" fontAlgn="base" latinLnBrk="1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7pPr>
            <a:lvl8pPr marL="1371600" algn="ctr" rtl="0" eaLnBrk="1" fontAlgn="base" latinLnBrk="1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8pPr>
            <a:lvl9pPr marL="1828800" algn="ctr" rtl="0" eaLnBrk="1" fontAlgn="base" latinLnBrk="1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pPr algn="l"/>
            <a:r>
              <a:rPr kumimoji="0" lang="ko-KR" altLang="en-US" b="1" kern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B" pitchFamily="18" charset="-127"/>
                <a:ea typeface="HY동녘B" pitchFamily="18" charset="-127"/>
              </a:rPr>
              <a:t>양돈농가 </a:t>
            </a:r>
            <a:r>
              <a:rPr kumimoji="0" lang="ko-KR" altLang="en-US" b="1" kern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B" pitchFamily="18" charset="-127"/>
                <a:ea typeface="HY동녘B" pitchFamily="18" charset="-127"/>
              </a:rPr>
              <a:t>분뇨처리 시스템 변천 </a:t>
            </a:r>
            <a:endParaRPr kumimoji="0" lang="ko-KR" altLang="en-US" b="1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동녘B" pitchFamily="18" charset="-127"/>
              <a:ea typeface="HY동녘B" pitchFamily="18" charset="-127"/>
            </a:endParaRPr>
          </a:p>
        </p:txBody>
      </p:sp>
      <p:sp>
        <p:nvSpPr>
          <p:cNvPr id="6" name="오른쪽 화살표 5"/>
          <p:cNvSpPr/>
          <p:nvPr/>
        </p:nvSpPr>
        <p:spPr bwMode="auto">
          <a:xfrm>
            <a:off x="3635896" y="3068960"/>
            <a:ext cx="1224136" cy="108012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4962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85" descr="C:\Users\Master\Desktop\사진&amp;심볼\심볼로고\slogan_gif_main - 복사본.gif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56376" y="-27384"/>
            <a:ext cx="1187624" cy="7651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27" name="Picture 84" descr="C:\Users\Master\Desktop\사진&amp;심볼\심볼로고\공단로고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0850" y="6440488"/>
            <a:ext cx="1400175" cy="40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제목 5"/>
          <p:cNvSpPr txBox="1">
            <a:spLocks/>
          </p:cNvSpPr>
          <p:nvPr/>
        </p:nvSpPr>
        <p:spPr bwMode="black">
          <a:xfrm>
            <a:off x="611560" y="313850"/>
            <a:ext cx="5688632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2pPr>
            <a:lvl3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3pPr>
            <a:lvl4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4pPr>
            <a:lvl5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5pPr>
            <a:lvl6pPr marL="457200" algn="ctr" rtl="0" eaLnBrk="1" fontAlgn="base" latinLnBrk="1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6pPr>
            <a:lvl7pPr marL="914400" algn="ctr" rtl="0" eaLnBrk="1" fontAlgn="base" latinLnBrk="1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7pPr>
            <a:lvl8pPr marL="1371600" algn="ctr" rtl="0" eaLnBrk="1" fontAlgn="base" latinLnBrk="1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8pPr>
            <a:lvl9pPr marL="1828800" algn="ctr" rtl="0" eaLnBrk="1" fontAlgn="base" latinLnBrk="1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pPr algn="l"/>
            <a:r>
              <a:rPr kumimoji="0" lang="ko-KR" altLang="en-US" b="1" kern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B" pitchFamily="18" charset="-127"/>
                <a:ea typeface="HY동녘B" pitchFamily="18" charset="-127"/>
              </a:rPr>
              <a:t>양돈농가 분뇨처리 시스템 </a:t>
            </a:r>
            <a:endParaRPr kumimoji="0" lang="ko-KR" altLang="en-US" b="1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동녘B" pitchFamily="18" charset="-127"/>
              <a:ea typeface="HY동녘B" pitchFamily="18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0850" y="1115220"/>
            <a:ext cx="8153598" cy="5256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797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85" descr="C:\Users\Master\Desktop\사진&amp;심볼\심볼로고\slogan_gif_main - 복사본.gif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56376" y="-27384"/>
            <a:ext cx="1187624" cy="7651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27" name="Picture 84" descr="C:\Users\Master\Desktop\사진&amp;심볼\심볼로고\공단로고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0850" y="6440488"/>
            <a:ext cx="1400175" cy="40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제목 5"/>
          <p:cNvSpPr txBox="1">
            <a:spLocks/>
          </p:cNvSpPr>
          <p:nvPr/>
        </p:nvSpPr>
        <p:spPr bwMode="black">
          <a:xfrm>
            <a:off x="611560" y="313850"/>
            <a:ext cx="6768752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2pPr>
            <a:lvl3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3pPr>
            <a:lvl4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4pPr>
            <a:lvl5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5pPr>
            <a:lvl6pPr marL="457200" algn="ctr" rtl="0" eaLnBrk="1" fontAlgn="base" latinLnBrk="1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6pPr>
            <a:lvl7pPr marL="914400" algn="ctr" rtl="0" eaLnBrk="1" fontAlgn="base" latinLnBrk="1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7pPr>
            <a:lvl8pPr marL="1371600" algn="ctr" rtl="0" eaLnBrk="1" fontAlgn="base" latinLnBrk="1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8pPr>
            <a:lvl9pPr marL="1828800" algn="ctr" rtl="0" eaLnBrk="1" fontAlgn="base" latinLnBrk="1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pPr algn="l"/>
            <a:r>
              <a:rPr kumimoji="0" lang="ko-KR" altLang="en-US" b="1" kern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B" pitchFamily="18" charset="-127"/>
                <a:ea typeface="HY동녘B" pitchFamily="18" charset="-127"/>
              </a:rPr>
              <a:t>양돈농가 분뇨처리 시스템</a:t>
            </a:r>
            <a:r>
              <a:rPr kumimoji="0" lang="en-US" altLang="ko-KR" b="1" kern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B" pitchFamily="18" charset="-127"/>
                <a:ea typeface="HY동녘B" pitchFamily="18" charset="-127"/>
              </a:rPr>
              <a:t>(</a:t>
            </a:r>
            <a:r>
              <a:rPr kumimoji="0" lang="ko-KR" altLang="en-US" b="1" kern="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B" pitchFamily="18" charset="-127"/>
                <a:ea typeface="HY동녘B" pitchFamily="18" charset="-127"/>
              </a:rPr>
              <a:t>돈사구조</a:t>
            </a:r>
            <a:r>
              <a:rPr kumimoji="0" lang="en-US" altLang="ko-KR" b="1" kern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B" pitchFamily="18" charset="-127"/>
                <a:ea typeface="HY동녘B" pitchFamily="18" charset="-127"/>
              </a:rPr>
              <a:t>)</a:t>
            </a:r>
            <a:endParaRPr kumimoji="0" lang="ko-KR" altLang="en-US" b="1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동녘B" pitchFamily="18" charset="-127"/>
              <a:ea typeface="HY동녘B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576" y="1443351"/>
            <a:ext cx="7908704" cy="4608512"/>
          </a:xfrm>
          <a:prstGeom prst="rect">
            <a:avLst/>
          </a:prstGeom>
        </p:spPr>
      </p:pic>
      <p:grpSp>
        <p:nvGrpSpPr>
          <p:cNvPr id="7" name="그룹 44"/>
          <p:cNvGrpSpPr>
            <a:grpSpLocks/>
          </p:cNvGrpSpPr>
          <p:nvPr/>
        </p:nvGrpSpPr>
        <p:grpSpPr bwMode="auto">
          <a:xfrm>
            <a:off x="872784" y="1063969"/>
            <a:ext cx="2697508" cy="379382"/>
            <a:chOff x="759294" y="2594100"/>
            <a:chExt cx="1987945" cy="233073"/>
          </a:xfrm>
        </p:grpSpPr>
        <p:sp>
          <p:nvSpPr>
            <p:cNvPr id="8" name="직사각형 7"/>
            <p:cNvSpPr/>
            <p:nvPr/>
          </p:nvSpPr>
          <p:spPr>
            <a:xfrm>
              <a:off x="957268" y="2594100"/>
              <a:ext cx="1789971" cy="226899"/>
            </a:xfrm>
            <a:prstGeom prst="rect">
              <a:avLst/>
            </a:prstGeom>
            <a:noFill/>
          </p:spPr>
          <p:txBody>
            <a:bodyPr wrap="none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>
                <a:defRPr/>
              </a:pPr>
              <a:r>
                <a:rPr lang="ko-KR" altLang="en-US" b="1" spc="50" dirty="0" smtClean="0">
                  <a:ln w="11430"/>
                  <a:gradFill>
                    <a:gsLst>
                      <a:gs pos="25000">
                        <a:srgbClr val="C0504D">
                          <a:satMod val="155000"/>
                        </a:srgbClr>
                      </a:gs>
                      <a:gs pos="100000">
                        <a:srgbClr val="C0504D">
                          <a:shade val="45000"/>
                          <a:satMod val="165000"/>
                        </a:srgb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설문조사 결과</a:t>
              </a:r>
              <a:r>
                <a:rPr lang="en-US" altLang="ko-KR" b="1" spc="50" dirty="0" smtClean="0">
                  <a:ln w="11430"/>
                  <a:gradFill>
                    <a:gsLst>
                      <a:gs pos="25000">
                        <a:srgbClr val="C0504D">
                          <a:satMod val="155000"/>
                        </a:srgbClr>
                      </a:gs>
                      <a:gs pos="100000">
                        <a:srgbClr val="C0504D">
                          <a:shade val="45000"/>
                          <a:satMod val="165000"/>
                        </a:srgb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, 2014</a:t>
              </a:r>
              <a:endParaRPr lang="en-US" altLang="ko-KR" b="1" spc="50" dirty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9" name="Freeform 31"/>
            <p:cNvSpPr>
              <a:spLocks noEditPoints="1"/>
            </p:cNvSpPr>
            <p:nvPr/>
          </p:nvSpPr>
          <p:spPr bwMode="auto">
            <a:xfrm>
              <a:off x="759294" y="2617623"/>
              <a:ext cx="146050" cy="209550"/>
            </a:xfrm>
            <a:custGeom>
              <a:avLst/>
              <a:gdLst>
                <a:gd name="T0" fmla="*/ 2147483647 w 65"/>
                <a:gd name="T1" fmla="*/ 0 h 93"/>
                <a:gd name="T2" fmla="*/ 0 w 65"/>
                <a:gd name="T3" fmla="*/ 2147483647 h 93"/>
                <a:gd name="T4" fmla="*/ 2147483647 w 65"/>
                <a:gd name="T5" fmla="*/ 2147483647 h 93"/>
                <a:gd name="T6" fmla="*/ 2147483647 w 65"/>
                <a:gd name="T7" fmla="*/ 2147483647 h 93"/>
                <a:gd name="T8" fmla="*/ 2147483647 w 65"/>
                <a:gd name="T9" fmla="*/ 0 h 93"/>
                <a:gd name="T10" fmla="*/ 2147483647 w 65"/>
                <a:gd name="T11" fmla="*/ 2147483647 h 93"/>
                <a:gd name="T12" fmla="*/ 2147483647 w 65"/>
                <a:gd name="T13" fmla="*/ 2147483647 h 93"/>
                <a:gd name="T14" fmla="*/ 2147483647 w 65"/>
                <a:gd name="T15" fmla="*/ 2147483647 h 93"/>
                <a:gd name="T16" fmla="*/ 2147483647 w 65"/>
                <a:gd name="T17" fmla="*/ 2147483647 h 93"/>
                <a:gd name="T18" fmla="*/ 2147483647 w 65"/>
                <a:gd name="T19" fmla="*/ 2147483647 h 9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65"/>
                <a:gd name="T31" fmla="*/ 0 h 93"/>
                <a:gd name="T32" fmla="*/ 65 w 65"/>
                <a:gd name="T33" fmla="*/ 93 h 9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65" h="93">
                  <a:moveTo>
                    <a:pt x="33" y="0"/>
                  </a:moveTo>
                  <a:cubicBezTo>
                    <a:pt x="14" y="0"/>
                    <a:pt x="0" y="15"/>
                    <a:pt x="0" y="33"/>
                  </a:cubicBezTo>
                  <a:cubicBezTo>
                    <a:pt x="0" y="51"/>
                    <a:pt x="33" y="93"/>
                    <a:pt x="33" y="93"/>
                  </a:cubicBezTo>
                  <a:cubicBezTo>
                    <a:pt x="33" y="93"/>
                    <a:pt x="65" y="51"/>
                    <a:pt x="65" y="33"/>
                  </a:cubicBezTo>
                  <a:cubicBezTo>
                    <a:pt x="65" y="15"/>
                    <a:pt x="51" y="0"/>
                    <a:pt x="33" y="0"/>
                  </a:cubicBezTo>
                  <a:close/>
                  <a:moveTo>
                    <a:pt x="27" y="57"/>
                  </a:moveTo>
                  <a:cubicBezTo>
                    <a:pt x="14" y="53"/>
                    <a:pt x="6" y="40"/>
                    <a:pt x="10" y="28"/>
                  </a:cubicBezTo>
                  <a:cubicBezTo>
                    <a:pt x="13" y="15"/>
                    <a:pt x="26" y="8"/>
                    <a:pt x="39" y="11"/>
                  </a:cubicBezTo>
                  <a:cubicBezTo>
                    <a:pt x="51" y="14"/>
                    <a:pt x="59" y="27"/>
                    <a:pt x="56" y="40"/>
                  </a:cubicBezTo>
                  <a:cubicBezTo>
                    <a:pt x="52" y="52"/>
                    <a:pt x="39" y="60"/>
                    <a:pt x="27" y="57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latinLnBrk="0" hangingPunct="0"/>
              <a:endParaRPr lang="ko-KR" altLang="en-US" smtClean="0">
                <a:solidFill>
                  <a:prstClr val="black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75448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85" descr="C:\Users\Master\Desktop\사진&amp;심볼\심볼로고\slogan_gif_main - 복사본.gif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56376" y="-27384"/>
            <a:ext cx="1187624" cy="7651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27" name="Picture 84" descr="C:\Users\Master\Desktop\사진&amp;심볼\심볼로고\공단로고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0850" y="6440488"/>
            <a:ext cx="1400175" cy="40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제목 5"/>
          <p:cNvSpPr txBox="1">
            <a:spLocks/>
          </p:cNvSpPr>
          <p:nvPr/>
        </p:nvSpPr>
        <p:spPr bwMode="black">
          <a:xfrm>
            <a:off x="611560" y="313850"/>
            <a:ext cx="5688632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2pPr>
            <a:lvl3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3pPr>
            <a:lvl4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4pPr>
            <a:lvl5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5pPr>
            <a:lvl6pPr marL="457200" algn="ctr" rtl="0" eaLnBrk="1" fontAlgn="base" latinLnBrk="1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6pPr>
            <a:lvl7pPr marL="914400" algn="ctr" rtl="0" eaLnBrk="1" fontAlgn="base" latinLnBrk="1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7pPr>
            <a:lvl8pPr marL="1371600" algn="ctr" rtl="0" eaLnBrk="1" fontAlgn="base" latinLnBrk="1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8pPr>
            <a:lvl9pPr marL="1828800" algn="ctr" rtl="0" eaLnBrk="1" fontAlgn="base" latinLnBrk="1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pPr algn="l"/>
            <a:r>
              <a:rPr kumimoji="0" lang="ko-KR" altLang="en-US" b="1" kern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B" pitchFamily="18" charset="-127"/>
                <a:ea typeface="HY동녘B" pitchFamily="18" charset="-127"/>
              </a:rPr>
              <a:t>양돈농가  유해인자</a:t>
            </a:r>
            <a:endParaRPr kumimoji="0" lang="ko-KR" altLang="en-US" b="1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동녘B" pitchFamily="18" charset="-127"/>
              <a:ea typeface="HY동녘B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7584" y="1195060"/>
            <a:ext cx="7779253" cy="5165313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46612" y="3416300"/>
            <a:ext cx="50775" cy="2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3077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85" descr="C:\Users\Master\Desktop\사진&amp;심볼\심볼로고\slogan_gif_main - 복사본.gif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56376" y="-27384"/>
            <a:ext cx="1187624" cy="7651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27" name="Picture 84" descr="C:\Users\Master\Desktop\사진&amp;심볼\심볼로고\공단로고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0850" y="6440488"/>
            <a:ext cx="1400175" cy="40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제목 5"/>
          <p:cNvSpPr txBox="1">
            <a:spLocks/>
          </p:cNvSpPr>
          <p:nvPr/>
        </p:nvSpPr>
        <p:spPr bwMode="black">
          <a:xfrm>
            <a:off x="611560" y="313850"/>
            <a:ext cx="5688632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2pPr>
            <a:lvl3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3pPr>
            <a:lvl4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4pPr>
            <a:lvl5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5pPr>
            <a:lvl6pPr marL="457200" algn="ctr" rtl="0" eaLnBrk="1" fontAlgn="base" latinLnBrk="1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6pPr>
            <a:lvl7pPr marL="914400" algn="ctr" rtl="0" eaLnBrk="1" fontAlgn="base" latinLnBrk="1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7pPr>
            <a:lvl8pPr marL="1371600" algn="ctr" rtl="0" eaLnBrk="1" fontAlgn="base" latinLnBrk="1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8pPr>
            <a:lvl9pPr marL="1828800" algn="ctr" rtl="0" eaLnBrk="1" fontAlgn="base" latinLnBrk="1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pPr algn="l"/>
            <a:r>
              <a:rPr kumimoji="0" lang="ko-KR" altLang="en-US" b="1" kern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B" pitchFamily="18" charset="-127"/>
                <a:ea typeface="HY동녘B" pitchFamily="18" charset="-127"/>
              </a:rPr>
              <a:t>황화수소의 유해성</a:t>
            </a:r>
            <a:endParaRPr kumimoji="0" lang="ko-KR" altLang="en-US" b="1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동녘B" pitchFamily="18" charset="-127"/>
              <a:ea typeface="HY동녘B" pitchFamily="18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6612" y="3416300"/>
            <a:ext cx="50775" cy="25400"/>
          </a:xfrm>
          <a:prstGeom prst="rect">
            <a:avLst/>
          </a:prstGeom>
        </p:spPr>
      </p:pic>
      <p:sp>
        <p:nvSpPr>
          <p:cNvPr id="7" name="TextBox 25"/>
          <p:cNvSpPr txBox="1">
            <a:spLocks noChangeArrowheads="1"/>
          </p:cNvSpPr>
          <p:nvPr/>
        </p:nvSpPr>
        <p:spPr bwMode="auto">
          <a:xfrm>
            <a:off x="755576" y="1556792"/>
            <a:ext cx="8208912" cy="872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33350" indent="-13335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marL="158750" indent="-158750" algn="just" eaLnBrk="1" latinLnBrk="1" hangingPunct="1">
              <a:lnSpc>
                <a:spcPct val="110000"/>
              </a:lnSpc>
              <a:spcBef>
                <a:spcPct val="0"/>
              </a:spcBef>
              <a:buFont typeface="Arial" charset="0"/>
              <a:buNone/>
              <a:defRPr/>
            </a:pPr>
            <a:r>
              <a:rPr lang="en-US" altLang="ko-KR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‣ </a:t>
            </a:r>
            <a:r>
              <a:rPr lang="ko-KR" altLang="en-US" sz="1600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작업과정에서 </a:t>
            </a:r>
            <a:r>
              <a:rPr lang="ko-KR" altLang="en-US" sz="1600" spc="-15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돈분</a:t>
            </a:r>
            <a:r>
              <a:rPr lang="en-US" altLang="ko-KR" sz="1600" spc="-15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600" spc="-15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슬러지</a:t>
            </a:r>
            <a:r>
              <a:rPr lang="ko-KR" altLang="en-US" sz="1600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등 </a:t>
            </a:r>
            <a:r>
              <a:rPr lang="ko-KR" altLang="en-US" sz="1600" spc="-15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부패</a:t>
            </a:r>
            <a:r>
              <a:rPr lang="ko-KR" altLang="en-US" sz="1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하기쉬운</a:t>
            </a:r>
            <a:r>
              <a:rPr lang="ko-KR" alt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물질을 </a:t>
            </a:r>
            <a:r>
              <a:rPr lang="ko-KR" altLang="en-US" sz="1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휘저을 경우</a:t>
            </a:r>
            <a:r>
              <a:rPr lang="ko-KR" alt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160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황화수소</a:t>
            </a:r>
            <a:r>
              <a:rPr lang="en-US" altLang="ko-KR" sz="160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6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암모니아</a:t>
            </a:r>
            <a:r>
              <a:rPr lang="en-US" altLang="ko-KR" sz="160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60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탄산가스</a:t>
            </a:r>
            <a:r>
              <a:rPr lang="ko-KR" alt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가 </a:t>
            </a:r>
            <a:r>
              <a:rPr lang="ko-KR" altLang="en-US" sz="1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고농도로 </a:t>
            </a:r>
            <a:r>
              <a:rPr lang="ko-KR" altLang="en-US" sz="1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급격히 발생</a:t>
            </a:r>
            <a:r>
              <a:rPr lang="ko-KR" alt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함</a:t>
            </a:r>
            <a:endParaRPr lang="en-US" altLang="ko-KR" sz="1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  <a:p>
            <a:pPr marL="158750" indent="-158750" algn="just" eaLnBrk="1" hangingPunct="1">
              <a:lnSpc>
                <a:spcPct val="110000"/>
              </a:lnSpc>
              <a:spcBef>
                <a:spcPct val="0"/>
              </a:spcBef>
              <a:buNone/>
              <a:defRPr/>
            </a:pPr>
            <a:r>
              <a:rPr lang="en-US" altLang="ko-KR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‣ </a:t>
            </a:r>
            <a:r>
              <a:rPr lang="ko-KR" alt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급성가스 </a:t>
            </a:r>
            <a:r>
              <a:rPr lang="ko-KR" altLang="en-US" sz="1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중독으로 인한 사망</a:t>
            </a:r>
            <a:r>
              <a:rPr lang="ko-KR" alt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사고 발생 건수 </a:t>
            </a:r>
            <a:r>
              <a:rPr lang="ko-KR" altLang="en-US" sz="1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多</a:t>
            </a:r>
            <a:endParaRPr lang="ko-KR" altLang="en-US" sz="16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8" name="_x134178152" descr="EMB0000273013c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0964" y="2508016"/>
            <a:ext cx="6368271" cy="3826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" name="그룹 44"/>
          <p:cNvGrpSpPr>
            <a:grpSpLocks/>
          </p:cNvGrpSpPr>
          <p:nvPr/>
        </p:nvGrpSpPr>
        <p:grpSpPr bwMode="auto">
          <a:xfrm>
            <a:off x="872784" y="1067530"/>
            <a:ext cx="3555200" cy="375824"/>
            <a:chOff x="759294" y="2596286"/>
            <a:chExt cx="2620025" cy="230887"/>
          </a:xfrm>
        </p:grpSpPr>
        <p:sp>
          <p:nvSpPr>
            <p:cNvPr id="13" name="직사각형 12"/>
            <p:cNvSpPr/>
            <p:nvPr/>
          </p:nvSpPr>
          <p:spPr>
            <a:xfrm>
              <a:off x="759294" y="2596286"/>
              <a:ext cx="2620025" cy="226898"/>
            </a:xfrm>
            <a:prstGeom prst="rect">
              <a:avLst/>
            </a:prstGeom>
            <a:noFill/>
          </p:spPr>
          <p:txBody>
            <a:bodyPr wrap="none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>
                <a:defRPr/>
              </a:pPr>
              <a:r>
                <a:rPr lang="ko-KR" altLang="en-US" b="1" spc="50" dirty="0">
                  <a:ln w="11430"/>
                  <a:gradFill>
                    <a:gsLst>
                      <a:gs pos="25000">
                        <a:srgbClr val="C0504D">
                          <a:satMod val="155000"/>
                        </a:srgbClr>
                      </a:gs>
                      <a:gs pos="100000">
                        <a:srgbClr val="C0504D">
                          <a:shade val="45000"/>
                          <a:satMod val="165000"/>
                        </a:srgb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거품효과</a:t>
              </a:r>
              <a:r>
                <a:rPr lang="en-US" altLang="ko-KR" b="1" spc="50" dirty="0">
                  <a:ln w="11430"/>
                  <a:gradFill>
                    <a:gsLst>
                      <a:gs pos="25000">
                        <a:srgbClr val="C0504D">
                          <a:satMod val="155000"/>
                        </a:srgbClr>
                      </a:gs>
                      <a:gs pos="100000">
                        <a:srgbClr val="C0504D">
                          <a:shade val="45000"/>
                          <a:satMod val="165000"/>
                        </a:srgb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(Soda Can Effect)</a:t>
              </a:r>
            </a:p>
          </p:txBody>
        </p:sp>
        <p:sp>
          <p:nvSpPr>
            <p:cNvPr id="14" name="Freeform 31"/>
            <p:cNvSpPr>
              <a:spLocks noEditPoints="1"/>
            </p:cNvSpPr>
            <p:nvPr/>
          </p:nvSpPr>
          <p:spPr bwMode="auto">
            <a:xfrm>
              <a:off x="759294" y="2617623"/>
              <a:ext cx="146050" cy="209550"/>
            </a:xfrm>
            <a:custGeom>
              <a:avLst/>
              <a:gdLst>
                <a:gd name="T0" fmla="*/ 2147483647 w 65"/>
                <a:gd name="T1" fmla="*/ 0 h 93"/>
                <a:gd name="T2" fmla="*/ 0 w 65"/>
                <a:gd name="T3" fmla="*/ 2147483647 h 93"/>
                <a:gd name="T4" fmla="*/ 2147483647 w 65"/>
                <a:gd name="T5" fmla="*/ 2147483647 h 93"/>
                <a:gd name="T6" fmla="*/ 2147483647 w 65"/>
                <a:gd name="T7" fmla="*/ 2147483647 h 93"/>
                <a:gd name="T8" fmla="*/ 2147483647 w 65"/>
                <a:gd name="T9" fmla="*/ 0 h 93"/>
                <a:gd name="T10" fmla="*/ 2147483647 w 65"/>
                <a:gd name="T11" fmla="*/ 2147483647 h 93"/>
                <a:gd name="T12" fmla="*/ 2147483647 w 65"/>
                <a:gd name="T13" fmla="*/ 2147483647 h 93"/>
                <a:gd name="T14" fmla="*/ 2147483647 w 65"/>
                <a:gd name="T15" fmla="*/ 2147483647 h 93"/>
                <a:gd name="T16" fmla="*/ 2147483647 w 65"/>
                <a:gd name="T17" fmla="*/ 2147483647 h 93"/>
                <a:gd name="T18" fmla="*/ 2147483647 w 65"/>
                <a:gd name="T19" fmla="*/ 2147483647 h 9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65"/>
                <a:gd name="T31" fmla="*/ 0 h 93"/>
                <a:gd name="T32" fmla="*/ 65 w 65"/>
                <a:gd name="T33" fmla="*/ 93 h 9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65" h="93">
                  <a:moveTo>
                    <a:pt x="33" y="0"/>
                  </a:moveTo>
                  <a:cubicBezTo>
                    <a:pt x="14" y="0"/>
                    <a:pt x="0" y="15"/>
                    <a:pt x="0" y="33"/>
                  </a:cubicBezTo>
                  <a:cubicBezTo>
                    <a:pt x="0" y="51"/>
                    <a:pt x="33" y="93"/>
                    <a:pt x="33" y="93"/>
                  </a:cubicBezTo>
                  <a:cubicBezTo>
                    <a:pt x="33" y="93"/>
                    <a:pt x="65" y="51"/>
                    <a:pt x="65" y="33"/>
                  </a:cubicBezTo>
                  <a:cubicBezTo>
                    <a:pt x="65" y="15"/>
                    <a:pt x="51" y="0"/>
                    <a:pt x="33" y="0"/>
                  </a:cubicBezTo>
                  <a:close/>
                  <a:moveTo>
                    <a:pt x="27" y="57"/>
                  </a:moveTo>
                  <a:cubicBezTo>
                    <a:pt x="14" y="53"/>
                    <a:pt x="6" y="40"/>
                    <a:pt x="10" y="28"/>
                  </a:cubicBezTo>
                  <a:cubicBezTo>
                    <a:pt x="13" y="15"/>
                    <a:pt x="26" y="8"/>
                    <a:pt x="39" y="11"/>
                  </a:cubicBezTo>
                  <a:cubicBezTo>
                    <a:pt x="51" y="14"/>
                    <a:pt x="59" y="27"/>
                    <a:pt x="56" y="40"/>
                  </a:cubicBezTo>
                  <a:cubicBezTo>
                    <a:pt x="52" y="52"/>
                    <a:pt x="39" y="60"/>
                    <a:pt x="27" y="57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latinLnBrk="0" hangingPunct="0"/>
              <a:endParaRPr lang="ko-KR" altLang="en-US" smtClean="0">
                <a:solidFill>
                  <a:prstClr val="black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73911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제목 1"/>
          <p:cNvSpPr>
            <a:spLocks noGrp="1"/>
          </p:cNvSpPr>
          <p:nvPr>
            <p:ph type="title"/>
          </p:nvPr>
        </p:nvSpPr>
        <p:spPr>
          <a:xfrm>
            <a:off x="808310" y="308273"/>
            <a:ext cx="4915818" cy="563562"/>
          </a:xfrm>
        </p:spPr>
        <p:txBody>
          <a:bodyPr/>
          <a:lstStyle/>
          <a:p>
            <a:pPr algn="l"/>
            <a:r>
              <a:rPr lang="ko-KR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B" pitchFamily="18" charset="-127"/>
                <a:ea typeface="HY동녘B" pitchFamily="18" charset="-127"/>
              </a:rPr>
              <a:t>재해사례</a:t>
            </a:r>
            <a:r>
              <a:rPr lang="en-US" altLang="ko-K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B" pitchFamily="18" charset="-127"/>
                <a:ea typeface="HY동녘B" pitchFamily="18" charset="-127"/>
              </a:rPr>
              <a:t> 1</a:t>
            </a:r>
            <a:endParaRPr lang="ko-KR" altLang="en-US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동녘B" pitchFamily="18" charset="-127"/>
              <a:ea typeface="HY동녘B" pitchFamily="18" charset="-127"/>
            </a:endParaRPr>
          </a:p>
        </p:txBody>
      </p:sp>
      <p:pic>
        <p:nvPicPr>
          <p:cNvPr id="4" name="Picture 85" descr="C:\Users\Master\Desktop\사진&amp;심볼\심볼로고\slogan_gif_main - 복사본.gif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56376" y="-27384"/>
            <a:ext cx="1187624" cy="7651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5" name="Picture 84" descr="C:\Users\Master\Desktop\사진&amp;심볼\심볼로고\공단로고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0850" y="6440488"/>
            <a:ext cx="1400175" cy="40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그룹 2"/>
          <p:cNvGrpSpPr/>
          <p:nvPr/>
        </p:nvGrpSpPr>
        <p:grpSpPr>
          <a:xfrm>
            <a:off x="638303" y="1179478"/>
            <a:ext cx="4797793" cy="3761690"/>
            <a:chOff x="638303" y="1179478"/>
            <a:chExt cx="5445865" cy="4121730"/>
          </a:xfrm>
        </p:grpSpPr>
        <p:pic>
          <p:nvPicPr>
            <p:cNvPr id="1026" name="Picture 2" descr="C:\HANSSAK\SecureGate\download\캡처.JPG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8303" y="1179478"/>
              <a:ext cx="5408601" cy="40324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직사각형 1"/>
            <p:cNvSpPr/>
            <p:nvPr/>
          </p:nvSpPr>
          <p:spPr bwMode="auto">
            <a:xfrm>
              <a:off x="4355976" y="2204864"/>
              <a:ext cx="1728192" cy="30963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ko-KR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</p:grpSp>
      <p:grpSp>
        <p:nvGrpSpPr>
          <p:cNvPr id="8" name="그룹 7"/>
          <p:cNvGrpSpPr/>
          <p:nvPr/>
        </p:nvGrpSpPr>
        <p:grpSpPr>
          <a:xfrm>
            <a:off x="4007865" y="2718389"/>
            <a:ext cx="5001888" cy="3168843"/>
            <a:chOff x="3818584" y="2636912"/>
            <a:chExt cx="5001888" cy="3168843"/>
          </a:xfrm>
        </p:grpSpPr>
        <p:pic>
          <p:nvPicPr>
            <p:cNvPr id="1027" name="Picture 3" descr="C:\HANSSAK\SecureGate\download\캡처2.JPG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18584" y="2636912"/>
              <a:ext cx="5001888" cy="316884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직사각형 10"/>
            <p:cNvSpPr/>
            <p:nvPr/>
          </p:nvSpPr>
          <p:spPr bwMode="auto">
            <a:xfrm>
              <a:off x="8100392" y="3212977"/>
              <a:ext cx="720080" cy="2592778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ko-KR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3707814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5" descr="C:\Users\Master\Desktop\사진&amp;심볼\심볼로고\slogan_gif_main - 복사본.gif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56376" y="-27384"/>
            <a:ext cx="1187624" cy="7651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5" name="Picture 84" descr="C:\Users\Master\Desktop\사진&amp;심볼\심볼로고\공단로고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0850" y="6440488"/>
            <a:ext cx="1400175" cy="40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직사각형 5"/>
          <p:cNvSpPr/>
          <p:nvPr/>
        </p:nvSpPr>
        <p:spPr>
          <a:xfrm>
            <a:off x="611560" y="1124744"/>
            <a:ext cx="79928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■</a:t>
            </a:r>
            <a:r>
              <a:rPr lang="en-US" altLang="ko-KR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재해발생 현장 </a:t>
            </a:r>
            <a:r>
              <a:rPr lang="en-US" altLang="ko-KR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양돈농장 </a:t>
            </a:r>
            <a:r>
              <a:rPr lang="ko-KR" altLang="en-US" sz="2400" dirty="0" err="1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임신사</a:t>
            </a: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400" dirty="0" err="1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돈분조</a:t>
            </a: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 피트</a:t>
            </a:r>
            <a:endParaRPr lang="en-US" altLang="ko-KR" sz="2400" dirty="0" smtClean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4653331" y="1979787"/>
            <a:ext cx="4095133" cy="3352438"/>
            <a:chOff x="513079" y="1772816"/>
            <a:chExt cx="4095133" cy="3352438"/>
          </a:xfrm>
        </p:grpSpPr>
        <p:sp>
          <p:nvSpPr>
            <p:cNvPr id="7" name="TextBox 6"/>
            <p:cNvSpPr txBox="1"/>
            <p:nvPr/>
          </p:nvSpPr>
          <p:spPr>
            <a:xfrm flipH="1">
              <a:off x="513079" y="4725144"/>
              <a:ext cx="4095133" cy="400110"/>
            </a:xfrm>
            <a:prstGeom prst="rect">
              <a:avLst/>
            </a:prstGeom>
            <a:noFill/>
          </p:spPr>
          <p:txBody>
            <a:bodyPr wrap="square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 eaLnBrk="1" latinLnBrk="1" hangingPunct="1">
                <a:defRPr/>
              </a:pPr>
              <a:r>
                <a:rPr lang="ko-KR" altLang="en-US" sz="2000" b="1" spc="50" dirty="0" err="1" smtClean="0">
                  <a:ln w="11430"/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임신사</a:t>
              </a:r>
              <a:r>
                <a:rPr lang="ko-KR" altLang="en-US" sz="2000" b="1" spc="50" dirty="0" smtClean="0">
                  <a:ln w="11430"/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건물 내부</a:t>
              </a:r>
              <a:endParaRPr lang="ko-KR" altLang="en-US" sz="2000" b="1" spc="50" dirty="0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pic>
          <p:nvPicPr>
            <p:cNvPr id="2050" name="Picture 2" descr="J:\직업건강실_화학물질관리부\9. 직업건강분야 중대재해 총괄 관리 및 KOSHA Alert\중대재해조사보고서\20170527_영농조합법인 충북농장_사망2부상1_황화수소중독\사진\IMG_3806.JPG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2427" y="1772816"/>
              <a:ext cx="3936437" cy="29523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9" name="그룹 8"/>
          <p:cNvGrpSpPr/>
          <p:nvPr/>
        </p:nvGrpSpPr>
        <p:grpSpPr>
          <a:xfrm>
            <a:off x="395536" y="1979787"/>
            <a:ext cx="4095133" cy="3353173"/>
            <a:chOff x="538953" y="1954677"/>
            <a:chExt cx="4095133" cy="3353173"/>
          </a:xfrm>
        </p:grpSpPr>
        <p:sp>
          <p:nvSpPr>
            <p:cNvPr id="12" name="TextBox 11"/>
            <p:cNvSpPr txBox="1"/>
            <p:nvPr/>
          </p:nvSpPr>
          <p:spPr>
            <a:xfrm flipH="1">
              <a:off x="538953" y="4907740"/>
              <a:ext cx="4095133" cy="400110"/>
            </a:xfrm>
            <a:prstGeom prst="rect">
              <a:avLst/>
            </a:prstGeom>
            <a:noFill/>
          </p:spPr>
          <p:txBody>
            <a:bodyPr wrap="square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 eaLnBrk="1" latinLnBrk="1" hangingPunct="1">
                <a:defRPr/>
              </a:pPr>
              <a:r>
                <a:rPr lang="ko-KR" altLang="en-US" sz="2000" b="1" spc="50" dirty="0" err="1" smtClean="0">
                  <a:ln w="11430"/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임신사</a:t>
              </a:r>
              <a:r>
                <a:rPr lang="ko-KR" altLang="en-US" sz="2000" b="1" spc="50" dirty="0" smtClean="0">
                  <a:ln w="11430"/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건물 외부</a:t>
              </a:r>
              <a:endParaRPr lang="ko-KR" altLang="en-US" sz="2000" b="1" spc="50" dirty="0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pic>
          <p:nvPicPr>
            <p:cNvPr id="2052" name="_x44188088" descr="EMB00001c680f46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7726" y="1954677"/>
              <a:ext cx="3937586" cy="29523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4" name="제목 1"/>
          <p:cNvSpPr txBox="1">
            <a:spLocks/>
          </p:cNvSpPr>
          <p:nvPr/>
        </p:nvSpPr>
        <p:spPr bwMode="black">
          <a:xfrm>
            <a:off x="808310" y="308273"/>
            <a:ext cx="4915818" cy="563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2pPr>
            <a:lvl3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3pPr>
            <a:lvl4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4pPr>
            <a:lvl5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5pPr>
            <a:lvl6pPr marL="457200" algn="ctr" rtl="0" eaLnBrk="1" fontAlgn="base" latinLnBrk="1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6pPr>
            <a:lvl7pPr marL="914400" algn="ctr" rtl="0" eaLnBrk="1" fontAlgn="base" latinLnBrk="1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7pPr>
            <a:lvl8pPr marL="1371600" algn="ctr" rtl="0" eaLnBrk="1" fontAlgn="base" latinLnBrk="1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8pPr>
            <a:lvl9pPr marL="1828800" algn="ctr" rtl="0" eaLnBrk="1" fontAlgn="base" latinLnBrk="1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pPr algn="l"/>
            <a:r>
              <a:rPr lang="ko-KR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B" pitchFamily="18" charset="-127"/>
                <a:ea typeface="HY동녘B" pitchFamily="18" charset="-127"/>
              </a:rPr>
              <a:t>재해사례</a:t>
            </a:r>
            <a:r>
              <a:rPr lang="en-US" altLang="ko-K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B" pitchFamily="18" charset="-127"/>
                <a:ea typeface="HY동녘B" pitchFamily="18" charset="-127"/>
              </a:rPr>
              <a:t> 1</a:t>
            </a:r>
            <a:endParaRPr kumimoji="0" lang="ko-KR" altLang="en-US" sz="2800" b="1" kern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동녘B" pitchFamily="18" charset="-127"/>
              <a:ea typeface="HY동녘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2920505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제목 1"/>
          <p:cNvSpPr>
            <a:spLocks noGrp="1"/>
          </p:cNvSpPr>
          <p:nvPr>
            <p:ph type="title"/>
          </p:nvPr>
        </p:nvSpPr>
        <p:spPr>
          <a:xfrm>
            <a:off x="808310" y="308273"/>
            <a:ext cx="4915818" cy="563562"/>
          </a:xfrm>
        </p:spPr>
        <p:txBody>
          <a:bodyPr/>
          <a:lstStyle/>
          <a:p>
            <a:pPr algn="l"/>
            <a:r>
              <a:rPr lang="ko-KR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B" pitchFamily="18" charset="-127"/>
                <a:ea typeface="HY동녘B" pitchFamily="18" charset="-127"/>
              </a:rPr>
              <a:t>재해사례</a:t>
            </a:r>
            <a:r>
              <a:rPr lang="en-US" altLang="ko-K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B" pitchFamily="18" charset="-127"/>
                <a:ea typeface="HY동녘B" pitchFamily="18" charset="-127"/>
              </a:rPr>
              <a:t> 1</a:t>
            </a:r>
            <a:endParaRPr lang="ko-KR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동녘B" pitchFamily="18" charset="-127"/>
              <a:ea typeface="HY동녘B" pitchFamily="18" charset="-127"/>
            </a:endParaRPr>
          </a:p>
        </p:txBody>
      </p:sp>
      <p:pic>
        <p:nvPicPr>
          <p:cNvPr id="4" name="Picture 85" descr="C:\Users\Master\Desktop\사진&amp;심볼\심볼로고\slogan_gif_main - 복사본.gif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56376" y="-27384"/>
            <a:ext cx="1187624" cy="7651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5" name="Picture 84" descr="C:\Users\Master\Desktop\사진&amp;심볼\심볼로고\공단로고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0850" y="6440488"/>
            <a:ext cx="1400175" cy="40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" name="그룹 5"/>
          <p:cNvGrpSpPr/>
          <p:nvPr/>
        </p:nvGrpSpPr>
        <p:grpSpPr>
          <a:xfrm>
            <a:off x="4599159" y="1979787"/>
            <a:ext cx="4095133" cy="3304783"/>
            <a:chOff x="4679281" y="1772816"/>
            <a:chExt cx="4095133" cy="3304783"/>
          </a:xfrm>
        </p:grpSpPr>
        <p:pic>
          <p:nvPicPr>
            <p:cNvPr id="7" name="Picture 3" descr="J:\직업건강실_화학물질관리부\9. 직업건강분야 중대재해 총괄 관리 및 KOSHA Alert\중대재해조사보고서\20170527_영농조합법인 충북농장_사망2부상1_황화수소중독\사진\FullSizeRender.jpg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17557" y="1772816"/>
              <a:ext cx="3818580" cy="29523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TextBox 7"/>
            <p:cNvSpPr txBox="1"/>
            <p:nvPr/>
          </p:nvSpPr>
          <p:spPr>
            <a:xfrm flipH="1">
              <a:off x="4679281" y="4677489"/>
              <a:ext cx="4095133" cy="400110"/>
            </a:xfrm>
            <a:prstGeom prst="rect">
              <a:avLst/>
            </a:prstGeom>
            <a:noFill/>
          </p:spPr>
          <p:txBody>
            <a:bodyPr wrap="square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 eaLnBrk="1" latinLnBrk="1" hangingPunct="1">
                <a:defRPr/>
              </a:pPr>
              <a:r>
                <a:rPr lang="ko-KR" altLang="en-US" sz="2000" b="1" spc="50" dirty="0" err="1" smtClean="0">
                  <a:ln w="11430"/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임신사</a:t>
              </a:r>
              <a:r>
                <a:rPr lang="ko-KR" altLang="en-US" sz="2000" b="1" spc="50" dirty="0" smtClean="0">
                  <a:ln w="11430"/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ko-KR" altLang="en-US" sz="2000" b="1" spc="50" dirty="0" err="1" smtClean="0">
                  <a:ln w="11430"/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돈분조</a:t>
              </a:r>
              <a:r>
                <a:rPr lang="ko-KR" altLang="en-US" sz="2000" b="1" spc="50" dirty="0" smtClean="0">
                  <a:ln w="11430"/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피트</a:t>
              </a:r>
              <a:r>
                <a:rPr lang="en-US" altLang="ko-KR" sz="2000" b="1" spc="50" dirty="0" smtClean="0">
                  <a:ln w="11430"/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</a:t>
              </a:r>
              <a:r>
                <a:rPr lang="ko-KR" altLang="en-US" sz="2000" b="1" spc="50" dirty="0" err="1" smtClean="0">
                  <a:ln w="11430"/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사고당시</a:t>
              </a:r>
              <a:r>
                <a:rPr lang="en-US" altLang="ko-KR" sz="2000" b="1" spc="50" dirty="0" smtClean="0">
                  <a:ln w="11430"/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)</a:t>
              </a:r>
              <a:endParaRPr lang="ko-KR" altLang="en-US" sz="2000" b="1" spc="50" dirty="0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9" name="직사각형 8"/>
          <p:cNvSpPr/>
          <p:nvPr/>
        </p:nvSpPr>
        <p:spPr>
          <a:xfrm>
            <a:off x="611560" y="1124744"/>
            <a:ext cx="79928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■</a:t>
            </a:r>
            <a:r>
              <a:rPr lang="en-US" altLang="ko-KR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재해발생 현장 </a:t>
            </a:r>
            <a:r>
              <a:rPr lang="en-US" altLang="ko-KR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양돈농장 </a:t>
            </a:r>
            <a:r>
              <a:rPr lang="ko-KR" altLang="en-US" sz="2400" dirty="0" err="1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임신사</a:t>
            </a: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400" dirty="0" err="1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돈분조</a:t>
            </a: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 피트</a:t>
            </a:r>
            <a:endParaRPr lang="en-US" altLang="ko-KR" sz="2400" dirty="0" smtClean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12" name="그룹 11"/>
          <p:cNvGrpSpPr/>
          <p:nvPr/>
        </p:nvGrpSpPr>
        <p:grpSpPr>
          <a:xfrm>
            <a:off x="395536" y="1979787"/>
            <a:ext cx="4095133" cy="3323442"/>
            <a:chOff x="527722" y="2092786"/>
            <a:chExt cx="4095133" cy="3323442"/>
          </a:xfrm>
        </p:grpSpPr>
        <p:sp>
          <p:nvSpPr>
            <p:cNvPr id="11" name="TextBox 10"/>
            <p:cNvSpPr txBox="1"/>
            <p:nvPr/>
          </p:nvSpPr>
          <p:spPr>
            <a:xfrm flipH="1">
              <a:off x="527722" y="5016118"/>
              <a:ext cx="4095133" cy="400110"/>
            </a:xfrm>
            <a:prstGeom prst="rect">
              <a:avLst/>
            </a:prstGeom>
            <a:noFill/>
          </p:spPr>
          <p:txBody>
            <a:bodyPr wrap="square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 eaLnBrk="1" latinLnBrk="1" hangingPunct="1">
                <a:defRPr/>
              </a:pPr>
              <a:r>
                <a:rPr lang="ko-KR" altLang="en-US" sz="2000" b="1" spc="50" dirty="0" err="1" smtClean="0">
                  <a:ln w="11430"/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임신사</a:t>
              </a:r>
              <a:r>
                <a:rPr lang="ko-KR" altLang="en-US" sz="2000" b="1" spc="50" dirty="0" smtClean="0">
                  <a:ln w="11430"/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ko-KR" altLang="en-US" sz="2000" b="1" spc="50" dirty="0" err="1" smtClean="0">
                  <a:ln w="11430"/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돈분조</a:t>
              </a:r>
              <a:r>
                <a:rPr lang="ko-KR" altLang="en-US" sz="2000" b="1" spc="50" dirty="0" smtClean="0">
                  <a:ln w="11430"/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피트</a:t>
              </a:r>
              <a:r>
                <a:rPr lang="en-US" altLang="ko-KR" sz="2000" b="1" spc="50" dirty="0" smtClean="0">
                  <a:ln w="11430"/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</a:t>
              </a:r>
              <a:r>
                <a:rPr lang="ko-KR" altLang="en-US" sz="2000" b="1" spc="50" dirty="0" err="1" smtClean="0">
                  <a:ln w="11430"/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개방전</a:t>
              </a:r>
              <a:r>
                <a:rPr lang="en-US" altLang="ko-KR" sz="2000" b="1" spc="50" dirty="0" smtClean="0">
                  <a:ln w="11430"/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)</a:t>
              </a:r>
              <a:endParaRPr lang="ko-KR" altLang="en-US" sz="2000" b="1" spc="50" dirty="0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pic>
          <p:nvPicPr>
            <p:cNvPr id="3075" name="_x44188088" descr="EMB00001c680f4a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3333" y="2092786"/>
              <a:ext cx="3943910" cy="29570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09482280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제목 1"/>
          <p:cNvSpPr>
            <a:spLocks noGrp="1"/>
          </p:cNvSpPr>
          <p:nvPr>
            <p:ph type="title"/>
          </p:nvPr>
        </p:nvSpPr>
        <p:spPr>
          <a:xfrm>
            <a:off x="808310" y="308273"/>
            <a:ext cx="4915818" cy="563562"/>
          </a:xfrm>
        </p:spPr>
        <p:txBody>
          <a:bodyPr/>
          <a:lstStyle/>
          <a:p>
            <a:pPr algn="l"/>
            <a:r>
              <a:rPr lang="ko-KR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B" pitchFamily="18" charset="-127"/>
                <a:ea typeface="HY동녘B" pitchFamily="18" charset="-127"/>
              </a:rPr>
              <a:t>재해사례</a:t>
            </a:r>
            <a:r>
              <a:rPr lang="en-US" altLang="ko-K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B" pitchFamily="18" charset="-127"/>
                <a:ea typeface="HY동녘B" pitchFamily="18" charset="-127"/>
              </a:rPr>
              <a:t> 1</a:t>
            </a:r>
            <a:endParaRPr lang="ko-KR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동녘B" pitchFamily="18" charset="-127"/>
              <a:ea typeface="HY동녘B" pitchFamily="18" charset="-127"/>
            </a:endParaRPr>
          </a:p>
        </p:txBody>
      </p:sp>
      <p:pic>
        <p:nvPicPr>
          <p:cNvPr id="4" name="Picture 85" descr="C:\Users\Master\Desktop\사진&amp;심볼\심볼로고\slogan_gif_main - 복사본.gif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56376" y="-27384"/>
            <a:ext cx="1187624" cy="7651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5" name="Picture 84" descr="C:\Users\Master\Desktop\사진&amp;심볼\심볼로고\공단로고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0850" y="6440488"/>
            <a:ext cx="1400175" cy="40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직사각형 5"/>
          <p:cNvSpPr/>
          <p:nvPr/>
        </p:nvSpPr>
        <p:spPr>
          <a:xfrm>
            <a:off x="611560" y="1124744"/>
            <a:ext cx="7992888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■</a:t>
            </a:r>
            <a:r>
              <a:rPr lang="en-US" altLang="ko-KR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사업장개요</a:t>
            </a:r>
            <a:endParaRPr lang="en-US" altLang="ko-KR" sz="2400" dirty="0" smtClean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ko-KR" altLang="en-US" sz="2400" dirty="0" err="1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사업장명</a:t>
            </a: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: 00</a:t>
            </a: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농장</a:t>
            </a:r>
            <a:endParaRPr lang="en-US" altLang="ko-KR" sz="2400" dirty="0" smtClean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소 재 지 </a:t>
            </a:r>
            <a:r>
              <a:rPr lang="en-US" altLang="ko-KR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경기 </a:t>
            </a:r>
            <a:r>
              <a:rPr lang="ko-KR" altLang="en-US" sz="2400" dirty="0" err="1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여주시</a:t>
            </a: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OO</a:t>
            </a: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 소재</a:t>
            </a:r>
            <a:endParaRPr lang="en-US" altLang="ko-KR" sz="2400" dirty="0" smtClean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업   종 </a:t>
            </a:r>
            <a:r>
              <a:rPr lang="en-US" altLang="ko-KR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축산업</a:t>
            </a:r>
            <a:r>
              <a:rPr lang="en-US" altLang="ko-KR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(80005)</a:t>
            </a:r>
          </a:p>
          <a:p>
            <a:pPr lvl="1"/>
            <a:endParaRPr lang="en-US" altLang="ko-KR" sz="1400" dirty="0" smtClean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■</a:t>
            </a:r>
            <a:r>
              <a:rPr lang="en-US" altLang="ko-KR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재해자 </a:t>
            </a:r>
            <a:r>
              <a:rPr lang="ko-KR" altLang="en-US" sz="2400" dirty="0" err="1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인적사항</a:t>
            </a:r>
            <a:r>
              <a:rPr lang="en-US" altLang="ko-KR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총 </a:t>
            </a:r>
            <a:r>
              <a:rPr lang="en-US" altLang="ko-KR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3</a:t>
            </a: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명</a:t>
            </a:r>
            <a:r>
              <a:rPr lang="en-US" altLang="ko-KR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성명 </a:t>
            </a:r>
            <a:r>
              <a:rPr lang="en-US" altLang="ko-KR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태△△ </a:t>
            </a:r>
            <a:r>
              <a:rPr lang="en-US" altLang="ko-KR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(72</a:t>
            </a: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년생</a:t>
            </a:r>
            <a:r>
              <a:rPr lang="en-US" altLang="ko-KR" sz="2400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,</a:t>
            </a:r>
            <a:r>
              <a:rPr lang="en-US" altLang="ko-KR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부상</a:t>
            </a:r>
            <a:r>
              <a:rPr lang="en-US" altLang="ko-KR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경력 </a:t>
            </a:r>
            <a:r>
              <a:rPr lang="en-US" altLang="ko-KR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8</a:t>
            </a: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년</a:t>
            </a:r>
            <a:r>
              <a:rPr lang="en-US" altLang="ko-KR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)</a:t>
            </a:r>
          </a:p>
          <a:p>
            <a:pPr lvl="1" indent="41275"/>
            <a:r>
              <a:rPr lang="en-US" altLang="ko-KR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       </a:t>
            </a: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송△△ </a:t>
            </a:r>
            <a:r>
              <a:rPr lang="en-US" altLang="ko-KR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(58</a:t>
            </a: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년생</a:t>
            </a:r>
            <a:r>
              <a:rPr lang="en-US" altLang="ko-KR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사망</a:t>
            </a:r>
            <a:r>
              <a:rPr lang="en-US" altLang="ko-KR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경력 </a:t>
            </a:r>
            <a:r>
              <a:rPr lang="en-US" altLang="ko-KR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4</a:t>
            </a: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개월</a:t>
            </a:r>
            <a:r>
              <a:rPr lang="en-US" altLang="ko-KR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)</a:t>
            </a:r>
          </a:p>
          <a:p>
            <a:pPr marL="442913" lvl="1" indent="63500"/>
            <a:r>
              <a:rPr lang="en-US" altLang="ko-KR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       </a:t>
            </a: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마△△△△</a:t>
            </a:r>
            <a:r>
              <a:rPr lang="en-US" altLang="ko-KR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(83</a:t>
            </a: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년생</a:t>
            </a:r>
            <a:r>
              <a:rPr lang="en-US" altLang="ko-KR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사망</a:t>
            </a:r>
            <a:r>
              <a:rPr lang="en-US" altLang="ko-KR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경력 </a:t>
            </a:r>
            <a:r>
              <a:rPr lang="en-US" altLang="ko-KR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4</a:t>
            </a: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개월</a:t>
            </a:r>
            <a:r>
              <a:rPr lang="en-US" altLang="ko-KR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)</a:t>
            </a:r>
          </a:p>
          <a:p>
            <a:pPr marL="442913" lvl="1" indent="63500"/>
            <a:endParaRPr lang="en-US" altLang="ko-KR" sz="1400" dirty="0" smtClean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■ 재해발생 경위</a:t>
            </a:r>
            <a:endParaRPr lang="en-US" altLang="ko-KR" sz="2400" dirty="0" smtClean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ko-KR" altLang="en-US" sz="2400" spc="-150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’</a:t>
            </a:r>
            <a:r>
              <a:rPr lang="en-US" altLang="ko-KR" sz="2400" spc="-150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17. 5. 27(</a:t>
            </a:r>
            <a:r>
              <a:rPr lang="ko-KR" altLang="en-US" sz="2400" spc="-150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토</a:t>
            </a:r>
            <a:r>
              <a:rPr lang="en-US" altLang="ko-KR" sz="2400" spc="-150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) </a:t>
            </a:r>
            <a:r>
              <a:rPr lang="ko-KR" altLang="en-US" sz="2400" spc="-150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오전 </a:t>
            </a:r>
            <a:r>
              <a:rPr lang="en-US" altLang="ko-KR" sz="2400" spc="-150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11</a:t>
            </a:r>
            <a:r>
              <a:rPr lang="ko-KR" altLang="en-US" sz="2400" spc="-150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시 </a:t>
            </a:r>
            <a:r>
              <a:rPr lang="en-US" altLang="ko-KR" sz="2400" spc="-150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20</a:t>
            </a:r>
            <a:r>
              <a:rPr lang="ko-KR" altLang="en-US" sz="2400" spc="-150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분경 경기 </a:t>
            </a:r>
            <a:r>
              <a:rPr lang="ko-KR" altLang="en-US" sz="2400" spc="-150" dirty="0" err="1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여주시</a:t>
            </a:r>
            <a:r>
              <a:rPr lang="ko-KR" altLang="en-US" sz="2400" spc="-150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2400" spc="-15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OO</a:t>
            </a:r>
            <a:r>
              <a:rPr lang="ko-KR" altLang="en-US" sz="2400" spc="-15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면</a:t>
            </a:r>
            <a:r>
              <a:rPr lang="en-US" altLang="ko-KR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/>
            </a:r>
            <a:br>
              <a:rPr lang="en-US" altLang="ko-KR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</a:b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소재 </a:t>
            </a:r>
            <a:r>
              <a:rPr lang="ko-KR" altLang="en-US" sz="2400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양돈농장에서 분뇨 </a:t>
            </a:r>
            <a:r>
              <a:rPr lang="ko-KR" altLang="en-US" sz="2400" dirty="0" err="1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슬러리피트</a:t>
            </a: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400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내부 바닥의 </a:t>
            </a:r>
            <a:r>
              <a:rPr lang="ko-KR" altLang="en-US" sz="2400" dirty="0" err="1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슬러지</a:t>
            </a:r>
            <a:r>
              <a:rPr lang="ko-KR" altLang="en-US" sz="2400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/>
            </a:r>
            <a:br>
              <a:rPr lang="en-US" altLang="ko-KR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</a:br>
            <a:r>
              <a:rPr lang="ko-KR" altLang="en-US" sz="2400" spc="-15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작업을 </a:t>
            </a:r>
            <a:r>
              <a:rPr lang="ko-KR" altLang="en-US" sz="2400" spc="-150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하기 위해 들어갔다가 황화수소</a:t>
            </a:r>
            <a:r>
              <a:rPr lang="en-US" altLang="ko-KR" sz="2400" spc="-150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2400" spc="-150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추정</a:t>
            </a:r>
            <a:r>
              <a:rPr lang="en-US" altLang="ko-KR" sz="2400" spc="-150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) </a:t>
            </a:r>
            <a:r>
              <a:rPr lang="ko-KR" altLang="en-US" sz="2400" spc="-150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중독으로 </a:t>
            </a:r>
            <a:r>
              <a:rPr lang="en-US" altLang="ko-KR" sz="2400" spc="-150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2</a:t>
            </a:r>
            <a:r>
              <a:rPr lang="ko-KR" altLang="en-US" sz="2400" spc="-15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명</a:t>
            </a:r>
            <a:r>
              <a:rPr lang="en-US" altLang="ko-KR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/>
            </a:r>
            <a:br>
              <a:rPr lang="en-US" altLang="ko-KR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</a:b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사망</a:t>
            </a:r>
            <a:r>
              <a:rPr lang="en-US" altLang="ko-KR" sz="2400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, 1</a:t>
            </a:r>
            <a:r>
              <a:rPr lang="ko-KR" altLang="en-US" sz="2400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명 부상한 </a:t>
            </a: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재해임</a:t>
            </a:r>
            <a:endParaRPr lang="ko-KR" altLang="en-US" sz="2400" dirty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819165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제목 1"/>
          <p:cNvSpPr>
            <a:spLocks noGrp="1"/>
          </p:cNvSpPr>
          <p:nvPr>
            <p:ph type="title"/>
          </p:nvPr>
        </p:nvSpPr>
        <p:spPr>
          <a:xfrm>
            <a:off x="808310" y="308273"/>
            <a:ext cx="4915818" cy="563562"/>
          </a:xfrm>
        </p:spPr>
        <p:txBody>
          <a:bodyPr/>
          <a:lstStyle/>
          <a:p>
            <a:pPr algn="l"/>
            <a:r>
              <a:rPr lang="ko-KR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B" pitchFamily="18" charset="-127"/>
                <a:ea typeface="HY동녘B" pitchFamily="18" charset="-127"/>
              </a:rPr>
              <a:t>재해사례</a:t>
            </a:r>
            <a:r>
              <a:rPr lang="en-US" altLang="ko-K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B" pitchFamily="18" charset="-127"/>
                <a:ea typeface="HY동녘B" pitchFamily="18" charset="-127"/>
              </a:rPr>
              <a:t> 1</a:t>
            </a:r>
            <a:endParaRPr lang="ko-KR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동녘B" pitchFamily="18" charset="-127"/>
              <a:ea typeface="HY동녘B" pitchFamily="18" charset="-127"/>
            </a:endParaRPr>
          </a:p>
        </p:txBody>
      </p:sp>
      <p:pic>
        <p:nvPicPr>
          <p:cNvPr id="4" name="Picture 85" descr="C:\Users\Master\Desktop\사진&amp;심볼\심볼로고\slogan_gif_main - 복사본.gif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56376" y="-27384"/>
            <a:ext cx="1187624" cy="7651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5" name="Picture 84" descr="C:\Users\Master\Desktop\사진&amp;심볼\심볼로고\공단로고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0850" y="6440488"/>
            <a:ext cx="1400175" cy="40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496" y="1412776"/>
            <a:ext cx="6568867" cy="5040560"/>
          </a:xfrm>
          <a:prstGeom prst="rect">
            <a:avLst/>
          </a:prstGeom>
        </p:spPr>
      </p:pic>
      <p:sp>
        <p:nvSpPr>
          <p:cNvPr id="6" name="직사각형 5"/>
          <p:cNvSpPr/>
          <p:nvPr/>
        </p:nvSpPr>
        <p:spPr>
          <a:xfrm>
            <a:off x="611560" y="1124744"/>
            <a:ext cx="79928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■</a:t>
            </a:r>
            <a:r>
              <a:rPr lang="en-US" altLang="ko-KR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재해발생 상황도</a:t>
            </a:r>
            <a:endParaRPr lang="en-US" altLang="ko-KR" sz="2400" dirty="0" smtClean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" name="타원 2"/>
          <p:cNvSpPr/>
          <p:nvPr/>
        </p:nvSpPr>
        <p:spPr bwMode="auto">
          <a:xfrm>
            <a:off x="3707904" y="3715393"/>
            <a:ext cx="1224136" cy="1008112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6" name="직사각형 15"/>
          <p:cNvSpPr/>
          <p:nvPr/>
        </p:nvSpPr>
        <p:spPr bwMode="auto">
          <a:xfrm>
            <a:off x="4211960" y="4588126"/>
            <a:ext cx="2088232" cy="307777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ko-KR" altLang="en-US" sz="1400" b="1" spc="50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재해발생장소</a:t>
            </a:r>
            <a:endParaRPr lang="en-US" altLang="ko-KR" sz="1400" b="1" spc="50" dirty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6604363" y="1730419"/>
            <a:ext cx="2398566" cy="4001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7950" lvl="1" indent="-107950" algn="just">
              <a:buFont typeface="Arial" panose="020B0604020202020204" pitchFamily="34" charset="0"/>
              <a:buChar char="•"/>
            </a:pPr>
            <a:r>
              <a:rPr lang="ko-KR" altLang="en-US" sz="2400" spc="-150" dirty="0" err="1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돈분조</a:t>
            </a:r>
            <a:r>
              <a:rPr lang="ko-KR" altLang="en-US" sz="2400" spc="-15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 피트 규격</a:t>
            </a:r>
            <a:endParaRPr lang="en-US" altLang="ko-KR" sz="2400" spc="-150" dirty="0" smtClean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0" lvl="1" algn="just"/>
            <a:r>
              <a:rPr lang="en-US" altLang="ko-KR" sz="2400" spc="-15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- </a:t>
            </a:r>
            <a:r>
              <a:rPr lang="en-US" altLang="ko-KR" sz="2400" spc="-3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15 X 70 X 1.8(m)</a:t>
            </a:r>
          </a:p>
          <a:p>
            <a:pPr marL="0" lvl="1" algn="just"/>
            <a:endParaRPr lang="en-US" altLang="ko-KR" sz="1100" spc="-300" dirty="0" smtClean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107950" lvl="1" indent="-107950" algn="just">
              <a:buFont typeface="Arial" panose="020B0604020202020204" pitchFamily="34" charset="0"/>
              <a:buChar char="•"/>
            </a:pPr>
            <a:r>
              <a:rPr lang="ko-KR" altLang="en-US" sz="2400" spc="-15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피트 입구 규격</a:t>
            </a:r>
            <a:endParaRPr lang="en-US" altLang="ko-KR" sz="2400" spc="-150" dirty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0" lvl="1" algn="just"/>
            <a:r>
              <a:rPr lang="en-US" altLang="ko-KR" sz="2400" spc="-15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- 1 X 1(m)</a:t>
            </a:r>
          </a:p>
          <a:p>
            <a:pPr marL="0" lvl="1" algn="just"/>
            <a:endParaRPr lang="en-US" altLang="ko-KR" sz="1100" spc="-150" dirty="0" smtClean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107950" lvl="1" indent="-107950" algn="just">
              <a:buFont typeface="Arial" panose="020B0604020202020204" pitchFamily="34" charset="0"/>
              <a:buChar char="•"/>
            </a:pPr>
            <a:r>
              <a:rPr lang="ko-KR" altLang="en-US" sz="2400" spc="-3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피트에 분뇨가 </a:t>
            </a:r>
            <a:r>
              <a:rPr lang="en-US" altLang="ko-KR" sz="2400" spc="-3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1m</a:t>
            </a:r>
            <a:r>
              <a:rPr lang="en-US" altLang="ko-KR" sz="2400" spc="-15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/>
            </a:r>
            <a:br>
              <a:rPr lang="en-US" altLang="ko-KR" sz="2400" spc="-15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</a:br>
            <a:r>
              <a:rPr lang="ko-KR" altLang="en-US" sz="2400" spc="-15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정도 쌓이면 중간 </a:t>
            </a:r>
            <a:r>
              <a:rPr lang="ko-KR" altLang="en-US" sz="2400" spc="-150" dirty="0" err="1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집수조로</a:t>
            </a:r>
            <a:r>
              <a:rPr lang="ko-KR" altLang="en-US" sz="2400" spc="-15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 배출</a:t>
            </a:r>
            <a:endParaRPr lang="en-US" altLang="ko-KR" sz="2400" spc="-150" dirty="0" smtClean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342900" lvl="1" indent="-342900" algn="just">
              <a:buFontTx/>
              <a:buChar char="-"/>
            </a:pPr>
            <a:r>
              <a:rPr lang="ko-KR" altLang="en-US" sz="2400" spc="-150" dirty="0" err="1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사고당시</a:t>
            </a:r>
            <a:r>
              <a:rPr lang="ko-KR" altLang="en-US" sz="2400" spc="-15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2400" spc="-15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0.5m</a:t>
            </a:r>
          </a:p>
          <a:p>
            <a:pPr marL="0" lvl="1" algn="just"/>
            <a:endParaRPr lang="en-US" altLang="ko-KR" sz="1100" spc="-150" dirty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107950" lvl="1" indent="-107950" algn="just">
              <a:buFont typeface="Arial" panose="020B0604020202020204" pitchFamily="34" charset="0"/>
              <a:buChar char="•"/>
            </a:pPr>
            <a:r>
              <a:rPr lang="ko-KR" altLang="en-US" sz="2400" spc="-15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작업주기 </a:t>
            </a:r>
            <a:r>
              <a:rPr lang="en-US" altLang="ko-KR" sz="2400" spc="-15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2400" spc="-15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월</a:t>
            </a:r>
            <a:r>
              <a:rPr lang="en-US" altLang="ko-KR" sz="2400" spc="-15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2</a:t>
            </a:r>
            <a:r>
              <a:rPr lang="ko-KR" altLang="en-US" sz="2400" spc="-15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회</a:t>
            </a:r>
            <a:endParaRPr lang="en-US" altLang="ko-KR" sz="2400" spc="-150" dirty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2490363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제목 1"/>
          <p:cNvSpPr>
            <a:spLocks noGrp="1"/>
          </p:cNvSpPr>
          <p:nvPr>
            <p:ph type="title"/>
          </p:nvPr>
        </p:nvSpPr>
        <p:spPr>
          <a:xfrm>
            <a:off x="808310" y="308273"/>
            <a:ext cx="4915818" cy="563562"/>
          </a:xfrm>
        </p:spPr>
        <p:txBody>
          <a:bodyPr/>
          <a:lstStyle/>
          <a:p>
            <a:pPr algn="l"/>
            <a:r>
              <a:rPr lang="ko-KR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B" pitchFamily="18" charset="-127"/>
                <a:ea typeface="HY동녘B" pitchFamily="18" charset="-127"/>
              </a:rPr>
              <a:t>재해사례</a:t>
            </a:r>
            <a:r>
              <a:rPr lang="en-US" altLang="ko-K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B" pitchFamily="18" charset="-127"/>
                <a:ea typeface="HY동녘B" pitchFamily="18" charset="-127"/>
              </a:rPr>
              <a:t> 1</a:t>
            </a:r>
            <a:endParaRPr lang="ko-KR" altLang="en-US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동녘B" pitchFamily="18" charset="-127"/>
              <a:ea typeface="HY동녘B" pitchFamily="18" charset="-127"/>
            </a:endParaRPr>
          </a:p>
        </p:txBody>
      </p:sp>
      <p:pic>
        <p:nvPicPr>
          <p:cNvPr id="4" name="Picture 85" descr="C:\Users\Master\Desktop\사진&amp;심볼\심볼로고\slogan_gif_main - 복사본.gif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56376" y="-27384"/>
            <a:ext cx="1187624" cy="7651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5" name="Picture 84" descr="C:\Users\Master\Desktop\사진&amp;심볼\심볼로고\공단로고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0850" y="6440488"/>
            <a:ext cx="1400175" cy="40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직사각형 5"/>
          <p:cNvSpPr/>
          <p:nvPr/>
        </p:nvSpPr>
        <p:spPr>
          <a:xfrm>
            <a:off x="611560" y="1124744"/>
            <a:ext cx="79928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■</a:t>
            </a:r>
            <a:r>
              <a:rPr lang="en-US" altLang="ko-KR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재해발생 상황도</a:t>
            </a:r>
            <a:endParaRPr lang="en-US" altLang="ko-KR" sz="2400" dirty="0" smtClean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6146" name="Picture 2" descr="C:\UCWare\UC Messenger\Download\재해상황도.jpg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51520" y="1772816"/>
            <a:ext cx="5586526" cy="4147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직사각형 6"/>
          <p:cNvSpPr/>
          <p:nvPr/>
        </p:nvSpPr>
        <p:spPr>
          <a:xfrm>
            <a:off x="5690561" y="1730419"/>
            <a:ext cx="3312368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7950" lvl="1" indent="-107950" algn="just">
              <a:buFont typeface="Arial" panose="020B0604020202020204" pitchFamily="34" charset="0"/>
              <a:buChar char="•"/>
            </a:pPr>
            <a:r>
              <a:rPr lang="ko-KR" altLang="en-US" sz="2400" spc="-3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근로자</a:t>
            </a:r>
            <a:r>
              <a:rPr lang="en-US" altLang="ko-KR" sz="2400" spc="-300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2400" spc="-3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1</a:t>
            </a:r>
            <a:r>
              <a:rPr lang="ko-KR" altLang="en-US" sz="2400" spc="-3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과 </a:t>
            </a:r>
            <a:r>
              <a:rPr lang="en-US" altLang="ko-KR" sz="2400" spc="-3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3</a:t>
            </a:r>
            <a:r>
              <a:rPr lang="ko-KR" altLang="en-US" sz="2400" spc="-3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이 피트 내부로</a:t>
            </a:r>
            <a:r>
              <a:rPr lang="en-US" altLang="ko-KR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/>
            </a:r>
            <a:br>
              <a:rPr lang="en-US" altLang="ko-KR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</a:b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들어가 </a:t>
            </a:r>
            <a:r>
              <a:rPr lang="ko-KR" altLang="en-US" sz="2400" dirty="0" err="1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작업중</a:t>
            </a: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 쓰러짐</a:t>
            </a:r>
            <a:endParaRPr lang="en-US" altLang="ko-KR" sz="2400" dirty="0" smtClean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107950" lvl="1" indent="-107950" algn="just"/>
            <a:endParaRPr lang="en-US" altLang="ko-KR" sz="1400" dirty="0" smtClean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107950" lvl="1" indent="-107950" algn="just">
              <a:buFont typeface="Arial" panose="020B0604020202020204" pitchFamily="34" charset="0"/>
              <a:buChar char="•"/>
            </a:pPr>
            <a:r>
              <a:rPr lang="ko-KR" altLang="en-US" sz="2400" spc="-3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근로자 </a:t>
            </a:r>
            <a:r>
              <a:rPr lang="en-US" altLang="ko-KR" sz="2400" spc="-3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2</a:t>
            </a:r>
            <a:r>
              <a:rPr lang="ko-KR" altLang="en-US" sz="2400" spc="-3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가 </a:t>
            </a:r>
            <a:r>
              <a:rPr lang="en-US" altLang="ko-KR" sz="2400" spc="-3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3</a:t>
            </a:r>
            <a:r>
              <a:rPr lang="ko-KR" altLang="en-US" sz="2400" spc="-3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을 외부동료에게</a:t>
            </a:r>
            <a:r>
              <a:rPr lang="en-US" altLang="ko-KR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/>
            </a:r>
            <a:br>
              <a:rPr lang="en-US" altLang="ko-KR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</a:br>
            <a:r>
              <a:rPr lang="ko-KR" altLang="en-US" sz="2400" spc="-3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맡기고 </a:t>
            </a:r>
            <a:r>
              <a:rPr lang="en-US" altLang="ko-KR" sz="2400" spc="-3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1</a:t>
            </a:r>
            <a:r>
              <a:rPr lang="ko-KR" altLang="en-US" sz="2400" spc="-3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을 구조 중 쓰러짐</a:t>
            </a:r>
            <a:endParaRPr lang="en-US" altLang="ko-KR" sz="2400" spc="-300" dirty="0" smtClean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0" lvl="1" algn="just"/>
            <a:endParaRPr lang="en-US" altLang="ko-KR" sz="1400" spc="-300" dirty="0" smtClean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107950" lvl="1" indent="-107950" algn="just">
              <a:buFont typeface="Arial" panose="020B0604020202020204" pitchFamily="34" charset="0"/>
              <a:buChar char="•"/>
            </a:pPr>
            <a:r>
              <a:rPr lang="ko-KR" altLang="en-US" sz="2400" spc="-15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외부동료가 </a:t>
            </a:r>
            <a:r>
              <a:rPr lang="en-US" altLang="ko-KR" sz="2400" spc="-15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3</a:t>
            </a:r>
            <a:r>
              <a:rPr lang="ko-KR" altLang="en-US" sz="2400" spc="-15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을 끌어올리지</a:t>
            </a:r>
            <a:r>
              <a:rPr lang="en-US" altLang="ko-KR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/>
            </a:r>
            <a:br>
              <a:rPr lang="en-US" altLang="ko-KR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</a:br>
            <a:r>
              <a:rPr lang="ko-KR" altLang="en-US" sz="2400" spc="-3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못하고 주변의 전기선으로</a:t>
            </a:r>
            <a:r>
              <a:rPr lang="en-US" altLang="ko-KR" sz="2400" spc="-3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/>
            </a:r>
            <a:br>
              <a:rPr lang="en-US" altLang="ko-KR" sz="2400" spc="-3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</a:br>
            <a:r>
              <a:rPr lang="ko-KR" altLang="en-US" sz="2400" spc="-15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팔을 묶어둠</a:t>
            </a:r>
            <a:endParaRPr lang="en-US" altLang="ko-KR" sz="2400" spc="-150" dirty="0" smtClean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0" lvl="1" algn="just"/>
            <a:endParaRPr lang="en-US" altLang="ko-KR" sz="1400" spc="-150" dirty="0" smtClean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107950" lvl="1" indent="-107950" algn="just">
              <a:buFont typeface="Arial" panose="020B0604020202020204" pitchFamily="34" charset="0"/>
              <a:buChar char="•"/>
            </a:pPr>
            <a:r>
              <a:rPr lang="ko-KR" altLang="en-US" sz="2400" spc="-15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근로자 </a:t>
            </a:r>
            <a:r>
              <a:rPr lang="en-US" altLang="ko-KR" sz="2400" spc="-15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1</a:t>
            </a:r>
            <a:r>
              <a:rPr lang="ko-KR" altLang="en-US" sz="2400" spc="-15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과 </a:t>
            </a:r>
            <a:r>
              <a:rPr lang="en-US" altLang="ko-KR" sz="2400" spc="-15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2</a:t>
            </a:r>
            <a:r>
              <a:rPr lang="ko-KR" altLang="en-US" sz="2400" spc="-15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는 사망함</a:t>
            </a:r>
            <a:endParaRPr lang="ko-KR" altLang="en-US" sz="2400" spc="-150" dirty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817590" y="3228624"/>
            <a:ext cx="576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dirty="0" smtClean="0">
                <a:solidFill>
                  <a:srgbClr val="FF0000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1</a:t>
            </a:r>
            <a:endParaRPr lang="ko-KR" altLang="en-US" sz="2400" dirty="0">
              <a:solidFill>
                <a:srgbClr val="FF0000"/>
              </a:solidFill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303956" y="2778470"/>
            <a:ext cx="576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dirty="0">
                <a:solidFill>
                  <a:srgbClr val="FF0000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2</a:t>
            </a:r>
            <a:endParaRPr lang="ko-KR" altLang="en-US" sz="2400" dirty="0">
              <a:solidFill>
                <a:srgbClr val="FF0000"/>
              </a:solidFill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644008" y="2492896"/>
            <a:ext cx="576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dirty="0" smtClean="0">
                <a:solidFill>
                  <a:srgbClr val="FF0000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3</a:t>
            </a:r>
            <a:endParaRPr lang="ko-KR" altLang="en-US" sz="2400" dirty="0">
              <a:solidFill>
                <a:srgbClr val="FF0000"/>
              </a:solidFill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8697460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제목 1"/>
          <p:cNvSpPr>
            <a:spLocks noGrp="1"/>
          </p:cNvSpPr>
          <p:nvPr>
            <p:ph type="title"/>
          </p:nvPr>
        </p:nvSpPr>
        <p:spPr>
          <a:xfrm>
            <a:off x="808310" y="308273"/>
            <a:ext cx="4915818" cy="563562"/>
          </a:xfrm>
        </p:spPr>
        <p:txBody>
          <a:bodyPr/>
          <a:lstStyle/>
          <a:p>
            <a:pPr algn="l"/>
            <a:r>
              <a:rPr lang="ko-KR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B" pitchFamily="18" charset="-127"/>
                <a:ea typeface="HY동녘B" pitchFamily="18" charset="-127"/>
              </a:rPr>
              <a:t>재해사례</a:t>
            </a:r>
            <a:r>
              <a:rPr lang="en-US" altLang="ko-K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B" pitchFamily="18" charset="-127"/>
                <a:ea typeface="HY동녘B" pitchFamily="18" charset="-127"/>
              </a:rPr>
              <a:t> 1</a:t>
            </a:r>
            <a:endParaRPr lang="ko-KR" altLang="en-US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동녘B" pitchFamily="18" charset="-127"/>
              <a:ea typeface="HY동녘B" pitchFamily="18" charset="-127"/>
            </a:endParaRPr>
          </a:p>
        </p:txBody>
      </p:sp>
      <p:pic>
        <p:nvPicPr>
          <p:cNvPr id="4" name="Picture 85" descr="C:\Users\Master\Desktop\사진&amp;심볼\심볼로고\slogan_gif_main - 복사본.gif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56376" y="-27384"/>
            <a:ext cx="1187624" cy="7651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5" name="Picture 84" descr="C:\Users\Master\Desktop\사진&amp;심볼\심볼로고\공단로고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0850" y="6440488"/>
            <a:ext cx="1400175" cy="40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직사각형 5"/>
          <p:cNvSpPr/>
          <p:nvPr/>
        </p:nvSpPr>
        <p:spPr>
          <a:xfrm>
            <a:off x="611560" y="1124744"/>
            <a:ext cx="7992888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■</a:t>
            </a:r>
            <a:r>
              <a:rPr lang="en-US" altLang="ko-KR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유해가스농도 측정결과</a:t>
            </a:r>
            <a:endParaRPr lang="en-US" altLang="ko-KR" sz="1400" dirty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ko-KR" altLang="en-US" sz="20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측정방법 및 지점</a:t>
            </a:r>
            <a:endParaRPr lang="en-US" altLang="ko-KR" sz="2000" dirty="0" smtClean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1257300" lvl="2" indent="-342900">
              <a:buFont typeface="Wingdings" panose="05000000000000000000" pitchFamily="2" charset="2"/>
              <a:buChar char="ü"/>
            </a:pPr>
            <a:r>
              <a:rPr lang="ko-KR" altLang="en-US" sz="2000" dirty="0" err="1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측정일시</a:t>
            </a:r>
            <a:r>
              <a:rPr lang="ko-KR" altLang="en-US" sz="20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20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: `17.5.29(</a:t>
            </a:r>
            <a:r>
              <a:rPr lang="ko-KR" altLang="en-US" sz="20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월</a:t>
            </a:r>
            <a:r>
              <a:rPr lang="en-US" altLang="ko-KR" sz="20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) </a:t>
            </a:r>
            <a:r>
              <a:rPr lang="ko-KR" altLang="en-US" sz="20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오전 </a:t>
            </a:r>
            <a:r>
              <a:rPr lang="en-US" altLang="ko-KR" sz="20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10</a:t>
            </a:r>
            <a:r>
              <a:rPr lang="ko-KR" altLang="en-US" sz="20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시</a:t>
            </a:r>
            <a:r>
              <a:rPr lang="en-US" altLang="ko-KR" sz="20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30</a:t>
            </a:r>
            <a:r>
              <a:rPr lang="ko-KR" altLang="en-US" sz="20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분경</a:t>
            </a:r>
            <a:endParaRPr lang="en-US" altLang="ko-KR" sz="2000" dirty="0" smtClean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1257300" lvl="2" indent="-342900">
              <a:buFont typeface="Wingdings" panose="05000000000000000000" pitchFamily="2" charset="2"/>
              <a:buChar char="ü"/>
            </a:pPr>
            <a:r>
              <a:rPr lang="ko-KR" altLang="en-US" sz="20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측정인자 </a:t>
            </a:r>
            <a:r>
              <a:rPr lang="en-US" altLang="ko-KR" sz="20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20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황화수소</a:t>
            </a:r>
            <a:r>
              <a:rPr lang="en-US" altLang="ko-KR" sz="20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20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암모니아</a:t>
            </a:r>
            <a:r>
              <a:rPr lang="en-US" altLang="ko-KR" sz="20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20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일산화탄소</a:t>
            </a:r>
            <a:r>
              <a:rPr lang="en-US" altLang="ko-KR" sz="20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20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산소농도 등</a:t>
            </a:r>
            <a:endParaRPr lang="en-US" altLang="ko-KR" sz="2000" dirty="0" smtClean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1257300" lvl="2" indent="-342900">
              <a:buFont typeface="Wingdings" panose="05000000000000000000" pitchFamily="2" charset="2"/>
              <a:buChar char="ü"/>
            </a:pPr>
            <a:r>
              <a:rPr lang="ko-KR" altLang="en-US" sz="20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측정지점 </a:t>
            </a:r>
            <a:r>
              <a:rPr lang="en-US" altLang="ko-KR" sz="20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2000" dirty="0" err="1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돈분조</a:t>
            </a:r>
            <a:r>
              <a:rPr lang="ko-KR" altLang="en-US" sz="20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000" dirty="0" err="1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슬러리피트</a:t>
            </a:r>
            <a:r>
              <a:rPr lang="ko-KR" altLang="en-US" sz="20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 상부</a:t>
            </a:r>
            <a:r>
              <a:rPr lang="en-US" altLang="ko-KR" sz="20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20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중간지점</a:t>
            </a:r>
            <a:r>
              <a:rPr lang="en-US" altLang="ko-KR" sz="20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20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바닥</a:t>
            </a:r>
            <a:r>
              <a:rPr lang="en-US" altLang="ko-KR" sz="20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(3</a:t>
            </a:r>
            <a:r>
              <a:rPr lang="ko-KR" altLang="en-US" sz="20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개소</a:t>
            </a:r>
            <a:r>
              <a:rPr lang="en-US" altLang="ko-KR" sz="20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)</a:t>
            </a: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8078677"/>
              </p:ext>
            </p:extLst>
          </p:nvPr>
        </p:nvGraphicFramePr>
        <p:xfrm>
          <a:off x="899596" y="2825777"/>
          <a:ext cx="7344814" cy="1387983"/>
        </p:xfrm>
        <a:graphic>
          <a:graphicData uri="http://schemas.openxmlformats.org/drawingml/2006/table">
            <a:tbl>
              <a:tblPr/>
              <a:tblGrid>
                <a:gridCol w="1893819"/>
                <a:gridCol w="1090199"/>
                <a:gridCol w="1090199"/>
                <a:gridCol w="1090199"/>
                <a:gridCol w="1090199"/>
                <a:gridCol w="1090199"/>
              </a:tblGrid>
              <a:tr h="36385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측정지점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O</a:t>
                      </a:r>
                      <a:r>
                        <a:rPr lang="en-US" altLang="ko-KR" sz="1400" b="0" baseline="-2500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2</a:t>
                      </a:r>
                      <a:r>
                        <a:rPr lang="en-US" sz="1400" b="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(%)</a:t>
                      </a:r>
                      <a:endParaRPr lang="en-US" sz="1400" b="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0" marR="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H</a:t>
                      </a:r>
                      <a:r>
                        <a:rPr lang="en-US" sz="1400" b="0" baseline="-25000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2</a:t>
                      </a:r>
                      <a:r>
                        <a:rPr lang="en-US" sz="1400" b="0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S(ppm</a:t>
                      </a:r>
                      <a:r>
                        <a:rPr lang="en-US" sz="14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)</a:t>
                      </a:r>
                    </a:p>
                  </a:txBody>
                  <a:tcPr marL="0" marR="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CO(ppm</a:t>
                      </a:r>
                      <a:r>
                        <a:rPr lang="en-US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)</a:t>
                      </a:r>
                    </a:p>
                  </a:txBody>
                  <a:tcPr marL="0" marR="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LEL(%)</a:t>
                      </a:r>
                      <a:endParaRPr lang="en-US" sz="1400" b="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0" marR="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NH</a:t>
                      </a:r>
                      <a:r>
                        <a:rPr lang="en-US" sz="1400" b="0" baseline="-25000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3</a:t>
                      </a:r>
                      <a:r>
                        <a:rPr lang="en-US" sz="1400" b="0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(ppm</a:t>
                      </a:r>
                      <a:r>
                        <a:rPr lang="en-US" sz="14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)</a:t>
                      </a:r>
                    </a:p>
                  </a:txBody>
                  <a:tcPr marL="0" marR="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FF"/>
                    </a:solidFill>
                  </a:tcPr>
                </a:tc>
              </a:tr>
              <a:tr h="27495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피트 상부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20.9</a:t>
                      </a:r>
                    </a:p>
                  </a:txBody>
                  <a:tcPr marL="0" marR="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0</a:t>
                      </a:r>
                    </a:p>
                  </a:txBody>
                  <a:tcPr marL="0" marR="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0</a:t>
                      </a:r>
                    </a:p>
                  </a:txBody>
                  <a:tcPr marL="0" marR="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0</a:t>
                      </a:r>
                    </a:p>
                  </a:txBody>
                  <a:tcPr marL="0" marR="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0</a:t>
                      </a:r>
                    </a:p>
                  </a:txBody>
                  <a:tcPr marL="0" marR="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95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피트 중간</a:t>
                      </a:r>
                      <a:r>
                        <a:rPr lang="en-US" altLang="ko-KR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(1</a:t>
                      </a:r>
                      <a:r>
                        <a:rPr lang="en-US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m)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20.6</a:t>
                      </a:r>
                    </a:p>
                  </a:txBody>
                  <a:tcPr marL="0" marR="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5</a:t>
                      </a:r>
                    </a:p>
                  </a:txBody>
                  <a:tcPr marL="0" marR="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0</a:t>
                      </a:r>
                    </a:p>
                  </a:txBody>
                  <a:tcPr marL="0" marR="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0</a:t>
                      </a:r>
                    </a:p>
                  </a:txBody>
                  <a:tcPr marL="0" marR="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16</a:t>
                      </a:r>
                    </a:p>
                  </a:txBody>
                  <a:tcPr marL="0" marR="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95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피트 바닥</a:t>
                      </a:r>
                      <a:r>
                        <a:rPr lang="en-US" altLang="ko-KR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(1.8</a:t>
                      </a:r>
                      <a:r>
                        <a:rPr lang="en-US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m)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20.6</a:t>
                      </a:r>
                    </a:p>
                  </a:txBody>
                  <a:tcPr marL="0" marR="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16</a:t>
                      </a:r>
                    </a:p>
                  </a:txBody>
                  <a:tcPr marL="0" marR="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0</a:t>
                      </a:r>
                    </a:p>
                  </a:txBody>
                  <a:tcPr marL="0" marR="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3</a:t>
                      </a:r>
                    </a:p>
                  </a:txBody>
                  <a:tcPr marL="0" marR="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26</a:t>
                      </a:r>
                    </a:p>
                  </a:txBody>
                  <a:tcPr marL="0" marR="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825625" y="305911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304548"/>
              </p:ext>
            </p:extLst>
          </p:nvPr>
        </p:nvGraphicFramePr>
        <p:xfrm>
          <a:off x="899589" y="4661773"/>
          <a:ext cx="7344821" cy="1495425"/>
        </p:xfrm>
        <a:graphic>
          <a:graphicData uri="http://schemas.openxmlformats.org/drawingml/2006/table">
            <a:tbl>
              <a:tblPr/>
              <a:tblGrid>
                <a:gridCol w="1893821"/>
                <a:gridCol w="1090200"/>
                <a:gridCol w="1090200"/>
                <a:gridCol w="1090200"/>
                <a:gridCol w="1090200"/>
                <a:gridCol w="1090200"/>
              </a:tblGrid>
              <a:tr h="36385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측정지점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O</a:t>
                      </a:r>
                      <a:r>
                        <a:rPr lang="en-US" altLang="ko-KR" sz="1400" b="0" baseline="-2500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2</a:t>
                      </a:r>
                      <a:r>
                        <a:rPr lang="en-US" sz="1400" b="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(%)</a:t>
                      </a:r>
                      <a:endParaRPr lang="en-US" sz="1400" b="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0" marR="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H</a:t>
                      </a:r>
                      <a:r>
                        <a:rPr lang="en-US" sz="1400" b="0" baseline="-25000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2</a:t>
                      </a:r>
                      <a:r>
                        <a:rPr lang="en-US" sz="1400" b="0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S(ppm</a:t>
                      </a:r>
                      <a:r>
                        <a:rPr lang="en-US" sz="14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)</a:t>
                      </a:r>
                    </a:p>
                  </a:txBody>
                  <a:tcPr marL="0" marR="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CO(ppm</a:t>
                      </a:r>
                      <a:r>
                        <a:rPr lang="en-US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)</a:t>
                      </a:r>
                    </a:p>
                  </a:txBody>
                  <a:tcPr marL="0" marR="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LEL(%)</a:t>
                      </a:r>
                      <a:endParaRPr lang="en-US" sz="1400" b="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0" marR="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NH</a:t>
                      </a:r>
                      <a:r>
                        <a:rPr lang="en-US" sz="1400" b="0" baseline="-25000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3</a:t>
                      </a:r>
                      <a:r>
                        <a:rPr lang="en-US" sz="1400" b="0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(ppm</a:t>
                      </a:r>
                      <a:r>
                        <a:rPr lang="en-US" sz="14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)</a:t>
                      </a:r>
                    </a:p>
                  </a:txBody>
                  <a:tcPr marL="0" marR="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FF"/>
                    </a:solidFill>
                  </a:tcPr>
                </a:tc>
              </a:tr>
              <a:tr h="27495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피트 상부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20.9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0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0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0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0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95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피트 중간</a:t>
                      </a:r>
                      <a:r>
                        <a:rPr lang="en-US" altLang="ko-KR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(1</a:t>
                      </a:r>
                      <a:r>
                        <a:rPr lang="en-US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m)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20.6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500 </a:t>
                      </a:r>
                      <a:r>
                        <a:rPr lang="ko-KR" altLang="en-US" sz="1400" b="0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이상</a:t>
                      </a:r>
                      <a:endParaRPr lang="en-US" sz="1400" b="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0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0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26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95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피트 바닥</a:t>
                      </a:r>
                      <a:r>
                        <a:rPr lang="en-US" altLang="ko-KR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(1.8</a:t>
                      </a:r>
                      <a:r>
                        <a:rPr lang="en-US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m)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20.6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500 </a:t>
                      </a:r>
                      <a:r>
                        <a:rPr lang="ko-KR" altLang="en-US" sz="1400" b="0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이상</a:t>
                      </a:r>
                      <a:endParaRPr lang="en-US" altLang="ko-KR" sz="1400" b="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0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3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27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 flipH="1">
            <a:off x="3483243" y="4239610"/>
            <a:ext cx="2169146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latinLnBrk="1" hangingPunct="1">
              <a:defRPr/>
            </a:pPr>
            <a:r>
              <a:rPr lang="ko-KR" altLang="en-US" sz="2000" b="1" spc="50" err="1" smtClean="0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사고후</a:t>
            </a:r>
            <a:r>
              <a:rPr lang="ko-KR" altLang="en-US" sz="2000" b="1" spc="50" dirty="0" smtClean="0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 측정결과</a:t>
            </a:r>
            <a:endParaRPr lang="ko-KR" altLang="en-US" sz="2000" b="1" spc="50" dirty="0">
              <a:ln w="11430"/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 flipH="1">
            <a:off x="2330844" y="6179136"/>
            <a:ext cx="4473404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latinLnBrk="1" hangingPunct="1">
              <a:defRPr/>
            </a:pPr>
            <a:r>
              <a:rPr lang="ko-KR" altLang="en-US" sz="2000" b="1" spc="50" dirty="0" smtClean="0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재현작업</a:t>
            </a:r>
            <a:r>
              <a:rPr lang="en-US" altLang="ko-KR" sz="2000" b="1" spc="50" dirty="0" smtClean="0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2000" b="1" spc="50" dirty="0" smtClean="0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분뇨를 휘저음</a:t>
            </a:r>
            <a:r>
              <a:rPr lang="en-US" altLang="ko-KR" sz="2000" b="1" spc="50" dirty="0" smtClean="0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r>
              <a:rPr lang="ko-KR" altLang="en-US" sz="2000" b="1" spc="50" dirty="0" smtClean="0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시 측정결과</a:t>
            </a:r>
            <a:endParaRPr lang="ko-KR" altLang="en-US" sz="2000" b="1" spc="50" dirty="0">
              <a:ln w="11430"/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7827217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제목 1"/>
          <p:cNvSpPr>
            <a:spLocks noGrp="1"/>
          </p:cNvSpPr>
          <p:nvPr>
            <p:ph type="title"/>
          </p:nvPr>
        </p:nvSpPr>
        <p:spPr>
          <a:xfrm>
            <a:off x="808310" y="308273"/>
            <a:ext cx="4915818" cy="563562"/>
          </a:xfrm>
        </p:spPr>
        <p:txBody>
          <a:bodyPr/>
          <a:lstStyle/>
          <a:p>
            <a:pPr algn="l"/>
            <a:r>
              <a:rPr lang="ko-KR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B" pitchFamily="18" charset="-127"/>
                <a:ea typeface="HY동녘B" pitchFamily="18" charset="-127"/>
              </a:rPr>
              <a:t>재해사례</a:t>
            </a:r>
            <a:r>
              <a:rPr lang="en-US" altLang="ko-K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B" pitchFamily="18" charset="-127"/>
                <a:ea typeface="HY동녘B" pitchFamily="18" charset="-127"/>
              </a:rPr>
              <a:t> 1</a:t>
            </a:r>
            <a:endParaRPr lang="ko-KR" altLang="en-US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동녘B" pitchFamily="18" charset="-127"/>
              <a:ea typeface="HY동녘B" pitchFamily="18" charset="-127"/>
            </a:endParaRPr>
          </a:p>
        </p:txBody>
      </p:sp>
      <p:pic>
        <p:nvPicPr>
          <p:cNvPr id="4" name="Picture 85" descr="C:\Users\Master\Desktop\사진&amp;심볼\심볼로고\slogan_gif_main - 복사본.gif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56376" y="-27384"/>
            <a:ext cx="1187624" cy="7651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5" name="Picture 84" descr="C:\Users\Master\Desktop\사진&amp;심볼\심볼로고\공단로고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0850" y="6440488"/>
            <a:ext cx="1400175" cy="40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직사각형 5"/>
          <p:cNvSpPr/>
          <p:nvPr/>
        </p:nvSpPr>
        <p:spPr>
          <a:xfrm>
            <a:off x="611560" y="1124744"/>
            <a:ext cx="7992888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■</a:t>
            </a:r>
            <a:r>
              <a:rPr lang="en-US" altLang="ko-KR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재해발생 원인</a:t>
            </a:r>
            <a:endParaRPr lang="en-US" altLang="ko-KR" sz="2400" dirty="0" smtClean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endParaRPr lang="en-US" altLang="ko-KR" sz="2400" dirty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밀폐공간 보건작업 프로그램 수립</a:t>
            </a:r>
            <a:r>
              <a:rPr lang="en-US" altLang="ko-KR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·</a:t>
            </a: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시행 </a:t>
            </a:r>
            <a:r>
              <a:rPr lang="ko-KR" altLang="en-US" sz="2400" dirty="0" err="1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미실시</a:t>
            </a:r>
            <a:endParaRPr lang="en-US" altLang="ko-KR" sz="2400" dirty="0" smtClean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산소 및 유해가스 농도 </a:t>
            </a:r>
            <a:r>
              <a:rPr lang="ko-KR" altLang="en-US" sz="2400" dirty="0" err="1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미측정</a:t>
            </a:r>
            <a:endParaRPr lang="en-US" altLang="ko-KR" sz="2400" dirty="0" smtClean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환기 </a:t>
            </a:r>
            <a:r>
              <a:rPr lang="ko-KR" altLang="en-US" sz="2400" dirty="0" err="1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미실시</a:t>
            </a:r>
            <a:endParaRPr lang="en-US" altLang="ko-KR" sz="2400" dirty="0" smtClean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감시인 </a:t>
            </a:r>
            <a:r>
              <a:rPr lang="ko-KR" altLang="en-US" sz="2400" dirty="0" err="1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미배치</a:t>
            </a:r>
            <a:endParaRPr lang="en-US" altLang="ko-KR" sz="2400" dirty="0" smtClean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대피용 기구 미비치</a:t>
            </a:r>
            <a:endParaRPr lang="en-US" altLang="ko-KR" sz="2400" dirty="0" smtClean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긴급 구조훈련 </a:t>
            </a:r>
            <a:r>
              <a:rPr lang="ko-KR" altLang="en-US" sz="2400" dirty="0" err="1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미실시</a:t>
            </a:r>
            <a:endParaRPr lang="en-US" altLang="ko-KR" sz="2400" dirty="0" smtClean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안전한 작업방법 등 미주지</a:t>
            </a:r>
            <a:endParaRPr lang="ko-KR" altLang="en-US" sz="2400" dirty="0">
              <a:solidFill>
                <a:srgbClr val="000000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0226394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제목 1"/>
          <p:cNvSpPr>
            <a:spLocks noGrp="1"/>
          </p:cNvSpPr>
          <p:nvPr>
            <p:ph type="title"/>
          </p:nvPr>
        </p:nvSpPr>
        <p:spPr>
          <a:xfrm>
            <a:off x="808310" y="308273"/>
            <a:ext cx="4915818" cy="563562"/>
          </a:xfrm>
        </p:spPr>
        <p:txBody>
          <a:bodyPr/>
          <a:lstStyle/>
          <a:p>
            <a:pPr algn="l"/>
            <a:r>
              <a:rPr lang="ko-KR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B" pitchFamily="18" charset="-127"/>
                <a:ea typeface="HY동녘B" pitchFamily="18" charset="-127"/>
              </a:rPr>
              <a:t>재해사례</a:t>
            </a:r>
            <a:r>
              <a:rPr lang="en-US" altLang="ko-K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B" pitchFamily="18" charset="-127"/>
                <a:ea typeface="HY동녘B" pitchFamily="18" charset="-127"/>
              </a:rPr>
              <a:t> 2</a:t>
            </a:r>
            <a:endParaRPr lang="ko-KR" altLang="en-US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동녘B" pitchFamily="18" charset="-127"/>
              <a:ea typeface="HY동녘B" pitchFamily="18" charset="-127"/>
            </a:endParaRPr>
          </a:p>
        </p:txBody>
      </p:sp>
      <p:pic>
        <p:nvPicPr>
          <p:cNvPr id="4" name="Picture 85" descr="C:\Users\Master\Desktop\사진&amp;심볼\심볼로고\slogan_gif_main - 복사본.gif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56376" y="-27384"/>
            <a:ext cx="1187624" cy="7651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5" name="Picture 84" descr="C:\Users\Master\Desktop\사진&amp;심볼\심볼로고\공단로고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0850" y="6440488"/>
            <a:ext cx="1400175" cy="40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7574" y="1124744"/>
            <a:ext cx="3780409" cy="4752753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44008" y="1052736"/>
            <a:ext cx="3384376" cy="5099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815683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제목 1"/>
          <p:cNvSpPr>
            <a:spLocks noGrp="1"/>
          </p:cNvSpPr>
          <p:nvPr>
            <p:ph type="title"/>
          </p:nvPr>
        </p:nvSpPr>
        <p:spPr>
          <a:xfrm>
            <a:off x="808310" y="308273"/>
            <a:ext cx="4915818" cy="563562"/>
          </a:xfrm>
        </p:spPr>
        <p:txBody>
          <a:bodyPr/>
          <a:lstStyle/>
          <a:p>
            <a:pPr algn="l"/>
            <a:r>
              <a:rPr lang="ko-KR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B" pitchFamily="18" charset="-127"/>
                <a:ea typeface="HY동녘B" pitchFamily="18" charset="-127"/>
              </a:rPr>
              <a:t>재해사례</a:t>
            </a:r>
            <a:r>
              <a:rPr lang="en-US" altLang="ko-K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B" pitchFamily="18" charset="-127"/>
                <a:ea typeface="HY동녘B" pitchFamily="18" charset="-127"/>
              </a:rPr>
              <a:t> 2</a:t>
            </a:r>
            <a:endParaRPr lang="ko-KR" altLang="en-US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동녘B" pitchFamily="18" charset="-127"/>
              <a:ea typeface="HY동녘B" pitchFamily="18" charset="-127"/>
            </a:endParaRPr>
          </a:p>
        </p:txBody>
      </p:sp>
      <p:pic>
        <p:nvPicPr>
          <p:cNvPr id="4" name="Picture 85" descr="C:\Users\Master\Desktop\사진&amp;심볼\심볼로고\slogan_gif_main - 복사본.gif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56376" y="-27384"/>
            <a:ext cx="1187624" cy="7651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5" name="Picture 84" descr="C:\Users\Master\Desktop\사진&amp;심볼\심볼로고\공단로고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0850" y="6440488"/>
            <a:ext cx="1400175" cy="40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직사각형 1"/>
          <p:cNvSpPr/>
          <p:nvPr/>
        </p:nvSpPr>
        <p:spPr>
          <a:xfrm>
            <a:off x="611560" y="1124744"/>
            <a:ext cx="79928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■</a:t>
            </a:r>
            <a:r>
              <a:rPr lang="en-US" altLang="ko-KR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재해발생 현장</a:t>
            </a:r>
            <a:endParaRPr lang="en-US" altLang="ko-KR" sz="2400" dirty="0" smtClean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6780" y="1700808"/>
            <a:ext cx="7487667" cy="4250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92599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5" descr="C:\Users\Master\Desktop\사진&amp;심볼\심볼로고\slogan_gif_main - 복사본.gif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56376" y="-27384"/>
            <a:ext cx="1187624" cy="7651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5" name="Picture 84" descr="C:\Users\Master\Desktop\사진&amp;심볼\심볼로고\공단로고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0850" y="6440488"/>
            <a:ext cx="1400175" cy="40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직사각형 1"/>
          <p:cNvSpPr/>
          <p:nvPr/>
        </p:nvSpPr>
        <p:spPr>
          <a:xfrm>
            <a:off x="611560" y="1124744"/>
            <a:ext cx="79928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■</a:t>
            </a:r>
            <a:r>
              <a:rPr lang="en-US" altLang="ko-KR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재해발생 현장</a:t>
            </a:r>
            <a:endParaRPr lang="en-US" altLang="ko-KR" sz="2400" dirty="0" smtClean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0" name="제목 1"/>
          <p:cNvSpPr txBox="1">
            <a:spLocks/>
          </p:cNvSpPr>
          <p:nvPr/>
        </p:nvSpPr>
        <p:spPr bwMode="black">
          <a:xfrm>
            <a:off x="808310" y="308273"/>
            <a:ext cx="4915818" cy="563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2pPr>
            <a:lvl3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3pPr>
            <a:lvl4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4pPr>
            <a:lvl5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5pPr>
            <a:lvl6pPr marL="457200" algn="ctr" rtl="0" eaLnBrk="1" fontAlgn="base" latinLnBrk="1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6pPr>
            <a:lvl7pPr marL="914400" algn="ctr" rtl="0" eaLnBrk="1" fontAlgn="base" latinLnBrk="1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7pPr>
            <a:lvl8pPr marL="1371600" algn="ctr" rtl="0" eaLnBrk="1" fontAlgn="base" latinLnBrk="1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8pPr>
            <a:lvl9pPr marL="1828800" algn="ctr" rtl="0" eaLnBrk="1" fontAlgn="base" latinLnBrk="1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pPr algn="l"/>
            <a:r>
              <a:rPr lang="ko-KR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B" pitchFamily="18" charset="-127"/>
                <a:ea typeface="HY동녘B" pitchFamily="18" charset="-127"/>
              </a:rPr>
              <a:t>재해사례</a:t>
            </a:r>
            <a:r>
              <a:rPr lang="en-US" altLang="ko-K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B" pitchFamily="18" charset="-127"/>
                <a:ea typeface="HY동녘B" pitchFamily="18" charset="-127"/>
              </a:rPr>
              <a:t> 2</a:t>
            </a:r>
            <a:endParaRPr kumimoji="0" lang="ko-KR" altLang="en-US" sz="2800" b="1" kern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동녘B" pitchFamily="18" charset="-127"/>
              <a:ea typeface="HY동녘B" pitchFamily="18" charset="-127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8238" y="1779637"/>
            <a:ext cx="7867812" cy="3946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0043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제목 1"/>
          <p:cNvSpPr>
            <a:spLocks noGrp="1"/>
          </p:cNvSpPr>
          <p:nvPr>
            <p:ph type="title"/>
          </p:nvPr>
        </p:nvSpPr>
        <p:spPr>
          <a:xfrm>
            <a:off x="808310" y="308273"/>
            <a:ext cx="4915818" cy="563562"/>
          </a:xfrm>
        </p:spPr>
        <p:txBody>
          <a:bodyPr/>
          <a:lstStyle/>
          <a:p>
            <a:pPr algn="l"/>
            <a:r>
              <a:rPr lang="ko-KR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B" pitchFamily="18" charset="-127"/>
                <a:ea typeface="HY동녘B" pitchFamily="18" charset="-127"/>
              </a:rPr>
              <a:t>재해사례</a:t>
            </a:r>
            <a:r>
              <a:rPr lang="en-US" altLang="ko-K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B" pitchFamily="18" charset="-127"/>
                <a:ea typeface="HY동녘B" pitchFamily="18" charset="-127"/>
              </a:rPr>
              <a:t> 2</a:t>
            </a:r>
            <a:endParaRPr lang="ko-KR" altLang="en-US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동녘B" pitchFamily="18" charset="-127"/>
              <a:ea typeface="HY동녘B" pitchFamily="18" charset="-127"/>
            </a:endParaRPr>
          </a:p>
        </p:txBody>
      </p:sp>
      <p:pic>
        <p:nvPicPr>
          <p:cNvPr id="4" name="Picture 85" descr="C:\Users\Master\Desktop\사진&amp;심볼\심볼로고\slogan_gif_main - 복사본.gif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56376" y="-27384"/>
            <a:ext cx="1187624" cy="7651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5" name="Picture 84" descr="C:\Users\Master\Desktop\사진&amp;심볼\심볼로고\공단로고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0850" y="6440488"/>
            <a:ext cx="1400175" cy="40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직사각형 1"/>
          <p:cNvSpPr/>
          <p:nvPr/>
        </p:nvSpPr>
        <p:spPr>
          <a:xfrm>
            <a:off x="611560" y="1124744"/>
            <a:ext cx="7992888" cy="57246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■</a:t>
            </a:r>
            <a:r>
              <a:rPr lang="en-US" altLang="ko-KR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사업장개요</a:t>
            </a:r>
            <a:endParaRPr lang="en-US" altLang="ko-KR" sz="2400" dirty="0" smtClean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ko-KR" altLang="en-US" sz="2400" dirty="0" err="1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사업장명</a:t>
            </a: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: 00</a:t>
            </a:r>
            <a:r>
              <a:rPr lang="ko-KR" altLang="en-US" sz="2400" dirty="0" err="1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종돈</a:t>
            </a:r>
            <a:endParaRPr lang="en-US" altLang="ko-KR" sz="2400" dirty="0" smtClean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소 재 지 </a:t>
            </a:r>
            <a:r>
              <a:rPr lang="en-US" altLang="ko-KR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경북 군위군 </a:t>
            </a:r>
            <a:r>
              <a:rPr lang="en-US" altLang="ko-KR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OO</a:t>
            </a: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면 소재</a:t>
            </a:r>
            <a:endParaRPr lang="en-US" altLang="ko-KR" sz="2400" dirty="0" smtClean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업   종 </a:t>
            </a:r>
            <a:r>
              <a:rPr lang="en-US" altLang="ko-KR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축산업</a:t>
            </a:r>
            <a:r>
              <a:rPr lang="en-US" altLang="ko-KR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(80005)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근로자수 </a:t>
            </a:r>
            <a:r>
              <a:rPr lang="en-US" altLang="ko-KR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: 13</a:t>
            </a: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명</a:t>
            </a:r>
            <a:endParaRPr lang="en-US" altLang="ko-KR" sz="2400" dirty="0" smtClean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r>
              <a:rPr lang="ko-KR" altLang="en-US" sz="2400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■</a:t>
            </a:r>
            <a:r>
              <a:rPr lang="en-US" altLang="ko-KR" sz="2400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재해자 </a:t>
            </a:r>
            <a:r>
              <a:rPr lang="ko-KR" altLang="en-US" sz="2400" dirty="0" err="1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인적사항</a:t>
            </a:r>
            <a:endParaRPr lang="en-US" altLang="ko-KR" sz="2400" dirty="0" smtClean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성명 </a:t>
            </a:r>
            <a:r>
              <a:rPr lang="en-US" altLang="ko-KR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2400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구릉</a:t>
            </a: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△△△△</a:t>
            </a:r>
            <a:r>
              <a:rPr lang="en-US" altLang="ko-KR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(920808-1******), </a:t>
            </a: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사망</a:t>
            </a:r>
            <a:endParaRPr lang="en-US" altLang="ko-KR" sz="2400" dirty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pPr lvl="1"/>
            <a:r>
              <a:rPr lang="en-US" altLang="ko-KR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       </a:t>
            </a:r>
            <a:r>
              <a:rPr lang="ko-KR" altLang="en-US" sz="2400" dirty="0" err="1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차우</a:t>
            </a: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△△△△△</a:t>
            </a:r>
            <a:r>
              <a:rPr lang="en-US" altLang="ko-KR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(930727-1******), </a:t>
            </a: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사망</a:t>
            </a:r>
            <a:endParaRPr lang="en-US" altLang="ko-KR" sz="2400" dirty="0" smtClean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경력 </a:t>
            </a:r>
            <a:r>
              <a:rPr lang="en-US" altLang="ko-KR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: 36</a:t>
            </a: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개월</a:t>
            </a:r>
            <a:r>
              <a:rPr lang="en-US" altLang="ko-KR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, 2</a:t>
            </a: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개월</a:t>
            </a:r>
            <a:endParaRPr lang="en-US" altLang="ko-KR" sz="2400" dirty="0" smtClean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■ 재해발생 경위</a:t>
            </a:r>
            <a:endParaRPr lang="en-US" altLang="ko-KR" sz="2400" dirty="0" smtClean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altLang="ko-KR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2017.</a:t>
            </a:r>
            <a:r>
              <a:rPr lang="ko-KR" altLang="en-US" dirty="0" smtClean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en-US" altLang="ko-KR" dirty="0" smtClean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5.12(</a:t>
            </a:r>
            <a:r>
              <a:rPr lang="ko-KR" altLang="en-US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금</a:t>
            </a:r>
            <a:r>
              <a:rPr lang="en-US" altLang="ko-KR" dirty="0" smtClean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) </a:t>
            </a:r>
            <a:r>
              <a:rPr lang="ko-KR" altLang="en-US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경북 군위군 소재 양돈농장 </a:t>
            </a:r>
            <a:r>
              <a:rPr lang="en-US" altLang="ko-KR" dirty="0" smtClean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00</a:t>
            </a:r>
            <a:r>
              <a:rPr lang="ko-KR" altLang="en-US" dirty="0" err="1" smtClean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종돈에서</a:t>
            </a:r>
            <a:r>
              <a:rPr lang="ko-KR" altLang="en-US" dirty="0" smtClean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en-US" altLang="ko-KR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14</a:t>
            </a:r>
            <a:r>
              <a:rPr lang="ko-KR" altLang="en-US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시 </a:t>
            </a:r>
            <a:r>
              <a:rPr lang="en-US" altLang="ko-KR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10</a:t>
            </a:r>
            <a:r>
              <a:rPr lang="ko-KR" altLang="en-US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분 </a:t>
            </a:r>
            <a:r>
              <a:rPr lang="en-US" altLang="ko-KR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~ 25</a:t>
            </a:r>
            <a:r>
              <a:rPr lang="ko-KR" altLang="en-US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분경부터 네팔 근로자 </a:t>
            </a:r>
            <a:r>
              <a:rPr lang="ko-KR" altLang="en-US" dirty="0" err="1" smtClean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차우</a:t>
            </a:r>
            <a:r>
              <a:rPr lang="ko-KR" altLang="en-US" dirty="0" smtClean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△△△△△</a:t>
            </a:r>
            <a:r>
              <a:rPr lang="en-US" altLang="ko-KR" dirty="0" smtClean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(</a:t>
            </a:r>
            <a:r>
              <a:rPr lang="ko-KR" altLang="en-US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남</a:t>
            </a:r>
            <a:r>
              <a:rPr lang="en-US" altLang="ko-KR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23</a:t>
            </a:r>
            <a:r>
              <a:rPr lang="ko-KR" altLang="en-US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세</a:t>
            </a:r>
            <a:r>
              <a:rPr lang="en-US" altLang="ko-KR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)</a:t>
            </a:r>
            <a:r>
              <a:rPr lang="ko-KR" altLang="en-US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이 농장 내 </a:t>
            </a:r>
            <a:r>
              <a:rPr lang="en-US" altLang="ko-KR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#6</a:t>
            </a:r>
            <a:r>
              <a:rPr lang="ko-KR" altLang="en-US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번 </a:t>
            </a:r>
            <a:r>
              <a:rPr lang="ko-KR" altLang="en-US" dirty="0" err="1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돈사</a:t>
            </a:r>
            <a:r>
              <a:rPr lang="ko-KR" altLang="en-US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옆 </a:t>
            </a:r>
            <a:r>
              <a:rPr lang="ko-KR" altLang="en-US" dirty="0" err="1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중간집수조</a:t>
            </a:r>
            <a:r>
              <a:rPr lang="ko-KR" altLang="en-US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내부의 남은 </a:t>
            </a:r>
            <a:r>
              <a:rPr lang="ko-KR" altLang="en-US" dirty="0" err="1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축분뇨</a:t>
            </a:r>
            <a:r>
              <a:rPr lang="ko-KR" altLang="en-US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ko-KR" altLang="en-US" dirty="0" err="1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슬러지를</a:t>
            </a:r>
            <a:r>
              <a:rPr lang="ko-KR" altLang="en-US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양동이로 퍼내는 작업을 수행하던 중 황화수소 등 유해가스 중독으로 쓰러지자</a:t>
            </a:r>
            <a:r>
              <a:rPr lang="en-US" altLang="ko-KR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이를 구하러 들어간 네팔 근로자 </a:t>
            </a:r>
            <a:r>
              <a:rPr lang="ko-KR" altLang="en-US" dirty="0" smtClean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구릉</a:t>
            </a:r>
            <a:r>
              <a:rPr lang="ko-KR" altLang="en-US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△△△△ </a:t>
            </a:r>
            <a:r>
              <a:rPr lang="en-US" altLang="ko-KR" dirty="0" smtClean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(</a:t>
            </a:r>
            <a:r>
              <a:rPr lang="ko-KR" altLang="en-US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남</a:t>
            </a:r>
            <a:r>
              <a:rPr lang="en-US" altLang="ko-KR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24</a:t>
            </a:r>
            <a:r>
              <a:rPr lang="ko-KR" altLang="en-US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세</a:t>
            </a:r>
            <a:r>
              <a:rPr lang="en-US" altLang="ko-KR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) </a:t>
            </a:r>
            <a:r>
              <a:rPr lang="ko-KR" altLang="en-US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역시 유해가스 중독으로 쓰러져 </a:t>
            </a:r>
            <a:r>
              <a:rPr lang="ko-KR" altLang="en-US" dirty="0" err="1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피재자</a:t>
            </a:r>
            <a:r>
              <a:rPr lang="ko-KR" altLang="en-US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en-US" altLang="ko-KR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2</a:t>
            </a:r>
            <a:r>
              <a:rPr lang="ko-KR" altLang="en-US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명 모두 사망한 재해임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ko-KR" altLang="en-US" dirty="0">
              <a:solidFill>
                <a:srgbClr val="000000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1761172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제목 1"/>
          <p:cNvSpPr>
            <a:spLocks noGrp="1"/>
          </p:cNvSpPr>
          <p:nvPr>
            <p:ph type="title"/>
          </p:nvPr>
        </p:nvSpPr>
        <p:spPr>
          <a:xfrm>
            <a:off x="808310" y="308273"/>
            <a:ext cx="4915818" cy="563562"/>
          </a:xfrm>
        </p:spPr>
        <p:txBody>
          <a:bodyPr/>
          <a:lstStyle/>
          <a:p>
            <a:pPr algn="l"/>
            <a:r>
              <a:rPr lang="ko-KR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B" pitchFamily="18" charset="-127"/>
                <a:ea typeface="HY동녘B" pitchFamily="18" charset="-127"/>
              </a:rPr>
              <a:t>재해사례</a:t>
            </a:r>
            <a:r>
              <a:rPr lang="en-US" altLang="ko-K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B" pitchFamily="18" charset="-127"/>
                <a:ea typeface="HY동녘B" pitchFamily="18" charset="-127"/>
              </a:rPr>
              <a:t> 2</a:t>
            </a:r>
            <a:endParaRPr lang="ko-KR" altLang="en-US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동녘B" pitchFamily="18" charset="-127"/>
              <a:ea typeface="HY동녘B" pitchFamily="18" charset="-127"/>
            </a:endParaRPr>
          </a:p>
        </p:txBody>
      </p:sp>
      <p:pic>
        <p:nvPicPr>
          <p:cNvPr id="4" name="Picture 85" descr="C:\Users\Master\Desktop\사진&amp;심볼\심볼로고\slogan_gif_main - 복사본.gif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56376" y="-27384"/>
            <a:ext cx="1187624" cy="7651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5" name="Picture 84" descr="C:\Users\Master\Desktop\사진&amp;심볼\심볼로고\공단로고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0850" y="6440488"/>
            <a:ext cx="1400175" cy="40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직사각형 1"/>
          <p:cNvSpPr/>
          <p:nvPr/>
        </p:nvSpPr>
        <p:spPr>
          <a:xfrm>
            <a:off x="611560" y="1124744"/>
            <a:ext cx="79928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■</a:t>
            </a:r>
            <a:r>
              <a:rPr lang="en-US" altLang="ko-KR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400" dirty="0" err="1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축분뇨</a:t>
            </a: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 처리 계통도</a:t>
            </a:r>
            <a:endParaRPr lang="en-US" altLang="ko-KR" sz="2400" dirty="0" smtClean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1025" name="_x158944624" descr="EMB000020d844bf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3568" y="3782986"/>
            <a:ext cx="8112234" cy="2094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9" name="_x146494128" descr="EMB00000ec0bdbd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27784" y="1567856"/>
            <a:ext cx="3528392" cy="1880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527029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제목 1"/>
          <p:cNvSpPr>
            <a:spLocks noGrp="1"/>
          </p:cNvSpPr>
          <p:nvPr>
            <p:ph type="title"/>
          </p:nvPr>
        </p:nvSpPr>
        <p:spPr>
          <a:xfrm>
            <a:off x="808310" y="308273"/>
            <a:ext cx="4915818" cy="563562"/>
          </a:xfrm>
        </p:spPr>
        <p:txBody>
          <a:bodyPr/>
          <a:lstStyle/>
          <a:p>
            <a:pPr algn="l"/>
            <a:r>
              <a:rPr lang="ko-KR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B" pitchFamily="18" charset="-127"/>
                <a:ea typeface="HY동녘B" pitchFamily="18" charset="-127"/>
              </a:rPr>
              <a:t>재해사례</a:t>
            </a:r>
            <a:r>
              <a:rPr lang="en-US" altLang="ko-K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B" pitchFamily="18" charset="-127"/>
                <a:ea typeface="HY동녘B" pitchFamily="18" charset="-127"/>
              </a:rPr>
              <a:t> 2</a:t>
            </a:r>
            <a:endParaRPr lang="ko-KR" altLang="en-US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동녘B" pitchFamily="18" charset="-127"/>
              <a:ea typeface="HY동녘B" pitchFamily="18" charset="-127"/>
            </a:endParaRPr>
          </a:p>
        </p:txBody>
      </p:sp>
      <p:pic>
        <p:nvPicPr>
          <p:cNvPr id="4" name="Picture 85" descr="C:\Users\Master\Desktop\사진&amp;심볼\심볼로고\slogan_gif_main - 복사본.gif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56376" y="-27384"/>
            <a:ext cx="1187624" cy="7651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5" name="Picture 84" descr="C:\Users\Master\Desktop\사진&amp;심볼\심볼로고\공단로고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0850" y="6440488"/>
            <a:ext cx="1400175" cy="40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직사각형 1"/>
          <p:cNvSpPr/>
          <p:nvPr/>
        </p:nvSpPr>
        <p:spPr>
          <a:xfrm>
            <a:off x="611560" y="1124744"/>
            <a:ext cx="79928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■</a:t>
            </a:r>
            <a:r>
              <a:rPr lang="en-US" altLang="ko-KR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400" dirty="0" err="1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축분뇨</a:t>
            </a: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 처리 방법</a:t>
            </a:r>
            <a:endParaRPr lang="en-US" altLang="ko-KR" sz="2400" dirty="0" smtClean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8" name="_x171826376" descr="EMB000025f01cf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03648" y="1723023"/>
            <a:ext cx="6120680" cy="4580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09467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제목 1"/>
          <p:cNvSpPr>
            <a:spLocks noGrp="1"/>
          </p:cNvSpPr>
          <p:nvPr>
            <p:ph type="title"/>
          </p:nvPr>
        </p:nvSpPr>
        <p:spPr>
          <a:xfrm>
            <a:off x="808310" y="308273"/>
            <a:ext cx="4915818" cy="563562"/>
          </a:xfrm>
        </p:spPr>
        <p:txBody>
          <a:bodyPr/>
          <a:lstStyle/>
          <a:p>
            <a:pPr algn="l"/>
            <a:r>
              <a:rPr lang="ko-KR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B" pitchFamily="18" charset="-127"/>
                <a:ea typeface="HY동녘B" pitchFamily="18" charset="-127"/>
              </a:rPr>
              <a:t>재해사례</a:t>
            </a:r>
            <a:r>
              <a:rPr lang="en-US" altLang="ko-K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B" pitchFamily="18" charset="-127"/>
                <a:ea typeface="HY동녘B" pitchFamily="18" charset="-127"/>
              </a:rPr>
              <a:t> 2</a:t>
            </a:r>
            <a:endParaRPr lang="ko-KR" altLang="en-US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동녘B" pitchFamily="18" charset="-127"/>
              <a:ea typeface="HY동녘B" pitchFamily="18" charset="-127"/>
            </a:endParaRPr>
          </a:p>
        </p:txBody>
      </p:sp>
      <p:pic>
        <p:nvPicPr>
          <p:cNvPr id="4" name="Picture 85" descr="C:\Users\Master\Desktop\사진&amp;심볼\심볼로고\slogan_gif_main - 복사본.gif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56376" y="-27384"/>
            <a:ext cx="1187624" cy="7651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5" name="Picture 84" descr="C:\Users\Master\Desktop\사진&amp;심볼\심볼로고\공단로고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0850" y="6440488"/>
            <a:ext cx="1400175" cy="40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직사각형 1"/>
          <p:cNvSpPr/>
          <p:nvPr/>
        </p:nvSpPr>
        <p:spPr>
          <a:xfrm>
            <a:off x="611560" y="1124744"/>
            <a:ext cx="79928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■</a:t>
            </a:r>
            <a:r>
              <a:rPr lang="en-US" altLang="ko-KR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400" dirty="0" err="1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축분뇨</a:t>
            </a: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 처리</a:t>
            </a:r>
            <a:endParaRPr lang="en-US" altLang="ko-KR" sz="2400" dirty="0" smtClean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1027" name="_x174097104" descr="EMB0000259403ec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43400" y="2060849"/>
            <a:ext cx="7877072" cy="4013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_x174097584" descr="EMB0000259403ee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3612" y="3933056"/>
            <a:ext cx="2206028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_x174095744" descr="EMB0000259403eb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15472" y="980728"/>
            <a:ext cx="3960440" cy="2584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955588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제목 1"/>
          <p:cNvSpPr>
            <a:spLocks noGrp="1"/>
          </p:cNvSpPr>
          <p:nvPr>
            <p:ph type="title"/>
          </p:nvPr>
        </p:nvSpPr>
        <p:spPr>
          <a:xfrm>
            <a:off x="808310" y="308273"/>
            <a:ext cx="4915818" cy="563562"/>
          </a:xfrm>
        </p:spPr>
        <p:txBody>
          <a:bodyPr/>
          <a:lstStyle/>
          <a:p>
            <a:pPr algn="l"/>
            <a:r>
              <a:rPr lang="ko-KR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B" pitchFamily="18" charset="-127"/>
                <a:ea typeface="HY동녘B" pitchFamily="18" charset="-127"/>
              </a:rPr>
              <a:t>재해사례</a:t>
            </a:r>
            <a:r>
              <a:rPr lang="en-US" altLang="ko-K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B" pitchFamily="18" charset="-127"/>
                <a:ea typeface="HY동녘B" pitchFamily="18" charset="-127"/>
              </a:rPr>
              <a:t> 2</a:t>
            </a:r>
            <a:endParaRPr lang="ko-KR" altLang="en-US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동녘B" pitchFamily="18" charset="-127"/>
              <a:ea typeface="HY동녘B" pitchFamily="18" charset="-127"/>
            </a:endParaRPr>
          </a:p>
        </p:txBody>
      </p:sp>
      <p:pic>
        <p:nvPicPr>
          <p:cNvPr id="4" name="Picture 85" descr="C:\Users\Master\Desktop\사진&amp;심볼\심볼로고\slogan_gif_main - 복사본.gif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56376" y="-27384"/>
            <a:ext cx="1187624" cy="7651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5" name="Picture 84" descr="C:\Users\Master\Desktop\사진&amp;심볼\심볼로고\공단로고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0850" y="6440488"/>
            <a:ext cx="1400175" cy="40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직사각형 1"/>
          <p:cNvSpPr/>
          <p:nvPr/>
        </p:nvSpPr>
        <p:spPr>
          <a:xfrm>
            <a:off x="611560" y="1124744"/>
            <a:ext cx="79928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■</a:t>
            </a:r>
            <a:r>
              <a:rPr lang="en-US" altLang="ko-KR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400" dirty="0" err="1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중간집수조</a:t>
            </a: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 유입</a:t>
            </a:r>
            <a:endParaRPr lang="en-US" altLang="ko-KR" sz="2400" dirty="0" smtClean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755576" y="4942909"/>
            <a:ext cx="324036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ko-KR" altLang="en-US" dirty="0" err="1" smtClean="0">
                <a:solidFill>
                  <a:srgbClr val="000000"/>
                </a:solidFill>
              </a:rPr>
              <a:t>중간집수조의</a:t>
            </a:r>
            <a:r>
              <a:rPr lang="ko-KR" altLang="en-US" dirty="0" smtClean="0">
                <a:solidFill>
                  <a:srgbClr val="000000"/>
                </a:solidFill>
              </a:rPr>
              <a:t> 약 </a:t>
            </a:r>
            <a:r>
              <a:rPr lang="en-US" altLang="ko-KR" dirty="0" smtClean="0">
                <a:solidFill>
                  <a:srgbClr val="000000"/>
                </a:solidFill>
              </a:rPr>
              <a:t>70~80%</a:t>
            </a:r>
            <a:r>
              <a:rPr lang="ko-KR" altLang="en-US" dirty="0" smtClean="0">
                <a:solidFill>
                  <a:srgbClr val="000000"/>
                </a:solidFill>
              </a:rPr>
              <a:t>가 </a:t>
            </a:r>
            <a:r>
              <a:rPr lang="ko-KR" altLang="en-US" dirty="0" err="1" smtClean="0">
                <a:solidFill>
                  <a:srgbClr val="000000"/>
                </a:solidFill>
              </a:rPr>
              <a:t>축분뇨로</a:t>
            </a:r>
            <a:r>
              <a:rPr lang="ko-KR" altLang="en-US" dirty="0" smtClean="0">
                <a:solidFill>
                  <a:srgbClr val="000000"/>
                </a:solidFill>
              </a:rPr>
              <a:t> 채워진 채로 유지됨</a:t>
            </a:r>
            <a:endParaRPr lang="ko-KR" altLang="en-US" dirty="0">
              <a:solidFill>
                <a:srgbClr val="000000"/>
              </a:solidFill>
            </a:endParaRPr>
          </a:p>
        </p:txBody>
      </p:sp>
      <p:pic>
        <p:nvPicPr>
          <p:cNvPr id="1377281" name="_x171825416" descr="EMB000025f01d02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7645" y="2256761"/>
            <a:ext cx="4019325" cy="2459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SAM_5369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521818" y="2204864"/>
            <a:ext cx="4464496" cy="2511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380784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제목 1"/>
          <p:cNvSpPr>
            <a:spLocks noGrp="1"/>
          </p:cNvSpPr>
          <p:nvPr>
            <p:ph type="title"/>
          </p:nvPr>
        </p:nvSpPr>
        <p:spPr>
          <a:xfrm>
            <a:off x="808310" y="308273"/>
            <a:ext cx="4915818" cy="563562"/>
          </a:xfrm>
        </p:spPr>
        <p:txBody>
          <a:bodyPr/>
          <a:lstStyle/>
          <a:p>
            <a:pPr algn="l"/>
            <a:r>
              <a:rPr lang="ko-KR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B" pitchFamily="18" charset="-127"/>
                <a:ea typeface="HY동녘B" pitchFamily="18" charset="-127"/>
              </a:rPr>
              <a:t>재해사례</a:t>
            </a:r>
            <a:r>
              <a:rPr lang="en-US" altLang="ko-K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B" pitchFamily="18" charset="-127"/>
                <a:ea typeface="HY동녘B" pitchFamily="18" charset="-127"/>
              </a:rPr>
              <a:t> 2</a:t>
            </a:r>
            <a:endParaRPr lang="ko-KR" altLang="en-US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동녘B" pitchFamily="18" charset="-127"/>
              <a:ea typeface="HY동녘B" pitchFamily="18" charset="-127"/>
            </a:endParaRPr>
          </a:p>
        </p:txBody>
      </p:sp>
      <p:pic>
        <p:nvPicPr>
          <p:cNvPr id="4" name="Picture 85" descr="C:\Users\Master\Desktop\사진&amp;심볼\심볼로고\slogan_gif_main - 복사본.gif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56376" y="-27384"/>
            <a:ext cx="1187624" cy="7651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5" name="Picture 84" descr="C:\Users\Master\Desktop\사진&amp;심볼\심볼로고\공단로고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0850" y="6440488"/>
            <a:ext cx="1400175" cy="40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직사각형 1"/>
          <p:cNvSpPr/>
          <p:nvPr/>
        </p:nvSpPr>
        <p:spPr>
          <a:xfrm>
            <a:off x="611560" y="1124744"/>
            <a:ext cx="79928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■</a:t>
            </a:r>
            <a:r>
              <a:rPr lang="en-US" altLang="ko-KR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400" dirty="0" err="1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중간집수조</a:t>
            </a: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 유입 후 </a:t>
            </a:r>
            <a:r>
              <a:rPr lang="ko-KR" altLang="en-US" sz="2400" dirty="0" err="1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슬러지</a:t>
            </a: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 처리</a:t>
            </a:r>
            <a:endParaRPr lang="en-US" altLang="ko-KR" sz="2400" dirty="0" smtClean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4932040" y="5092442"/>
            <a:ext cx="3528392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ko-KR" altLang="en-US" dirty="0" err="1" smtClean="0">
                <a:solidFill>
                  <a:srgbClr val="000000"/>
                </a:solidFill>
              </a:rPr>
              <a:t>ㅇ</a:t>
            </a:r>
            <a:r>
              <a:rPr lang="ko-KR" altLang="en-US" dirty="0" smtClean="0">
                <a:solidFill>
                  <a:srgbClr val="000000"/>
                </a:solidFill>
              </a:rPr>
              <a:t> 적정공기 </a:t>
            </a:r>
            <a:endParaRPr lang="en-US" altLang="ko-KR" dirty="0" smtClean="0">
              <a:solidFill>
                <a:srgbClr val="000000"/>
              </a:solidFill>
            </a:endParaRPr>
          </a:p>
          <a:p>
            <a:r>
              <a:rPr lang="en-US" altLang="ko-KR" dirty="0">
                <a:solidFill>
                  <a:srgbClr val="000000"/>
                </a:solidFill>
              </a:rPr>
              <a:t> </a:t>
            </a:r>
            <a:r>
              <a:rPr lang="en-US" altLang="ko-KR" dirty="0" smtClean="0">
                <a:solidFill>
                  <a:srgbClr val="000000"/>
                </a:solidFill>
              </a:rPr>
              <a:t>  - </a:t>
            </a:r>
            <a:r>
              <a:rPr lang="ko-KR" altLang="en-US" dirty="0" smtClean="0">
                <a:solidFill>
                  <a:srgbClr val="000000"/>
                </a:solidFill>
              </a:rPr>
              <a:t>황화수소 </a:t>
            </a:r>
            <a:r>
              <a:rPr lang="en-US" altLang="ko-KR" dirty="0" smtClean="0">
                <a:solidFill>
                  <a:srgbClr val="000000"/>
                </a:solidFill>
              </a:rPr>
              <a:t>: 10ppm </a:t>
            </a:r>
            <a:r>
              <a:rPr lang="ko-KR" altLang="en-US" dirty="0" smtClean="0">
                <a:solidFill>
                  <a:srgbClr val="000000"/>
                </a:solidFill>
              </a:rPr>
              <a:t>미만</a:t>
            </a:r>
            <a:endParaRPr lang="en-US" altLang="ko-KR" dirty="0" smtClean="0">
              <a:solidFill>
                <a:srgbClr val="000000"/>
              </a:solidFill>
            </a:endParaRPr>
          </a:p>
          <a:p>
            <a:r>
              <a:rPr lang="en-US" altLang="ko-KR" dirty="0">
                <a:solidFill>
                  <a:srgbClr val="000000"/>
                </a:solidFill>
              </a:rPr>
              <a:t> </a:t>
            </a:r>
            <a:r>
              <a:rPr lang="en-US" altLang="ko-KR" dirty="0" smtClean="0">
                <a:solidFill>
                  <a:srgbClr val="000000"/>
                </a:solidFill>
              </a:rPr>
              <a:t>  - </a:t>
            </a:r>
            <a:r>
              <a:rPr lang="ko-KR" altLang="en-US" dirty="0" smtClean="0">
                <a:solidFill>
                  <a:srgbClr val="000000"/>
                </a:solidFill>
              </a:rPr>
              <a:t>산소 </a:t>
            </a:r>
            <a:r>
              <a:rPr lang="en-US" altLang="ko-KR" dirty="0" smtClean="0">
                <a:solidFill>
                  <a:srgbClr val="000000"/>
                </a:solidFill>
              </a:rPr>
              <a:t>: 18%~23.5%</a:t>
            </a:r>
            <a:endParaRPr lang="ko-KR" altLang="en-US" dirty="0">
              <a:solidFill>
                <a:srgbClr val="000000"/>
              </a:solidFill>
            </a:endParaRPr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683568" y="5158933"/>
            <a:ext cx="374441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ko-KR" altLang="en-US" dirty="0" smtClean="0">
                <a:solidFill>
                  <a:srgbClr val="000000"/>
                </a:solidFill>
              </a:rPr>
              <a:t>유입이 중단된 이후</a:t>
            </a:r>
            <a:r>
              <a:rPr lang="en-US" altLang="ko-KR" dirty="0" smtClean="0">
                <a:solidFill>
                  <a:srgbClr val="000000"/>
                </a:solidFill>
              </a:rPr>
              <a:t>, </a:t>
            </a:r>
            <a:r>
              <a:rPr lang="ko-KR" altLang="en-US" dirty="0" smtClean="0">
                <a:solidFill>
                  <a:srgbClr val="000000"/>
                </a:solidFill>
              </a:rPr>
              <a:t>정화조로 배출되고 남은 </a:t>
            </a:r>
            <a:r>
              <a:rPr lang="ko-KR" altLang="en-US" dirty="0" err="1" smtClean="0">
                <a:solidFill>
                  <a:srgbClr val="000000"/>
                </a:solidFill>
              </a:rPr>
              <a:t>축분뇨</a:t>
            </a:r>
            <a:r>
              <a:rPr lang="ko-KR" altLang="en-US" dirty="0" smtClean="0">
                <a:solidFill>
                  <a:srgbClr val="000000"/>
                </a:solidFill>
              </a:rPr>
              <a:t> </a:t>
            </a:r>
            <a:r>
              <a:rPr lang="ko-KR" altLang="en-US" dirty="0" err="1" smtClean="0">
                <a:solidFill>
                  <a:srgbClr val="000000"/>
                </a:solidFill>
              </a:rPr>
              <a:t>슬러지</a:t>
            </a:r>
            <a:endParaRPr lang="ko-KR" altLang="en-US" dirty="0">
              <a:solidFill>
                <a:srgbClr val="000000"/>
              </a:solidFill>
            </a:endParaRPr>
          </a:p>
        </p:txBody>
      </p:sp>
      <p:pic>
        <p:nvPicPr>
          <p:cNvPr id="1377283" name="_x171826376" descr="EMB000025f01cff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560" y="2111475"/>
            <a:ext cx="3780880" cy="2829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[mix][mix]SAM_5370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48782" y="2111475"/>
            <a:ext cx="4572000" cy="259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23678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제목 1"/>
          <p:cNvSpPr>
            <a:spLocks noGrp="1"/>
          </p:cNvSpPr>
          <p:nvPr>
            <p:ph type="title"/>
          </p:nvPr>
        </p:nvSpPr>
        <p:spPr>
          <a:xfrm>
            <a:off x="808310" y="308273"/>
            <a:ext cx="4915818" cy="563562"/>
          </a:xfrm>
        </p:spPr>
        <p:txBody>
          <a:bodyPr/>
          <a:lstStyle/>
          <a:p>
            <a:pPr algn="l"/>
            <a:r>
              <a:rPr lang="ko-KR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B" pitchFamily="18" charset="-127"/>
                <a:ea typeface="HY동녘B" pitchFamily="18" charset="-127"/>
              </a:rPr>
              <a:t>재해사례</a:t>
            </a:r>
            <a:r>
              <a:rPr lang="en-US" altLang="ko-K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B" pitchFamily="18" charset="-127"/>
                <a:ea typeface="HY동녘B" pitchFamily="18" charset="-127"/>
              </a:rPr>
              <a:t> 2</a:t>
            </a:r>
            <a:endParaRPr lang="ko-KR" altLang="en-US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동녘B" pitchFamily="18" charset="-127"/>
              <a:ea typeface="HY동녘B" pitchFamily="18" charset="-127"/>
            </a:endParaRPr>
          </a:p>
        </p:txBody>
      </p:sp>
      <p:pic>
        <p:nvPicPr>
          <p:cNvPr id="4" name="Picture 85" descr="C:\Users\Master\Desktop\사진&amp;심볼\심볼로고\slogan_gif_main - 복사본.gif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56376" y="-27384"/>
            <a:ext cx="1187624" cy="7651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5" name="Picture 84" descr="C:\Users\Master\Desktop\사진&amp;심볼\심볼로고\공단로고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0850" y="6440488"/>
            <a:ext cx="1400175" cy="40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직사각형 1"/>
          <p:cNvSpPr/>
          <p:nvPr/>
        </p:nvSpPr>
        <p:spPr>
          <a:xfrm>
            <a:off x="611560" y="1124744"/>
            <a:ext cx="79928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■</a:t>
            </a:r>
            <a:r>
              <a:rPr lang="en-US" altLang="ko-KR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재해발생 상황도</a:t>
            </a:r>
            <a:endParaRPr lang="en-US" altLang="ko-KR" sz="2400" dirty="0" smtClean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7" name="_x171825096" descr="EMB000025f01d0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79712" y="1586409"/>
            <a:ext cx="4716463" cy="3551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76261" name="_x176819472" descr="EMB000025f01d24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3512" y="3048892"/>
            <a:ext cx="2847975" cy="3108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76263" name="_x176817952" descr="EMB000025f01d25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24128" y="3048892"/>
            <a:ext cx="3214688" cy="3292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509672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6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762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762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6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762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762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제목 1"/>
          <p:cNvSpPr>
            <a:spLocks noGrp="1"/>
          </p:cNvSpPr>
          <p:nvPr>
            <p:ph type="title"/>
          </p:nvPr>
        </p:nvSpPr>
        <p:spPr>
          <a:xfrm>
            <a:off x="808310" y="308273"/>
            <a:ext cx="4915818" cy="563562"/>
          </a:xfrm>
        </p:spPr>
        <p:txBody>
          <a:bodyPr/>
          <a:lstStyle/>
          <a:p>
            <a:pPr algn="l"/>
            <a:r>
              <a:rPr lang="ko-KR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B" pitchFamily="18" charset="-127"/>
                <a:ea typeface="HY동녘B" pitchFamily="18" charset="-127"/>
              </a:rPr>
              <a:t>재해사례</a:t>
            </a:r>
            <a:r>
              <a:rPr lang="en-US" altLang="ko-K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B" pitchFamily="18" charset="-127"/>
                <a:ea typeface="HY동녘B" pitchFamily="18" charset="-127"/>
              </a:rPr>
              <a:t> 2</a:t>
            </a:r>
            <a:endParaRPr lang="ko-KR" altLang="en-US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동녘B" pitchFamily="18" charset="-127"/>
              <a:ea typeface="HY동녘B" pitchFamily="18" charset="-127"/>
            </a:endParaRPr>
          </a:p>
        </p:txBody>
      </p:sp>
      <p:pic>
        <p:nvPicPr>
          <p:cNvPr id="4" name="Picture 85" descr="C:\Users\Master\Desktop\사진&amp;심볼\심볼로고\slogan_gif_main - 복사본.gif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56376" y="-27384"/>
            <a:ext cx="1187624" cy="7651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5" name="Picture 84" descr="C:\Users\Master\Desktop\사진&amp;심볼\심볼로고\공단로고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0850" y="6440488"/>
            <a:ext cx="1400175" cy="40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직사각형 1"/>
          <p:cNvSpPr/>
          <p:nvPr/>
        </p:nvSpPr>
        <p:spPr>
          <a:xfrm>
            <a:off x="611560" y="1124744"/>
            <a:ext cx="7992888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■</a:t>
            </a:r>
            <a:r>
              <a:rPr lang="en-US" altLang="ko-KR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유해가스농도 측정결과 </a:t>
            </a:r>
            <a:r>
              <a:rPr lang="en-US" altLang="ko-KR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재해당일</a:t>
            </a:r>
            <a:r>
              <a:rPr lang="en-US" altLang="ko-KR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)</a:t>
            </a:r>
          </a:p>
          <a:p>
            <a:endParaRPr lang="en-US" altLang="ko-KR" sz="2400" dirty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ko-KR" altLang="en-US" sz="20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측정결과</a:t>
            </a:r>
            <a:endParaRPr lang="en-US" altLang="ko-KR" sz="2000" dirty="0" smtClean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altLang="ko-KR" sz="2000" dirty="0" smtClean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altLang="ko-KR" sz="2000" dirty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altLang="ko-KR" sz="2000" dirty="0" smtClean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altLang="ko-KR" sz="2000" dirty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altLang="ko-KR" sz="2000" dirty="0" smtClean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altLang="ko-KR" sz="2000" dirty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ko-KR" altLang="en-US" sz="20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측정방법 및 지점</a:t>
            </a:r>
            <a:endParaRPr lang="en-US" altLang="ko-KR" sz="2000" dirty="0" smtClean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1371600" lvl="2" indent="-457200">
              <a:lnSpc>
                <a:spcPct val="150000"/>
              </a:lnSpc>
              <a:buFont typeface="+mj-ea"/>
              <a:buAutoNum type="circleNumDbPlain"/>
            </a:pPr>
            <a:r>
              <a:rPr lang="ko-KR" altLang="en-US" sz="2000" dirty="0" err="1" smtClean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중간집수조</a:t>
            </a:r>
            <a:r>
              <a:rPr lang="ko-KR" altLang="en-US" sz="2000" dirty="0" smtClean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내부에 남아있는 </a:t>
            </a:r>
            <a:r>
              <a:rPr lang="ko-KR" altLang="en-US" sz="2000" dirty="0" err="1" smtClean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축분뇨의</a:t>
            </a:r>
            <a:r>
              <a:rPr lang="ko-KR" altLang="en-US" sz="2000" dirty="0" smtClean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유출배관 수면부근</a:t>
            </a:r>
            <a:endParaRPr lang="en-US" altLang="ko-KR" sz="2000" dirty="0" smtClean="0">
              <a:solidFill>
                <a:srgbClr val="000000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marL="1371600" lvl="2" indent="-457200">
              <a:lnSpc>
                <a:spcPct val="150000"/>
              </a:lnSpc>
              <a:buFont typeface="+mj-ea"/>
              <a:buAutoNum type="circleNumDbPlain"/>
            </a:pPr>
            <a:r>
              <a:rPr lang="ko-KR" altLang="en-US" sz="2000" dirty="0" err="1" smtClean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피재자가</a:t>
            </a:r>
            <a:r>
              <a:rPr lang="ko-KR" altLang="en-US" sz="2000" dirty="0" smtClean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허리를 굽힌 상태일 때의 호흡기 위치로 추정되는 지점</a:t>
            </a:r>
            <a:r>
              <a:rPr lang="en-US" altLang="ko-KR" sz="2000" dirty="0" smtClean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(</a:t>
            </a:r>
            <a:r>
              <a:rPr lang="ko-KR" altLang="en-US" sz="2000" dirty="0" err="1" smtClean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바닥면으로</a:t>
            </a:r>
            <a:r>
              <a:rPr lang="ko-KR" altLang="en-US" sz="2000" dirty="0" smtClean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부터 위로 </a:t>
            </a:r>
            <a:r>
              <a:rPr lang="en-US" altLang="ko-KR" sz="2000" dirty="0" smtClean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1m, </a:t>
            </a:r>
            <a:r>
              <a:rPr lang="ko-KR" altLang="en-US" sz="2000" dirty="0" err="1" smtClean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축분뇨</a:t>
            </a:r>
            <a:r>
              <a:rPr lang="ko-KR" altLang="en-US" sz="2000" dirty="0" smtClean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수면으로 부터 위로 </a:t>
            </a:r>
            <a:r>
              <a:rPr lang="en-US" altLang="ko-KR" sz="2000" dirty="0" smtClean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0.7m)</a:t>
            </a:r>
            <a:endParaRPr lang="ko-KR" altLang="en-US" sz="2000" dirty="0">
              <a:solidFill>
                <a:srgbClr val="000000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/>
          </p:nvPr>
        </p:nvGraphicFramePr>
        <p:xfrm>
          <a:off x="1187624" y="2348880"/>
          <a:ext cx="5688632" cy="1512168"/>
        </p:xfrm>
        <a:graphic>
          <a:graphicData uri="http://schemas.openxmlformats.org/drawingml/2006/table">
            <a:tbl>
              <a:tblPr/>
              <a:tblGrid>
                <a:gridCol w="2509940"/>
                <a:gridCol w="802428"/>
                <a:gridCol w="864096"/>
                <a:gridCol w="792088"/>
                <a:gridCol w="720080"/>
              </a:tblGrid>
              <a:tr h="57309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dirty="0">
                          <a:solidFill>
                            <a:srgbClr val="000000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측정지점</a:t>
                      </a:r>
                    </a:p>
                  </a:txBody>
                  <a:tcPr marL="17907" marR="17907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F8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baseline="-25000">
                          <a:solidFill>
                            <a:srgbClr val="000000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O2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(%)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F8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H</a:t>
                      </a:r>
                      <a:r>
                        <a:rPr lang="en-US" sz="1600" b="1" baseline="-25000">
                          <a:solidFill>
                            <a:srgbClr val="000000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2</a:t>
                      </a: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S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(ppm)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F8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CO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(ppm)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F8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LEL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(%)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F8FE"/>
                    </a:solidFill>
                  </a:tcPr>
                </a:tc>
              </a:tr>
              <a:tr h="46953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>
                          <a:solidFill>
                            <a:srgbClr val="000000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축분뇨 유출배관 수면 부근</a:t>
                      </a:r>
                      <a:r>
                        <a:rPr lang="en-US" altLang="ko-KR" sz="1600">
                          <a:solidFill>
                            <a:srgbClr val="000000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(①)</a:t>
                      </a:r>
                    </a:p>
                  </a:txBody>
                  <a:tcPr marL="17907" marR="17907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20.9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25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6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0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953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>
                          <a:solidFill>
                            <a:srgbClr val="000000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바닥면으로부터 위로 </a:t>
                      </a:r>
                      <a:r>
                        <a:rPr lang="en-US" altLang="ko-KR" sz="1600">
                          <a:solidFill>
                            <a:srgbClr val="000000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1m(②)</a:t>
                      </a:r>
                    </a:p>
                  </a:txBody>
                  <a:tcPr marL="17907" marR="17907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20.9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12∼14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0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0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9" name="_x176819472" descr="EMB000025f01d2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99714" y="1771680"/>
            <a:ext cx="2046318" cy="2233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08618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제목 1"/>
          <p:cNvSpPr>
            <a:spLocks noGrp="1"/>
          </p:cNvSpPr>
          <p:nvPr>
            <p:ph type="title"/>
          </p:nvPr>
        </p:nvSpPr>
        <p:spPr>
          <a:xfrm>
            <a:off x="808310" y="308273"/>
            <a:ext cx="4915818" cy="563562"/>
          </a:xfrm>
        </p:spPr>
        <p:txBody>
          <a:bodyPr/>
          <a:lstStyle/>
          <a:p>
            <a:pPr algn="l"/>
            <a:r>
              <a:rPr lang="ko-KR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B" pitchFamily="18" charset="-127"/>
                <a:ea typeface="HY동녘B" pitchFamily="18" charset="-127"/>
              </a:rPr>
              <a:t>재해사례</a:t>
            </a:r>
            <a:r>
              <a:rPr lang="en-US" altLang="ko-K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B" pitchFamily="18" charset="-127"/>
                <a:ea typeface="HY동녘B" pitchFamily="18" charset="-127"/>
              </a:rPr>
              <a:t> 2</a:t>
            </a:r>
            <a:endParaRPr lang="ko-KR" altLang="en-US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동녘B" pitchFamily="18" charset="-127"/>
              <a:ea typeface="HY동녘B" pitchFamily="18" charset="-127"/>
            </a:endParaRPr>
          </a:p>
        </p:txBody>
      </p:sp>
      <p:pic>
        <p:nvPicPr>
          <p:cNvPr id="4" name="Picture 85" descr="C:\Users\Master\Desktop\사진&amp;심볼\심볼로고\slogan_gif_main - 복사본.gif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56376" y="-27384"/>
            <a:ext cx="1187624" cy="7651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5" name="Picture 84" descr="C:\Users\Master\Desktop\사진&amp;심볼\심볼로고\공단로고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0850" y="6440488"/>
            <a:ext cx="1400175" cy="40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직사각형 1"/>
          <p:cNvSpPr/>
          <p:nvPr/>
        </p:nvSpPr>
        <p:spPr>
          <a:xfrm>
            <a:off x="611560" y="1124744"/>
            <a:ext cx="7992888" cy="55553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■</a:t>
            </a:r>
            <a:r>
              <a:rPr lang="en-US" altLang="ko-KR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유해가스농도 측정결과 </a:t>
            </a:r>
            <a:r>
              <a:rPr lang="en-US" altLang="ko-KR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재조사</a:t>
            </a:r>
            <a:r>
              <a:rPr lang="en-US" altLang="ko-KR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)</a:t>
            </a:r>
          </a:p>
          <a:p>
            <a:endParaRPr lang="en-US" altLang="ko-KR" sz="2400" dirty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ko-KR" altLang="en-US" sz="20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측정결과</a:t>
            </a:r>
            <a:endParaRPr lang="en-US" altLang="ko-KR" sz="2000" dirty="0" smtClean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altLang="ko-KR" sz="2000" dirty="0" smtClean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altLang="ko-KR" sz="2000" dirty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altLang="ko-KR" sz="2000" dirty="0" smtClean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altLang="ko-KR" sz="2000" dirty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altLang="ko-KR" sz="2000" dirty="0" smtClean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altLang="ko-KR" sz="2000" dirty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ko-KR" altLang="en-US" sz="20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측정방법 및 지점</a:t>
            </a:r>
            <a:endParaRPr lang="en-US" altLang="ko-KR" sz="2000" dirty="0" smtClean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1371600" lvl="2" indent="-457200">
              <a:lnSpc>
                <a:spcPct val="150000"/>
              </a:lnSpc>
              <a:buFont typeface="+mj-ea"/>
              <a:buAutoNum type="circleNumDbPlain"/>
            </a:pPr>
            <a:r>
              <a:rPr lang="ko-KR" altLang="en-US" sz="2000" dirty="0" err="1" smtClean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중간집수조</a:t>
            </a:r>
            <a:r>
              <a:rPr lang="ko-KR" altLang="en-US" sz="2000" dirty="0" smtClean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ko-KR" altLang="en-US" sz="200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내부에서의 작업 상황을 가정하여 내부 바닥에 남아있는 </a:t>
            </a:r>
            <a:r>
              <a:rPr lang="ko-KR" altLang="en-US" sz="2000" dirty="0" err="1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축분뇨를</a:t>
            </a:r>
            <a:r>
              <a:rPr lang="ko-KR" altLang="en-US" sz="200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휘저을 때의 </a:t>
            </a:r>
            <a:r>
              <a:rPr lang="ko-KR" altLang="en-US" sz="2000" dirty="0" err="1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축분뇨의</a:t>
            </a:r>
            <a:r>
              <a:rPr lang="ko-KR" altLang="en-US" sz="200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유출배관 수면 부근</a:t>
            </a:r>
          </a:p>
          <a:p>
            <a:pPr marL="1371600" lvl="2" indent="-45720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2000" dirty="0" smtClean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#</a:t>
            </a:r>
            <a:r>
              <a:rPr lang="en-US" altLang="ko-KR" sz="200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4</a:t>
            </a:r>
            <a:r>
              <a:rPr lang="ko-KR" altLang="en-US" sz="200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번 </a:t>
            </a:r>
            <a:r>
              <a:rPr lang="ko-KR" altLang="en-US" sz="2000" dirty="0" err="1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돈사</a:t>
            </a:r>
            <a:r>
              <a:rPr lang="ko-KR" altLang="en-US" sz="200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ko-KR" altLang="en-US" sz="2000" dirty="0" err="1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볼밸브를</a:t>
            </a:r>
            <a:r>
              <a:rPr lang="ko-KR" altLang="en-US" sz="200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열어 </a:t>
            </a:r>
            <a:r>
              <a:rPr lang="ko-KR" altLang="en-US" sz="2000" dirty="0" err="1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중간집수조로</a:t>
            </a:r>
            <a:r>
              <a:rPr lang="ko-KR" altLang="en-US" sz="200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ko-KR" altLang="en-US" sz="2000" dirty="0" err="1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월류되는</a:t>
            </a:r>
            <a:r>
              <a:rPr lang="ko-KR" altLang="en-US" sz="200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당시 </a:t>
            </a:r>
            <a:r>
              <a:rPr lang="ko-KR" altLang="en-US" sz="2000" dirty="0" err="1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중간집수조</a:t>
            </a:r>
            <a:r>
              <a:rPr lang="ko-KR" altLang="en-US" sz="200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상단 부근</a:t>
            </a:r>
          </a:p>
          <a:p>
            <a:pPr marL="1371600" lvl="2" indent="-457200">
              <a:lnSpc>
                <a:spcPct val="150000"/>
              </a:lnSpc>
              <a:buFont typeface="+mj-ea"/>
              <a:buAutoNum type="circleNumDbPlain"/>
            </a:pPr>
            <a:endParaRPr lang="ko-KR" altLang="en-US" sz="2000" dirty="0">
              <a:solidFill>
                <a:srgbClr val="000000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/>
          </p:nvPr>
        </p:nvGraphicFramePr>
        <p:xfrm>
          <a:off x="1115616" y="2276872"/>
          <a:ext cx="7056785" cy="1506078"/>
        </p:xfrm>
        <a:graphic>
          <a:graphicData uri="http://schemas.openxmlformats.org/drawingml/2006/table">
            <a:tbl>
              <a:tblPr/>
              <a:tblGrid>
                <a:gridCol w="3456384"/>
                <a:gridCol w="864096"/>
                <a:gridCol w="1008112"/>
                <a:gridCol w="936104"/>
                <a:gridCol w="792089"/>
              </a:tblGrid>
              <a:tr h="49270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dirty="0">
                          <a:solidFill>
                            <a:srgbClr val="000000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측정지점</a:t>
                      </a:r>
                    </a:p>
                  </a:txBody>
                  <a:tcPr marL="17907" marR="17907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F8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baseline="-25000" dirty="0">
                          <a:solidFill>
                            <a:srgbClr val="000000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O2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(%)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F8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H</a:t>
                      </a:r>
                      <a:r>
                        <a:rPr lang="en-US" sz="1600" b="1" baseline="-25000">
                          <a:solidFill>
                            <a:srgbClr val="000000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2</a:t>
                      </a: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S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(ppm)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F8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CO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(ppm)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F8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LEL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(%)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F8FE"/>
                    </a:solidFill>
                  </a:tcPr>
                </a:tc>
              </a:tr>
              <a:tr h="55662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dirty="0">
                          <a:solidFill>
                            <a:srgbClr val="000000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휘저을 때 </a:t>
                      </a:r>
                      <a:r>
                        <a:rPr lang="ko-KR" altLang="en-US" sz="1600" dirty="0" err="1">
                          <a:solidFill>
                            <a:srgbClr val="000000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축분뇨</a:t>
                      </a:r>
                      <a:r>
                        <a:rPr lang="ko-KR" altLang="en-US" sz="1600" dirty="0">
                          <a:solidFill>
                            <a:srgbClr val="000000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 유출배관 수면 부근</a:t>
                      </a:r>
                      <a:r>
                        <a:rPr lang="en-US" altLang="ko-KR" sz="1600" dirty="0">
                          <a:solidFill>
                            <a:srgbClr val="000000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(①)</a:t>
                      </a:r>
                    </a:p>
                  </a:txBody>
                  <a:tcPr marL="17907" marR="17907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20.9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175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48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0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367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dirty="0" err="1">
                          <a:solidFill>
                            <a:srgbClr val="000000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월류될</a:t>
                      </a:r>
                      <a:r>
                        <a:rPr lang="ko-KR" altLang="en-US" sz="1600" dirty="0">
                          <a:solidFill>
                            <a:srgbClr val="000000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 때 </a:t>
                      </a:r>
                      <a:r>
                        <a:rPr lang="ko-KR" altLang="en-US" sz="1600" dirty="0" err="1">
                          <a:solidFill>
                            <a:srgbClr val="000000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중간집수조</a:t>
                      </a:r>
                      <a:r>
                        <a:rPr lang="ko-KR" altLang="en-US" sz="1600" dirty="0">
                          <a:solidFill>
                            <a:srgbClr val="000000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 상단 부근</a:t>
                      </a:r>
                      <a:r>
                        <a:rPr lang="en-US" altLang="ko-KR" sz="1600" dirty="0">
                          <a:solidFill>
                            <a:srgbClr val="000000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(②)</a:t>
                      </a:r>
                    </a:p>
                  </a:txBody>
                  <a:tcPr marL="17907" marR="17907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20.9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OL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35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0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9" name="_x176819472" descr="EMB000025f01d2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90646" y="959555"/>
            <a:ext cx="1174512" cy="1281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268749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제목 1"/>
          <p:cNvSpPr>
            <a:spLocks noGrp="1"/>
          </p:cNvSpPr>
          <p:nvPr>
            <p:ph type="title"/>
          </p:nvPr>
        </p:nvSpPr>
        <p:spPr>
          <a:xfrm>
            <a:off x="808310" y="308273"/>
            <a:ext cx="4915818" cy="563562"/>
          </a:xfrm>
        </p:spPr>
        <p:txBody>
          <a:bodyPr/>
          <a:lstStyle/>
          <a:p>
            <a:pPr algn="l"/>
            <a:r>
              <a:rPr lang="ko-KR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B" pitchFamily="18" charset="-127"/>
                <a:ea typeface="HY동녘B" pitchFamily="18" charset="-127"/>
              </a:rPr>
              <a:t>재해사례</a:t>
            </a:r>
            <a:r>
              <a:rPr lang="en-US" altLang="ko-K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B" pitchFamily="18" charset="-127"/>
                <a:ea typeface="HY동녘B" pitchFamily="18" charset="-127"/>
              </a:rPr>
              <a:t> 2</a:t>
            </a:r>
            <a:endParaRPr lang="ko-KR" altLang="en-US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동녘B" pitchFamily="18" charset="-127"/>
              <a:ea typeface="HY동녘B" pitchFamily="18" charset="-127"/>
            </a:endParaRPr>
          </a:p>
        </p:txBody>
      </p:sp>
      <p:pic>
        <p:nvPicPr>
          <p:cNvPr id="4" name="Picture 85" descr="C:\Users\Master\Desktop\사진&amp;심볼\심볼로고\slogan_gif_main - 복사본.gif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56376" y="-27384"/>
            <a:ext cx="1187624" cy="7651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5" name="Picture 84" descr="C:\Users\Master\Desktop\사진&amp;심볼\심볼로고\공단로고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0850" y="6440488"/>
            <a:ext cx="1400175" cy="40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직사각형 1"/>
          <p:cNvSpPr/>
          <p:nvPr/>
        </p:nvSpPr>
        <p:spPr>
          <a:xfrm>
            <a:off x="611560" y="1124744"/>
            <a:ext cx="7992888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■</a:t>
            </a:r>
            <a:r>
              <a:rPr lang="en-US" altLang="ko-KR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재해발생 원인</a:t>
            </a:r>
            <a:endParaRPr lang="en-US" altLang="ko-KR" sz="2400" dirty="0" smtClean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endParaRPr lang="en-US" altLang="ko-KR" sz="2400" dirty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밀폐공간 보건작업 프로그램 수립</a:t>
            </a:r>
            <a:r>
              <a:rPr lang="en-US" altLang="ko-KR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·</a:t>
            </a: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시행 </a:t>
            </a:r>
            <a:r>
              <a:rPr lang="ko-KR" altLang="en-US" sz="2400" dirty="0" err="1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미실시</a:t>
            </a:r>
            <a:endParaRPr lang="en-US" altLang="ko-KR" sz="2400" dirty="0" smtClean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산소 및 유해가스 농도 </a:t>
            </a:r>
            <a:r>
              <a:rPr lang="ko-KR" altLang="en-US" sz="2400" dirty="0" err="1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미측정</a:t>
            </a:r>
            <a:endParaRPr lang="en-US" altLang="ko-KR" sz="2400" dirty="0" smtClean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환기 </a:t>
            </a:r>
            <a:r>
              <a:rPr lang="ko-KR" altLang="en-US" sz="2400" dirty="0" err="1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미실시</a:t>
            </a:r>
            <a:endParaRPr lang="en-US" altLang="ko-KR" sz="2400" dirty="0" smtClean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감시인 </a:t>
            </a:r>
            <a:r>
              <a:rPr lang="ko-KR" altLang="en-US" sz="2400" dirty="0" err="1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미배치</a:t>
            </a:r>
            <a:endParaRPr lang="en-US" altLang="ko-KR" sz="2400" dirty="0" smtClean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대피용 기구 미비치</a:t>
            </a:r>
            <a:endParaRPr lang="en-US" altLang="ko-KR" sz="2400" dirty="0" smtClean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긴급 구조훈련 </a:t>
            </a:r>
            <a:r>
              <a:rPr lang="ko-KR" altLang="en-US" sz="2400" dirty="0" err="1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미실시</a:t>
            </a:r>
            <a:endParaRPr lang="en-US" altLang="ko-KR" sz="2400" dirty="0" smtClean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안전한 작업방법 등 미주지</a:t>
            </a:r>
            <a:endParaRPr lang="ko-KR" altLang="en-US" sz="2400" dirty="0">
              <a:solidFill>
                <a:srgbClr val="000000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0031506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제목 1"/>
          <p:cNvSpPr>
            <a:spLocks noGrp="1"/>
          </p:cNvSpPr>
          <p:nvPr>
            <p:ph type="title"/>
          </p:nvPr>
        </p:nvSpPr>
        <p:spPr>
          <a:xfrm>
            <a:off x="808310" y="308273"/>
            <a:ext cx="4915818" cy="563562"/>
          </a:xfrm>
        </p:spPr>
        <p:txBody>
          <a:bodyPr/>
          <a:lstStyle/>
          <a:p>
            <a:pPr algn="l"/>
            <a:r>
              <a:rPr lang="ko-KR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B" pitchFamily="18" charset="-127"/>
                <a:ea typeface="HY동녘B" pitchFamily="18" charset="-127"/>
              </a:rPr>
              <a:t>재해사례</a:t>
            </a:r>
            <a:r>
              <a:rPr lang="en-US" altLang="ko-K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B" pitchFamily="18" charset="-127"/>
                <a:ea typeface="HY동녘B" pitchFamily="18" charset="-127"/>
              </a:rPr>
              <a:t> </a:t>
            </a:r>
            <a:r>
              <a:rPr lang="en-US" altLang="ko-K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B" pitchFamily="18" charset="-127"/>
                <a:ea typeface="HY동녘B" pitchFamily="18" charset="-127"/>
              </a:rPr>
              <a:t>3</a:t>
            </a:r>
            <a:endParaRPr lang="ko-KR" altLang="en-US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동녘B" pitchFamily="18" charset="-127"/>
              <a:ea typeface="HY동녘B" pitchFamily="18" charset="-127"/>
            </a:endParaRPr>
          </a:p>
        </p:txBody>
      </p:sp>
      <p:pic>
        <p:nvPicPr>
          <p:cNvPr id="4" name="Picture 85" descr="C:\Users\Master\Desktop\사진&amp;심볼\심볼로고\slogan_gif_main - 복사본.gif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56376" y="-27384"/>
            <a:ext cx="1187624" cy="7651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5" name="Picture 84" descr="C:\Users\Master\Desktop\사진&amp;심볼\심볼로고\공단로고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0850" y="6440488"/>
            <a:ext cx="1400175" cy="40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직사각형 1"/>
          <p:cNvSpPr/>
          <p:nvPr/>
        </p:nvSpPr>
        <p:spPr>
          <a:xfrm>
            <a:off x="611560" y="1124744"/>
            <a:ext cx="7992888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■</a:t>
            </a:r>
            <a:r>
              <a:rPr lang="en-US" altLang="ko-KR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사업장개요</a:t>
            </a:r>
            <a:endParaRPr lang="en-US" altLang="ko-KR" sz="2400" dirty="0" smtClean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ko-KR" altLang="en-US" sz="2400" dirty="0" err="1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사업장명</a:t>
            </a: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: OOO</a:t>
            </a: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영농조합법인</a:t>
            </a:r>
            <a:endParaRPr lang="en-US" altLang="ko-KR" sz="2400" dirty="0" smtClean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소 재 지 </a:t>
            </a:r>
            <a:r>
              <a:rPr lang="en-US" altLang="ko-KR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경남 산청군 </a:t>
            </a:r>
            <a:r>
              <a:rPr lang="en-US" altLang="ko-KR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OOOO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업   종 </a:t>
            </a:r>
            <a:r>
              <a:rPr lang="en-US" altLang="ko-KR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축산업</a:t>
            </a:r>
            <a:r>
              <a:rPr lang="en-US" altLang="ko-KR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(80005)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근로자수 </a:t>
            </a:r>
            <a:r>
              <a:rPr lang="en-US" altLang="ko-KR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: 7</a:t>
            </a: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명</a:t>
            </a:r>
            <a:endParaRPr lang="en-US" altLang="ko-KR" sz="2400" dirty="0" smtClean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r>
              <a:rPr lang="ko-KR" altLang="en-US" sz="2400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■</a:t>
            </a:r>
            <a:r>
              <a:rPr lang="en-US" altLang="ko-KR" sz="2400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재해자 </a:t>
            </a:r>
            <a:r>
              <a:rPr lang="ko-KR" altLang="en-US" sz="2400" dirty="0" err="1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인적사항</a:t>
            </a:r>
            <a:endParaRPr lang="en-US" altLang="ko-KR" sz="2400" dirty="0" smtClean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성명 </a:t>
            </a:r>
            <a:r>
              <a:rPr lang="en-US" altLang="ko-KR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근로자 </a:t>
            </a:r>
            <a:r>
              <a:rPr lang="en-US" altLang="ko-KR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1</a:t>
            </a: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명 사망</a:t>
            </a:r>
            <a:endParaRPr lang="en-US" altLang="ko-KR" sz="2400" dirty="0" smtClean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경력 </a:t>
            </a:r>
            <a:r>
              <a:rPr lang="en-US" altLang="ko-KR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: 13</a:t>
            </a: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년 </a:t>
            </a:r>
            <a:r>
              <a:rPr lang="en-US" altLang="ko-KR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6</a:t>
            </a: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월</a:t>
            </a:r>
            <a:endParaRPr lang="en-US" altLang="ko-KR" sz="2400" dirty="0" smtClean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■ 재해발생 경위</a:t>
            </a:r>
            <a:endParaRPr lang="en-US" altLang="ko-KR" sz="2400" dirty="0" smtClean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altLang="ko-KR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2012</a:t>
            </a:r>
            <a:r>
              <a:rPr lang="ko-KR" altLang="en-US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en-US" altLang="ko-KR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4.13(</a:t>
            </a:r>
            <a:r>
              <a:rPr lang="ko-KR" altLang="en-US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금</a:t>
            </a:r>
            <a:r>
              <a:rPr lang="en-US" altLang="ko-KR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) 13:50</a:t>
            </a:r>
            <a:r>
              <a:rPr lang="ko-KR" altLang="en-US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분경 경남 산청군 소재 오부면 </a:t>
            </a:r>
            <a:r>
              <a:rPr lang="en-US" altLang="ko-KR" dirty="0" smtClean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OOOO</a:t>
            </a:r>
            <a:r>
              <a:rPr lang="ko-KR" altLang="en-US" dirty="0" smtClean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ko-KR" altLang="en-US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영농조합법인</a:t>
            </a:r>
            <a:r>
              <a:rPr lang="en-US" altLang="ko-KR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(</a:t>
            </a:r>
            <a:r>
              <a:rPr lang="ko-KR" altLang="en-US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양돈농장</a:t>
            </a:r>
            <a:r>
              <a:rPr lang="en-US" altLang="ko-KR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) </a:t>
            </a:r>
            <a:r>
              <a:rPr lang="ko-KR" altLang="en-US" dirty="0" err="1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돈사와</a:t>
            </a:r>
            <a:r>
              <a:rPr lang="ko-KR" altLang="en-US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ko-KR" altLang="en-US" dirty="0" err="1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중간집수조</a:t>
            </a:r>
            <a:r>
              <a:rPr lang="ko-KR" altLang="en-US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사이 </a:t>
            </a:r>
            <a:r>
              <a:rPr lang="ko-KR" altLang="en-US" dirty="0" err="1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관로가</a:t>
            </a:r>
            <a:r>
              <a:rPr lang="ko-KR" altLang="en-US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막혀 배관에 연결배관</a:t>
            </a:r>
            <a:r>
              <a:rPr lang="en-US" altLang="ko-KR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(</a:t>
            </a:r>
            <a:r>
              <a:rPr lang="ko-KR" altLang="en-US" dirty="0" err="1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엘보우</a:t>
            </a:r>
            <a:r>
              <a:rPr lang="en-US" altLang="ko-KR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)</a:t>
            </a:r>
            <a:r>
              <a:rPr lang="ko-KR" altLang="en-US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를 끼우고 분뇨수거차량 호스를 연결한 후 막힌 배관 뚫는 </a:t>
            </a:r>
            <a:r>
              <a:rPr lang="ko-KR" altLang="en-US" dirty="0" err="1" smtClean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작업중</a:t>
            </a:r>
            <a:endParaRPr lang="en-US" altLang="ko-KR" dirty="0" smtClean="0">
              <a:solidFill>
                <a:srgbClr val="000000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ko-KR" altLang="en-US" dirty="0" smtClean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연결배관이 </a:t>
            </a:r>
            <a:r>
              <a:rPr lang="ko-KR" altLang="en-US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빠지지 않도록 지지하고 있던 막대기를 </a:t>
            </a:r>
            <a:r>
              <a:rPr lang="ko-KR" altLang="en-US" dirty="0" err="1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집수조</a:t>
            </a:r>
            <a:r>
              <a:rPr lang="ko-KR" altLang="en-US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아래로 떨어뜨려 사다리를 타고 내려가서 이를 주우려다가 황화수소에 중독되어 </a:t>
            </a:r>
            <a:r>
              <a:rPr lang="en-US" altLang="ko-KR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1</a:t>
            </a:r>
            <a:r>
              <a:rPr lang="ko-KR" altLang="en-US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명이 사망한 </a:t>
            </a:r>
            <a:r>
              <a:rPr lang="ko-KR" altLang="en-US" dirty="0" smtClean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재해임</a:t>
            </a:r>
            <a:endParaRPr lang="ko-KR" altLang="en-US" dirty="0">
              <a:solidFill>
                <a:srgbClr val="000000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249492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제목 1"/>
          <p:cNvSpPr>
            <a:spLocks noGrp="1"/>
          </p:cNvSpPr>
          <p:nvPr>
            <p:ph type="title"/>
          </p:nvPr>
        </p:nvSpPr>
        <p:spPr>
          <a:xfrm>
            <a:off x="808310" y="308273"/>
            <a:ext cx="4915818" cy="563562"/>
          </a:xfrm>
        </p:spPr>
        <p:txBody>
          <a:bodyPr/>
          <a:lstStyle/>
          <a:p>
            <a:pPr algn="l"/>
            <a:r>
              <a:rPr lang="ko-KR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B" pitchFamily="18" charset="-127"/>
                <a:ea typeface="HY동녘B" pitchFamily="18" charset="-127"/>
              </a:rPr>
              <a:t>재해사례</a:t>
            </a:r>
            <a:r>
              <a:rPr lang="en-US" altLang="ko-K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B" pitchFamily="18" charset="-127"/>
                <a:ea typeface="HY동녘B" pitchFamily="18" charset="-127"/>
              </a:rPr>
              <a:t> 3</a:t>
            </a:r>
            <a:endParaRPr lang="ko-KR" altLang="en-US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동녘B" pitchFamily="18" charset="-127"/>
              <a:ea typeface="HY동녘B" pitchFamily="18" charset="-127"/>
            </a:endParaRPr>
          </a:p>
        </p:txBody>
      </p:sp>
      <p:pic>
        <p:nvPicPr>
          <p:cNvPr id="4" name="Picture 85" descr="C:\Users\Master\Desktop\사진&amp;심볼\심볼로고\slogan_gif_main - 복사본.gif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56376" y="-27384"/>
            <a:ext cx="1187624" cy="7651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5" name="Picture 84" descr="C:\Users\Master\Desktop\사진&amp;심볼\심볼로고\공단로고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0850" y="6440488"/>
            <a:ext cx="1400175" cy="40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직사각형 1"/>
          <p:cNvSpPr/>
          <p:nvPr/>
        </p:nvSpPr>
        <p:spPr>
          <a:xfrm>
            <a:off x="611560" y="1124744"/>
            <a:ext cx="79928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■</a:t>
            </a:r>
            <a:r>
              <a:rPr lang="en-US" altLang="ko-KR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재해발생 상황도</a:t>
            </a:r>
            <a:endParaRPr lang="en-US" altLang="ko-KR" sz="2400" dirty="0" smtClean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1376257" name="_x150264504" descr="EMB000028040dab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1600" y="1586409"/>
            <a:ext cx="2808312" cy="3508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971600" y="5232636"/>
            <a:ext cx="3096344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altLang="ko-KR" dirty="0" smtClean="0">
                <a:solidFill>
                  <a:srgbClr val="000000"/>
                </a:solidFill>
              </a:rPr>
              <a:t>1. </a:t>
            </a:r>
            <a:r>
              <a:rPr lang="ko-KR" altLang="en-US" dirty="0" smtClean="0">
                <a:solidFill>
                  <a:srgbClr val="000000"/>
                </a:solidFill>
              </a:rPr>
              <a:t>재해자가 뚫기 전용 </a:t>
            </a:r>
            <a:r>
              <a:rPr lang="en-US" altLang="ko-KR" dirty="0" smtClean="0">
                <a:solidFill>
                  <a:srgbClr val="000000"/>
                </a:solidFill>
              </a:rPr>
              <a:t>L</a:t>
            </a:r>
            <a:r>
              <a:rPr lang="ko-KR" altLang="en-US" dirty="0" smtClean="0">
                <a:solidFill>
                  <a:srgbClr val="000000"/>
                </a:solidFill>
              </a:rPr>
              <a:t>자형 배관을 막대기로 지지함</a:t>
            </a:r>
            <a:endParaRPr lang="ko-KR" altLang="en-US" dirty="0">
              <a:solidFill>
                <a:srgbClr val="000000"/>
              </a:solidFill>
            </a:endParaRPr>
          </a:p>
        </p:txBody>
      </p:sp>
      <p:pic>
        <p:nvPicPr>
          <p:cNvPr id="1376259" name="_x150513376" descr="EMB000028040dac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32040" y="1657626"/>
            <a:ext cx="2664296" cy="3351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4716016" y="5229200"/>
            <a:ext cx="3096344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altLang="ko-KR" dirty="0">
                <a:solidFill>
                  <a:srgbClr val="000000"/>
                </a:solidFill>
              </a:rPr>
              <a:t>2</a:t>
            </a:r>
            <a:r>
              <a:rPr lang="en-US" altLang="ko-KR" dirty="0" smtClean="0">
                <a:solidFill>
                  <a:srgbClr val="000000"/>
                </a:solidFill>
              </a:rPr>
              <a:t>. </a:t>
            </a:r>
            <a:r>
              <a:rPr lang="ko-KR" altLang="en-US" dirty="0" smtClean="0">
                <a:solidFill>
                  <a:srgbClr val="000000"/>
                </a:solidFill>
              </a:rPr>
              <a:t>지지하던 막대기가 </a:t>
            </a:r>
            <a:r>
              <a:rPr lang="ko-KR" altLang="en-US" dirty="0" err="1" smtClean="0">
                <a:solidFill>
                  <a:srgbClr val="000000"/>
                </a:solidFill>
              </a:rPr>
              <a:t>돈분</a:t>
            </a:r>
            <a:r>
              <a:rPr lang="ko-KR" altLang="en-US" dirty="0" smtClean="0">
                <a:solidFill>
                  <a:srgbClr val="000000"/>
                </a:solidFill>
              </a:rPr>
              <a:t> </a:t>
            </a:r>
            <a:r>
              <a:rPr lang="ko-KR" altLang="en-US" dirty="0" err="1" smtClean="0">
                <a:solidFill>
                  <a:srgbClr val="000000"/>
                </a:solidFill>
              </a:rPr>
              <a:t>집수조로</a:t>
            </a:r>
            <a:r>
              <a:rPr lang="ko-KR" altLang="en-US" dirty="0" smtClean="0">
                <a:solidFill>
                  <a:srgbClr val="000000"/>
                </a:solidFill>
              </a:rPr>
              <a:t> 떨어짐</a:t>
            </a:r>
            <a:endParaRPr lang="ko-KR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088831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제목 1"/>
          <p:cNvSpPr>
            <a:spLocks noGrp="1"/>
          </p:cNvSpPr>
          <p:nvPr>
            <p:ph type="title"/>
          </p:nvPr>
        </p:nvSpPr>
        <p:spPr>
          <a:xfrm>
            <a:off x="808310" y="308273"/>
            <a:ext cx="4915818" cy="563562"/>
          </a:xfrm>
        </p:spPr>
        <p:txBody>
          <a:bodyPr/>
          <a:lstStyle/>
          <a:p>
            <a:pPr algn="l"/>
            <a:r>
              <a:rPr lang="ko-KR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B" pitchFamily="18" charset="-127"/>
                <a:ea typeface="HY동녘B" pitchFamily="18" charset="-127"/>
              </a:rPr>
              <a:t>재해사례</a:t>
            </a:r>
            <a:r>
              <a:rPr lang="en-US" altLang="ko-K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B" pitchFamily="18" charset="-127"/>
                <a:ea typeface="HY동녘B" pitchFamily="18" charset="-127"/>
              </a:rPr>
              <a:t> 3</a:t>
            </a:r>
            <a:endParaRPr lang="ko-KR" altLang="en-US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동녘B" pitchFamily="18" charset="-127"/>
              <a:ea typeface="HY동녘B" pitchFamily="18" charset="-127"/>
            </a:endParaRPr>
          </a:p>
        </p:txBody>
      </p:sp>
      <p:pic>
        <p:nvPicPr>
          <p:cNvPr id="4" name="Picture 85" descr="C:\Users\Master\Desktop\사진&amp;심볼\심볼로고\slogan_gif_main - 복사본.gif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56376" y="-27384"/>
            <a:ext cx="1187624" cy="7651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5" name="Picture 84" descr="C:\Users\Master\Desktop\사진&amp;심볼\심볼로고\공단로고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0850" y="6440488"/>
            <a:ext cx="1400175" cy="40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직사각형 1"/>
          <p:cNvSpPr/>
          <p:nvPr/>
        </p:nvSpPr>
        <p:spPr>
          <a:xfrm>
            <a:off x="611560" y="1124744"/>
            <a:ext cx="79928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■</a:t>
            </a:r>
            <a:r>
              <a:rPr lang="en-US" altLang="ko-KR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재해발생 상황도</a:t>
            </a:r>
            <a:endParaRPr lang="en-US" altLang="ko-KR" sz="2400" dirty="0" smtClean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971600" y="5232636"/>
            <a:ext cx="3096344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altLang="ko-KR" dirty="0">
                <a:solidFill>
                  <a:srgbClr val="000000"/>
                </a:solidFill>
              </a:rPr>
              <a:t>3</a:t>
            </a:r>
            <a:r>
              <a:rPr lang="en-US" altLang="ko-KR" dirty="0" smtClean="0">
                <a:solidFill>
                  <a:srgbClr val="000000"/>
                </a:solidFill>
              </a:rPr>
              <a:t>. </a:t>
            </a:r>
            <a:r>
              <a:rPr lang="ko-KR" altLang="en-US" dirty="0" smtClean="0">
                <a:solidFill>
                  <a:srgbClr val="000000"/>
                </a:solidFill>
              </a:rPr>
              <a:t>막대기를 건져내기 위해 사다리를 이용하여 내려감</a:t>
            </a:r>
            <a:endParaRPr lang="ko-KR" altLang="en-US" dirty="0">
              <a:solidFill>
                <a:srgbClr val="000000"/>
              </a:solidFill>
            </a:endParaRPr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4716016" y="5229200"/>
            <a:ext cx="3096344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altLang="ko-KR" dirty="0" smtClean="0">
                <a:solidFill>
                  <a:srgbClr val="000000"/>
                </a:solidFill>
              </a:rPr>
              <a:t>4. </a:t>
            </a:r>
            <a:r>
              <a:rPr lang="ko-KR" altLang="en-US" dirty="0" smtClean="0">
                <a:solidFill>
                  <a:srgbClr val="000000"/>
                </a:solidFill>
              </a:rPr>
              <a:t>황화수소 가스에 중독되어 재해자가 사망함</a:t>
            </a:r>
            <a:endParaRPr lang="ko-KR" altLang="en-US" dirty="0">
              <a:solidFill>
                <a:srgbClr val="000000"/>
              </a:solidFill>
            </a:endParaRPr>
          </a:p>
        </p:txBody>
      </p:sp>
      <p:pic>
        <p:nvPicPr>
          <p:cNvPr id="1377281" name="_x150277088" descr="EMB000028040dad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50937" y="1715206"/>
            <a:ext cx="2502728" cy="3491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77283" name="_x150541728" descr="EMB000028040dae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16016" y="1666781"/>
            <a:ext cx="2897188" cy="3448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875845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제목 1"/>
          <p:cNvSpPr>
            <a:spLocks noGrp="1"/>
          </p:cNvSpPr>
          <p:nvPr>
            <p:ph type="title"/>
          </p:nvPr>
        </p:nvSpPr>
        <p:spPr>
          <a:xfrm>
            <a:off x="808310" y="308273"/>
            <a:ext cx="4915818" cy="563562"/>
          </a:xfrm>
        </p:spPr>
        <p:txBody>
          <a:bodyPr/>
          <a:lstStyle/>
          <a:p>
            <a:pPr algn="l"/>
            <a:r>
              <a:rPr lang="ko-KR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B" pitchFamily="18" charset="-127"/>
                <a:ea typeface="HY동녘B" pitchFamily="18" charset="-127"/>
              </a:rPr>
              <a:t>재해사례</a:t>
            </a:r>
            <a:r>
              <a:rPr lang="en-US" altLang="ko-K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B" pitchFamily="18" charset="-127"/>
                <a:ea typeface="HY동녘B" pitchFamily="18" charset="-127"/>
              </a:rPr>
              <a:t> 3</a:t>
            </a:r>
            <a:endParaRPr lang="ko-KR" altLang="en-US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동녘B" pitchFamily="18" charset="-127"/>
              <a:ea typeface="HY동녘B" pitchFamily="18" charset="-127"/>
            </a:endParaRPr>
          </a:p>
        </p:txBody>
      </p:sp>
      <p:pic>
        <p:nvPicPr>
          <p:cNvPr id="4" name="Picture 85" descr="C:\Users\Master\Desktop\사진&amp;심볼\심볼로고\slogan_gif_main - 복사본.gif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56376" y="-27384"/>
            <a:ext cx="1187624" cy="7651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5" name="Picture 84" descr="C:\Users\Master\Desktop\사진&amp;심볼\심볼로고\공단로고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0850" y="6440488"/>
            <a:ext cx="1400175" cy="40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직사각형 1"/>
          <p:cNvSpPr/>
          <p:nvPr/>
        </p:nvSpPr>
        <p:spPr>
          <a:xfrm>
            <a:off x="611560" y="1124744"/>
            <a:ext cx="7992888" cy="4678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■</a:t>
            </a:r>
            <a:r>
              <a:rPr lang="en-US" altLang="ko-KR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유해가스농도 측정결과</a:t>
            </a:r>
            <a:endParaRPr lang="en-US" altLang="ko-KR" sz="2400" dirty="0" smtClean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endParaRPr lang="en-US" altLang="ko-KR" sz="2400" dirty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ko-KR" altLang="en-US" sz="20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측정결과</a:t>
            </a:r>
            <a:endParaRPr lang="en-US" altLang="ko-KR" sz="2000" dirty="0" smtClean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altLang="ko-KR" sz="2000" dirty="0" smtClean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altLang="ko-KR" sz="2000" dirty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altLang="ko-KR" sz="2000" dirty="0" smtClean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altLang="ko-KR" sz="2000" dirty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altLang="ko-KR" sz="2000" dirty="0" smtClean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altLang="ko-KR" sz="2000" dirty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ko-KR" altLang="en-US" sz="20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측정방법 및 지점</a:t>
            </a:r>
            <a:endParaRPr lang="en-US" altLang="ko-KR" sz="2000" dirty="0" smtClean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1257300" lvl="2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2000" dirty="0" smtClean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재해발생 </a:t>
            </a:r>
            <a:r>
              <a:rPr lang="ko-KR" altLang="en-US" sz="200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장소인 </a:t>
            </a:r>
            <a:r>
              <a:rPr lang="ko-KR" altLang="en-US" sz="2000" dirty="0" err="1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집수조</a:t>
            </a:r>
            <a:r>
              <a:rPr lang="ko-KR" altLang="en-US" sz="200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맨홀에서 아래로 </a:t>
            </a:r>
            <a:r>
              <a:rPr lang="en-US" altLang="ko-KR" sz="200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1m</a:t>
            </a:r>
            <a:r>
              <a:rPr lang="ko-KR" altLang="en-US" sz="200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지점</a:t>
            </a:r>
            <a:r>
              <a:rPr lang="en-US" altLang="ko-KR" sz="200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200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재해자가 </a:t>
            </a:r>
            <a:r>
              <a:rPr lang="ko-KR" altLang="en-US" sz="2000" dirty="0" smtClean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 쓰러진 </a:t>
            </a:r>
            <a:r>
              <a:rPr lang="ko-KR" altLang="en-US" sz="200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지점으로 추정되는 </a:t>
            </a:r>
            <a:r>
              <a:rPr lang="en-US" altLang="ko-KR" sz="200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(</a:t>
            </a:r>
            <a:r>
              <a:rPr lang="ko-KR" altLang="en-US" sz="200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맨홀에서 아래로 </a:t>
            </a:r>
            <a:r>
              <a:rPr lang="en-US" altLang="ko-KR" sz="200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2m) </a:t>
            </a:r>
            <a:r>
              <a:rPr lang="ko-KR" altLang="en-US" sz="200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지점에서 황화수소</a:t>
            </a:r>
            <a:r>
              <a:rPr lang="en-US" altLang="ko-KR" sz="200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200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산소</a:t>
            </a:r>
            <a:r>
              <a:rPr lang="en-US" altLang="ko-KR" sz="200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200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일산화탄소</a:t>
            </a:r>
            <a:r>
              <a:rPr lang="en-US" altLang="ko-KR" sz="200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200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가연성가스 농도를 </a:t>
            </a:r>
            <a:r>
              <a:rPr lang="ko-KR" altLang="en-US" sz="2000" dirty="0" smtClean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측정</a:t>
            </a:r>
            <a:endParaRPr lang="ko-KR" altLang="en-US" sz="2000" dirty="0">
              <a:solidFill>
                <a:srgbClr val="000000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/>
          </p:nvPr>
        </p:nvGraphicFramePr>
        <p:xfrm>
          <a:off x="1552161" y="2276872"/>
          <a:ext cx="6548231" cy="1656183"/>
        </p:xfrm>
        <a:graphic>
          <a:graphicData uri="http://schemas.openxmlformats.org/drawingml/2006/table">
            <a:tbl>
              <a:tblPr/>
              <a:tblGrid>
                <a:gridCol w="2198310"/>
                <a:gridCol w="1054769"/>
                <a:gridCol w="1098384"/>
                <a:gridCol w="1054769"/>
                <a:gridCol w="1141999"/>
              </a:tblGrid>
              <a:tr h="62881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측정지점</a:t>
                      </a:r>
                    </a:p>
                  </a:txBody>
                  <a:tcPr marL="17907" marR="17907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F8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1" dirty="0" smtClean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O</a:t>
                      </a:r>
                      <a:r>
                        <a:rPr lang="en-US" sz="1800" b="1" baseline="-25000" dirty="0" smtClean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</a:t>
                      </a:r>
                      <a:endParaRPr lang="en-US" sz="1800" b="1" baseline="-25000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(%)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F8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H</a:t>
                      </a:r>
                      <a:r>
                        <a:rPr lang="en-US" sz="1800" b="1" baseline="-2500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</a:t>
                      </a: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S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(ppm)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F8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CO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(ppm)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F8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LEL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(%)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F8FE"/>
                    </a:solidFill>
                  </a:tcPr>
                </a:tc>
              </a:tr>
              <a:tr h="51368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멘홀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입구에서 아래로 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1m</a:t>
                      </a:r>
                    </a:p>
                  </a:txBody>
                  <a:tcPr marL="17907" marR="17907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20.9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123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24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0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368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멘홀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입구에서 아래로 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2m</a:t>
                      </a:r>
                    </a:p>
                  </a:txBody>
                  <a:tcPr marL="17907" marR="17907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20.9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154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25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0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3644965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제목 1"/>
          <p:cNvSpPr>
            <a:spLocks noGrp="1"/>
          </p:cNvSpPr>
          <p:nvPr>
            <p:ph type="title"/>
          </p:nvPr>
        </p:nvSpPr>
        <p:spPr>
          <a:xfrm>
            <a:off x="808310" y="308273"/>
            <a:ext cx="4915818" cy="563562"/>
          </a:xfrm>
        </p:spPr>
        <p:txBody>
          <a:bodyPr/>
          <a:lstStyle/>
          <a:p>
            <a:pPr algn="l"/>
            <a:r>
              <a:rPr lang="ko-KR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B" pitchFamily="18" charset="-127"/>
                <a:ea typeface="HY동녘B" pitchFamily="18" charset="-127"/>
              </a:rPr>
              <a:t>재해사례</a:t>
            </a:r>
            <a:r>
              <a:rPr lang="en-US" altLang="ko-K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B" pitchFamily="18" charset="-127"/>
                <a:ea typeface="HY동녘B" pitchFamily="18" charset="-127"/>
              </a:rPr>
              <a:t> 3</a:t>
            </a:r>
            <a:endParaRPr lang="ko-KR" altLang="en-US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동녘B" pitchFamily="18" charset="-127"/>
              <a:ea typeface="HY동녘B" pitchFamily="18" charset="-127"/>
            </a:endParaRPr>
          </a:p>
        </p:txBody>
      </p:sp>
      <p:pic>
        <p:nvPicPr>
          <p:cNvPr id="4" name="Picture 85" descr="C:\Users\Master\Desktop\사진&amp;심볼\심볼로고\slogan_gif_main - 복사본.gif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56376" y="-27384"/>
            <a:ext cx="1187624" cy="7651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5" name="Picture 84" descr="C:\Users\Master\Desktop\사진&amp;심볼\심볼로고\공단로고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0850" y="6440488"/>
            <a:ext cx="1400175" cy="40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직사각형 1"/>
          <p:cNvSpPr/>
          <p:nvPr/>
        </p:nvSpPr>
        <p:spPr>
          <a:xfrm>
            <a:off x="611560" y="1124744"/>
            <a:ext cx="79928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■</a:t>
            </a:r>
            <a:r>
              <a:rPr lang="en-US" altLang="ko-KR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관련사진</a:t>
            </a:r>
            <a:endParaRPr lang="en-US" altLang="ko-KR" sz="2400" dirty="0" smtClean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1600" y="1586409"/>
            <a:ext cx="7488832" cy="4696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458219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제목 1"/>
          <p:cNvSpPr>
            <a:spLocks noGrp="1"/>
          </p:cNvSpPr>
          <p:nvPr>
            <p:ph type="title"/>
          </p:nvPr>
        </p:nvSpPr>
        <p:spPr>
          <a:xfrm>
            <a:off x="808310" y="308273"/>
            <a:ext cx="4915818" cy="563562"/>
          </a:xfrm>
        </p:spPr>
        <p:txBody>
          <a:bodyPr/>
          <a:lstStyle/>
          <a:p>
            <a:pPr algn="l"/>
            <a:r>
              <a:rPr lang="ko-KR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B" pitchFamily="18" charset="-127"/>
                <a:ea typeface="HY동녘B" pitchFamily="18" charset="-127"/>
              </a:rPr>
              <a:t>재해사례</a:t>
            </a:r>
            <a:r>
              <a:rPr lang="en-US" altLang="ko-K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B" pitchFamily="18" charset="-127"/>
                <a:ea typeface="HY동녘B" pitchFamily="18" charset="-127"/>
              </a:rPr>
              <a:t> </a:t>
            </a:r>
            <a:r>
              <a:rPr lang="en-US" altLang="ko-K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B" pitchFamily="18" charset="-127"/>
                <a:ea typeface="HY동녘B" pitchFamily="18" charset="-127"/>
              </a:rPr>
              <a:t>4</a:t>
            </a:r>
            <a:endParaRPr lang="ko-KR" altLang="en-US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동녘B" pitchFamily="18" charset="-127"/>
              <a:ea typeface="HY동녘B" pitchFamily="18" charset="-127"/>
            </a:endParaRPr>
          </a:p>
        </p:txBody>
      </p:sp>
      <p:pic>
        <p:nvPicPr>
          <p:cNvPr id="4" name="Picture 85" descr="C:\Users\Master\Desktop\사진&amp;심볼\심볼로고\slogan_gif_main - 복사본.gif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56376" y="-27384"/>
            <a:ext cx="1187624" cy="7651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5" name="Picture 84" descr="C:\Users\Master\Desktop\사진&amp;심볼\심볼로고\공단로고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0850" y="6440488"/>
            <a:ext cx="1400175" cy="40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직사각형 1"/>
          <p:cNvSpPr/>
          <p:nvPr/>
        </p:nvSpPr>
        <p:spPr>
          <a:xfrm>
            <a:off x="611560" y="1124744"/>
            <a:ext cx="7992888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■</a:t>
            </a:r>
            <a:r>
              <a:rPr lang="en-US" altLang="ko-KR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사업장개요</a:t>
            </a:r>
            <a:endParaRPr lang="en-US" altLang="ko-KR" sz="2400" dirty="0" smtClean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ko-KR" altLang="en-US" sz="2400" dirty="0" err="1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사업장명</a:t>
            </a: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: OO</a:t>
            </a: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축산</a:t>
            </a:r>
            <a:endParaRPr lang="en-US" altLang="ko-KR" sz="2400" dirty="0" smtClean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소 재 지 </a:t>
            </a:r>
            <a:r>
              <a:rPr lang="en-US" altLang="ko-KR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경남 거창군 </a:t>
            </a:r>
            <a:r>
              <a:rPr lang="en-US" altLang="ko-KR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OOO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업   종 </a:t>
            </a:r>
            <a:r>
              <a:rPr lang="en-US" altLang="ko-KR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축산업</a:t>
            </a:r>
            <a:r>
              <a:rPr lang="en-US" altLang="ko-KR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(80005)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근로자수 </a:t>
            </a:r>
            <a:r>
              <a:rPr lang="en-US" altLang="ko-KR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: 1</a:t>
            </a: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명</a:t>
            </a:r>
            <a:endParaRPr lang="en-US" altLang="ko-KR" sz="2400" dirty="0" smtClean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r>
              <a:rPr lang="ko-KR" altLang="en-US" sz="2400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■</a:t>
            </a:r>
            <a:r>
              <a:rPr lang="en-US" altLang="ko-KR" sz="2400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재해자 </a:t>
            </a:r>
            <a:r>
              <a:rPr lang="ko-KR" altLang="en-US" sz="2400" dirty="0" err="1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인적사항</a:t>
            </a:r>
            <a:endParaRPr lang="en-US" altLang="ko-KR" sz="2400" dirty="0" smtClean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성명 </a:t>
            </a:r>
            <a:r>
              <a:rPr lang="en-US" altLang="ko-KR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: OOO(76OOOO-5******), </a:t>
            </a: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사망</a:t>
            </a:r>
            <a:endParaRPr lang="en-US" altLang="ko-KR" sz="2400" dirty="0" smtClean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pPr lvl="1"/>
            <a:r>
              <a:rPr lang="en-US" altLang="ko-KR" sz="2400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      OOO(72OOOO-2******), </a:t>
            </a: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사망</a:t>
            </a:r>
            <a:endParaRPr lang="en-US" altLang="ko-KR" sz="2400" dirty="0" smtClean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경력 </a:t>
            </a:r>
            <a:r>
              <a:rPr lang="en-US" altLang="ko-KR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확인불가</a:t>
            </a:r>
            <a:endParaRPr lang="en-US" altLang="ko-KR" sz="2400" dirty="0" smtClean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■ 재해발생 경위</a:t>
            </a:r>
            <a:endParaRPr lang="en-US" altLang="ko-KR" sz="2400" dirty="0" smtClean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altLang="ko-KR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2013. 5. 4.(</a:t>
            </a:r>
            <a:r>
              <a:rPr lang="ko-KR" altLang="en-US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토</a:t>
            </a:r>
            <a:r>
              <a:rPr lang="en-US" altLang="ko-KR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) 11:00</a:t>
            </a:r>
            <a:r>
              <a:rPr lang="ko-KR" altLang="en-US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분경 경남 거창군 소재 </a:t>
            </a:r>
            <a:r>
              <a:rPr lang="en-US" altLang="ko-KR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OO</a:t>
            </a:r>
            <a:r>
              <a:rPr lang="ko-KR" altLang="en-US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축산</a:t>
            </a:r>
            <a:r>
              <a:rPr lang="en-US" altLang="ko-KR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양돈농장</a:t>
            </a:r>
            <a:r>
              <a:rPr lang="en-US" altLang="ko-KR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) </a:t>
            </a:r>
            <a:r>
              <a:rPr lang="ko-KR" altLang="en-US" dirty="0" err="1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돈사와</a:t>
            </a:r>
            <a:r>
              <a:rPr lang="ko-KR" altLang="en-US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 중간 </a:t>
            </a:r>
            <a:r>
              <a:rPr lang="ko-KR" altLang="en-US" dirty="0" err="1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집수조</a:t>
            </a:r>
            <a:r>
              <a:rPr lang="ko-KR" altLang="en-US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 사이 </a:t>
            </a:r>
            <a:r>
              <a:rPr lang="ko-KR" altLang="en-US" dirty="0" err="1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관로가</a:t>
            </a:r>
            <a:r>
              <a:rPr lang="ko-KR" altLang="en-US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 막혀 </a:t>
            </a:r>
            <a:r>
              <a:rPr lang="ko-KR" altLang="en-US" dirty="0" err="1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집수조</a:t>
            </a:r>
            <a:r>
              <a:rPr lang="ko-KR" altLang="en-US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 내부로 들어가 막힌 배관을 뚫는 작업 </a:t>
            </a:r>
            <a:r>
              <a:rPr lang="ko-KR" altLang="en-US" spc="-15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중 분뇨에서 발생한 황화수소에 중독되어 </a:t>
            </a:r>
            <a:r>
              <a:rPr lang="en-US" altLang="ko-KR" spc="-15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2</a:t>
            </a:r>
            <a:r>
              <a:rPr lang="ko-KR" altLang="en-US" spc="-15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명</a:t>
            </a:r>
            <a:r>
              <a:rPr lang="en-US" altLang="ko-KR" spc="-15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pc="-15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외국인근로자 </a:t>
            </a:r>
            <a:r>
              <a:rPr lang="en-US" altLang="ko-KR" spc="-15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1</a:t>
            </a:r>
            <a:r>
              <a:rPr lang="ko-KR" altLang="en-US" spc="-15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명</a:t>
            </a:r>
            <a:r>
              <a:rPr lang="en-US" altLang="ko-KR" spc="-15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pc="-15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농장주 부인 </a:t>
            </a:r>
            <a:r>
              <a:rPr lang="en-US" altLang="ko-KR" spc="-15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1</a:t>
            </a:r>
            <a:r>
              <a:rPr lang="ko-KR" altLang="en-US" spc="-15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명</a:t>
            </a:r>
            <a:r>
              <a:rPr lang="en-US" altLang="ko-KR" spc="-15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)</a:t>
            </a:r>
            <a:r>
              <a:rPr lang="ko-KR" altLang="en-US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이 사망하고 </a:t>
            </a:r>
            <a:r>
              <a:rPr lang="en-US" altLang="ko-KR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1</a:t>
            </a:r>
            <a:r>
              <a:rPr lang="ko-KR" altLang="en-US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명</a:t>
            </a:r>
            <a:r>
              <a:rPr lang="en-US" altLang="ko-KR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농장주</a:t>
            </a:r>
            <a:r>
              <a:rPr lang="en-US" altLang="ko-KR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)</a:t>
            </a:r>
            <a:r>
              <a:rPr lang="ko-KR" altLang="en-US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이 부상한 재해임</a:t>
            </a:r>
            <a:endParaRPr lang="ko-KR" altLang="en-US" dirty="0">
              <a:solidFill>
                <a:srgbClr val="000000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4681543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제목 1"/>
          <p:cNvSpPr>
            <a:spLocks noGrp="1"/>
          </p:cNvSpPr>
          <p:nvPr>
            <p:ph type="title"/>
          </p:nvPr>
        </p:nvSpPr>
        <p:spPr>
          <a:xfrm>
            <a:off x="808310" y="308273"/>
            <a:ext cx="4915818" cy="563562"/>
          </a:xfrm>
        </p:spPr>
        <p:txBody>
          <a:bodyPr/>
          <a:lstStyle/>
          <a:p>
            <a:pPr algn="l"/>
            <a:r>
              <a:rPr lang="ko-KR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B" pitchFamily="18" charset="-127"/>
                <a:ea typeface="HY동녘B" pitchFamily="18" charset="-127"/>
              </a:rPr>
              <a:t>재해사례</a:t>
            </a:r>
            <a:r>
              <a:rPr lang="en-US" altLang="ko-K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B" pitchFamily="18" charset="-127"/>
                <a:ea typeface="HY동녘B" pitchFamily="18" charset="-127"/>
              </a:rPr>
              <a:t> 4</a:t>
            </a:r>
            <a:endParaRPr lang="ko-KR" altLang="en-US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동녘B" pitchFamily="18" charset="-127"/>
              <a:ea typeface="HY동녘B" pitchFamily="18" charset="-127"/>
            </a:endParaRPr>
          </a:p>
        </p:txBody>
      </p:sp>
      <p:pic>
        <p:nvPicPr>
          <p:cNvPr id="4" name="Picture 85" descr="C:\Users\Master\Desktop\사진&amp;심볼\심볼로고\slogan_gif_main - 복사본.gif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56376" y="-27384"/>
            <a:ext cx="1187624" cy="7651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5" name="Picture 84" descr="C:\Users\Master\Desktop\사진&amp;심볼\심볼로고\공단로고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0850" y="6440488"/>
            <a:ext cx="1400175" cy="40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직사각형 1"/>
          <p:cNvSpPr/>
          <p:nvPr/>
        </p:nvSpPr>
        <p:spPr>
          <a:xfrm>
            <a:off x="611560" y="1124744"/>
            <a:ext cx="79928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■</a:t>
            </a:r>
            <a:r>
              <a:rPr lang="en-US" altLang="ko-KR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재해발생 상황도</a:t>
            </a:r>
            <a:endParaRPr lang="en-US" altLang="ko-KR" sz="2400" dirty="0" smtClean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382401" name="_x141016816" descr="EMB00002b441f48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07180" y="1916832"/>
            <a:ext cx="6305180" cy="3394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217735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제목 1"/>
          <p:cNvSpPr>
            <a:spLocks noGrp="1"/>
          </p:cNvSpPr>
          <p:nvPr>
            <p:ph type="title"/>
          </p:nvPr>
        </p:nvSpPr>
        <p:spPr>
          <a:xfrm>
            <a:off x="808310" y="308273"/>
            <a:ext cx="4915818" cy="563562"/>
          </a:xfrm>
        </p:spPr>
        <p:txBody>
          <a:bodyPr/>
          <a:lstStyle/>
          <a:p>
            <a:pPr algn="l"/>
            <a:r>
              <a:rPr lang="ko-KR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B" pitchFamily="18" charset="-127"/>
                <a:ea typeface="HY동녘B" pitchFamily="18" charset="-127"/>
              </a:rPr>
              <a:t>재해사례</a:t>
            </a:r>
            <a:r>
              <a:rPr lang="en-US" altLang="ko-K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B" pitchFamily="18" charset="-127"/>
                <a:ea typeface="HY동녘B" pitchFamily="18" charset="-127"/>
              </a:rPr>
              <a:t> 4</a:t>
            </a:r>
            <a:endParaRPr lang="ko-KR" altLang="en-US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동녘B" pitchFamily="18" charset="-127"/>
              <a:ea typeface="HY동녘B" pitchFamily="18" charset="-127"/>
            </a:endParaRPr>
          </a:p>
        </p:txBody>
      </p:sp>
      <p:pic>
        <p:nvPicPr>
          <p:cNvPr id="4" name="Picture 85" descr="C:\Users\Master\Desktop\사진&amp;심볼\심볼로고\slogan_gif_main - 복사본.gif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56376" y="-27384"/>
            <a:ext cx="1187624" cy="7651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5" name="Picture 84" descr="C:\Users\Master\Desktop\사진&amp;심볼\심볼로고\공단로고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0850" y="6440488"/>
            <a:ext cx="1400175" cy="40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직사각형 1"/>
          <p:cNvSpPr/>
          <p:nvPr/>
        </p:nvSpPr>
        <p:spPr>
          <a:xfrm>
            <a:off x="611560" y="1124744"/>
            <a:ext cx="7992888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■</a:t>
            </a:r>
            <a:r>
              <a:rPr lang="en-US" altLang="ko-KR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유해가스농도 측정결과</a:t>
            </a:r>
            <a:endParaRPr lang="en-US" altLang="ko-KR" sz="2400" dirty="0" smtClean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endParaRPr lang="en-US" altLang="ko-KR" sz="2400" dirty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ko-KR" altLang="en-US" sz="20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측정결과</a:t>
            </a:r>
            <a:endParaRPr lang="en-US" altLang="ko-KR" sz="2000" dirty="0" smtClean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altLang="ko-KR" sz="2000" dirty="0" smtClean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altLang="ko-KR" sz="2000" dirty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altLang="ko-KR" sz="2000" dirty="0" smtClean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altLang="ko-KR" sz="2000" dirty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altLang="ko-KR" sz="2000" dirty="0" smtClean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altLang="ko-KR" sz="2000" dirty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ko-KR" altLang="en-US" sz="20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측정방법 및 지점</a:t>
            </a:r>
            <a:endParaRPr lang="en-US" altLang="ko-KR" sz="2000" dirty="0" smtClean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1257300" lvl="2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200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재해자가 작업을 하였을 경우 호흡기 영역으로 추정되는 맨홀 아래 </a:t>
            </a:r>
            <a:r>
              <a:rPr lang="en-US" altLang="ko-KR" sz="200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3.5m</a:t>
            </a:r>
            <a:r>
              <a:rPr lang="ko-KR" altLang="en-US" sz="200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지점</a:t>
            </a:r>
            <a:r>
              <a:rPr lang="en-US" altLang="ko-KR" sz="200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(</a:t>
            </a:r>
            <a:r>
              <a:rPr lang="ko-KR" altLang="en-US" sz="2000" dirty="0" err="1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집수조</a:t>
            </a:r>
            <a:r>
              <a:rPr lang="ko-KR" altLang="en-US" sz="200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바닥으로부터 </a:t>
            </a:r>
            <a:r>
              <a:rPr lang="en-US" altLang="ko-KR" sz="200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1.5m, 0.8m</a:t>
            </a:r>
            <a:r>
              <a:rPr lang="ko-KR" altLang="en-US" sz="200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로 </a:t>
            </a:r>
            <a:r>
              <a:rPr lang="ko-KR" altLang="en-US" sz="2000" dirty="0" err="1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집수되어</a:t>
            </a:r>
            <a:r>
              <a:rPr lang="ko-KR" altLang="en-US" sz="200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있는 분뇨 위 </a:t>
            </a:r>
            <a:r>
              <a:rPr lang="en-US" altLang="ko-KR" sz="200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0.7m</a:t>
            </a:r>
            <a:r>
              <a:rPr lang="ko-KR" altLang="en-US" sz="200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지점</a:t>
            </a:r>
            <a:r>
              <a:rPr lang="en-US" altLang="ko-KR" sz="200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)</a:t>
            </a:r>
            <a:r>
              <a:rPr lang="ko-KR" altLang="en-US" sz="200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에서 황화수소</a:t>
            </a:r>
            <a:r>
              <a:rPr lang="en-US" altLang="ko-KR" sz="200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200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산소</a:t>
            </a:r>
            <a:r>
              <a:rPr lang="en-US" altLang="ko-KR" sz="200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200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일산화탄소</a:t>
            </a:r>
            <a:r>
              <a:rPr lang="en-US" altLang="ko-KR" sz="200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200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가연성가스 농도를 </a:t>
            </a:r>
            <a:r>
              <a:rPr lang="ko-KR" altLang="en-US" sz="2000" dirty="0" smtClean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측정</a:t>
            </a:r>
            <a:endParaRPr lang="ko-KR" altLang="en-US" sz="2000" dirty="0">
              <a:solidFill>
                <a:srgbClr val="000000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/>
          </p:nvPr>
        </p:nvGraphicFramePr>
        <p:xfrm>
          <a:off x="1475657" y="2276872"/>
          <a:ext cx="6624736" cy="1656183"/>
        </p:xfrm>
        <a:graphic>
          <a:graphicData uri="http://schemas.openxmlformats.org/drawingml/2006/table">
            <a:tbl>
              <a:tblPr/>
              <a:tblGrid>
                <a:gridCol w="2274815"/>
                <a:gridCol w="1054769"/>
                <a:gridCol w="1098384"/>
                <a:gridCol w="1054769"/>
                <a:gridCol w="1141999"/>
              </a:tblGrid>
              <a:tr h="62881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측정지점</a:t>
                      </a:r>
                    </a:p>
                  </a:txBody>
                  <a:tcPr marL="17907" marR="17907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F8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b="1" dirty="0" smtClean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O</a:t>
                      </a:r>
                      <a:r>
                        <a:rPr lang="en-US" altLang="ko-KR" sz="1800" b="1" baseline="-25000" dirty="0" smtClean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</a:t>
                      </a:r>
                      <a:endParaRPr lang="en-US" sz="1800" b="1" baseline="-25000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(%)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F8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H</a:t>
                      </a:r>
                      <a:r>
                        <a:rPr lang="en-US" sz="1800" b="1" baseline="-2500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</a:t>
                      </a: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S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(ppm)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F8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CO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(ppm)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F8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LEL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(%)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F8FE"/>
                    </a:solidFill>
                  </a:tcPr>
                </a:tc>
              </a:tr>
              <a:tr h="51368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집수조의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분뇨가 안정화된 상태</a:t>
                      </a:r>
                    </a:p>
                  </a:txBody>
                  <a:tcPr marL="17907" marR="17907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20.9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0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0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0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368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분뇨를 막대기로 휘저었을 경우</a:t>
                      </a:r>
                    </a:p>
                  </a:txBody>
                  <a:tcPr marL="17907" marR="17907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20.9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80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0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0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0474091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제목 1"/>
          <p:cNvSpPr>
            <a:spLocks noGrp="1"/>
          </p:cNvSpPr>
          <p:nvPr>
            <p:ph type="title"/>
          </p:nvPr>
        </p:nvSpPr>
        <p:spPr>
          <a:xfrm>
            <a:off x="808310" y="308273"/>
            <a:ext cx="4915818" cy="563562"/>
          </a:xfrm>
        </p:spPr>
        <p:txBody>
          <a:bodyPr/>
          <a:lstStyle/>
          <a:p>
            <a:pPr algn="l"/>
            <a:r>
              <a:rPr lang="ko-KR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B" pitchFamily="18" charset="-127"/>
                <a:ea typeface="HY동녘B" pitchFamily="18" charset="-127"/>
              </a:rPr>
              <a:t>재해사례</a:t>
            </a:r>
            <a:r>
              <a:rPr lang="en-US" altLang="ko-K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B" pitchFamily="18" charset="-127"/>
                <a:ea typeface="HY동녘B" pitchFamily="18" charset="-127"/>
              </a:rPr>
              <a:t> 4</a:t>
            </a:r>
            <a:endParaRPr lang="ko-KR" altLang="en-US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동녘B" pitchFamily="18" charset="-127"/>
              <a:ea typeface="HY동녘B" pitchFamily="18" charset="-127"/>
            </a:endParaRPr>
          </a:p>
        </p:txBody>
      </p:sp>
      <p:pic>
        <p:nvPicPr>
          <p:cNvPr id="4" name="Picture 85" descr="C:\Users\Master\Desktop\사진&amp;심볼\심볼로고\slogan_gif_main - 복사본.gif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56376" y="-27384"/>
            <a:ext cx="1187624" cy="7651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5" name="Picture 84" descr="C:\Users\Master\Desktop\사진&amp;심볼\심볼로고\공단로고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0850" y="6440488"/>
            <a:ext cx="1400175" cy="40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직사각형 1"/>
          <p:cNvSpPr/>
          <p:nvPr/>
        </p:nvSpPr>
        <p:spPr>
          <a:xfrm>
            <a:off x="611560" y="1124744"/>
            <a:ext cx="79928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■</a:t>
            </a:r>
            <a:r>
              <a:rPr lang="en-US" altLang="ko-KR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관련사진</a:t>
            </a:r>
            <a:endParaRPr lang="en-US" altLang="ko-KR" sz="2400" dirty="0" smtClean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383425" name="_x141019296" descr="EMB00002b441f4a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77517" y="1635999"/>
            <a:ext cx="2755032" cy="2065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152400" y="1524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383427" name="_x141016096" descr="EMB00002b441f4b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88024" y="1649951"/>
            <a:ext cx="2755032" cy="2065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304800" y="3048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383429" name="_x141017936" descr="EMB00002b441f4c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77517" y="3861048"/>
            <a:ext cx="2755032" cy="2065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979984" y="77069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383431" name="_x141019136" descr="EMB00002b441f4d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88024" y="3864591"/>
            <a:ext cx="2755032" cy="2065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625950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제목 1"/>
          <p:cNvSpPr>
            <a:spLocks noGrp="1"/>
          </p:cNvSpPr>
          <p:nvPr>
            <p:ph type="title"/>
          </p:nvPr>
        </p:nvSpPr>
        <p:spPr>
          <a:xfrm>
            <a:off x="808310" y="308273"/>
            <a:ext cx="4915818" cy="563562"/>
          </a:xfrm>
        </p:spPr>
        <p:txBody>
          <a:bodyPr/>
          <a:lstStyle/>
          <a:p>
            <a:pPr algn="l"/>
            <a:r>
              <a:rPr lang="ko-KR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B" pitchFamily="18" charset="-127"/>
                <a:ea typeface="HY동녘B" pitchFamily="18" charset="-127"/>
              </a:rPr>
              <a:t>재해사례</a:t>
            </a:r>
            <a:r>
              <a:rPr lang="en-US" altLang="ko-K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B" pitchFamily="18" charset="-127"/>
                <a:ea typeface="HY동녘B" pitchFamily="18" charset="-127"/>
              </a:rPr>
              <a:t> </a:t>
            </a:r>
            <a:r>
              <a:rPr lang="en-US" altLang="ko-K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B" pitchFamily="18" charset="-127"/>
                <a:ea typeface="HY동녘B" pitchFamily="18" charset="-127"/>
              </a:rPr>
              <a:t>5</a:t>
            </a:r>
            <a:endParaRPr lang="ko-KR" altLang="en-US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동녘B" pitchFamily="18" charset="-127"/>
              <a:ea typeface="HY동녘B" pitchFamily="18" charset="-127"/>
            </a:endParaRPr>
          </a:p>
        </p:txBody>
      </p:sp>
      <p:pic>
        <p:nvPicPr>
          <p:cNvPr id="4" name="Picture 85" descr="C:\Users\Master\Desktop\사진&amp;심볼\심볼로고\slogan_gif_main - 복사본.gif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56376" y="-27384"/>
            <a:ext cx="1187624" cy="7651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5" name="Picture 84" descr="C:\Users\Master\Desktop\사진&amp;심볼\심볼로고\공단로고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0850" y="6440488"/>
            <a:ext cx="1400175" cy="40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직사각형 1"/>
          <p:cNvSpPr/>
          <p:nvPr/>
        </p:nvSpPr>
        <p:spPr>
          <a:xfrm>
            <a:off x="611560" y="1124744"/>
            <a:ext cx="7992888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■</a:t>
            </a:r>
            <a:r>
              <a:rPr lang="en-US" altLang="ko-KR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사업장개요</a:t>
            </a:r>
            <a:endParaRPr lang="en-US" altLang="ko-KR" sz="2400" dirty="0" smtClean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ko-KR" altLang="en-US" sz="2400" dirty="0" err="1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사업장명</a:t>
            </a: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: OOO</a:t>
            </a: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농장</a:t>
            </a:r>
            <a:endParaRPr lang="en-US" altLang="ko-KR" sz="2400" dirty="0" smtClean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소 재 지 </a:t>
            </a:r>
            <a:r>
              <a:rPr lang="en-US" altLang="ko-KR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경북 청도군 </a:t>
            </a:r>
            <a:r>
              <a:rPr lang="en-US" altLang="ko-KR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OOO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업   종 </a:t>
            </a:r>
            <a:r>
              <a:rPr lang="en-US" altLang="ko-KR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축산업</a:t>
            </a:r>
            <a:r>
              <a:rPr lang="en-US" altLang="ko-KR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(80005)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근로자수 </a:t>
            </a:r>
            <a:r>
              <a:rPr lang="en-US" altLang="ko-KR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: 1</a:t>
            </a: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명</a:t>
            </a:r>
            <a:endParaRPr lang="en-US" altLang="ko-KR" sz="2400" dirty="0" smtClean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r>
              <a:rPr lang="ko-KR" altLang="en-US" sz="2400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■</a:t>
            </a:r>
            <a:r>
              <a:rPr lang="en-US" altLang="ko-KR" sz="2400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재해자 </a:t>
            </a:r>
            <a:r>
              <a:rPr lang="ko-KR" altLang="en-US" sz="2400" dirty="0" err="1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인적사항</a:t>
            </a:r>
            <a:endParaRPr lang="en-US" altLang="ko-KR" sz="2400" dirty="0" smtClean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성명 </a:t>
            </a:r>
            <a:r>
              <a:rPr lang="en-US" altLang="ko-KR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근로자 </a:t>
            </a:r>
            <a:r>
              <a:rPr lang="en-US" altLang="ko-KR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1</a:t>
            </a: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명 사망</a:t>
            </a:r>
            <a:endParaRPr lang="en-US" altLang="ko-KR" sz="2400" dirty="0" smtClean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경력 </a:t>
            </a:r>
            <a:r>
              <a:rPr lang="en-US" altLang="ko-KR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확인불가</a:t>
            </a:r>
            <a:endParaRPr lang="en-US" altLang="ko-KR" sz="2400" dirty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고용형태 </a:t>
            </a:r>
            <a:r>
              <a:rPr lang="en-US" altLang="ko-KR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일용직</a:t>
            </a:r>
            <a:endParaRPr lang="en-US" altLang="ko-KR" sz="2400" dirty="0" smtClean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■ 재해발생 경위</a:t>
            </a:r>
            <a:endParaRPr lang="en-US" altLang="ko-KR" sz="2400" dirty="0" smtClean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altLang="ko-KR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2014</a:t>
            </a:r>
            <a:r>
              <a:rPr lang="en-US" altLang="ko-KR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. 10. 10(</a:t>
            </a:r>
            <a:r>
              <a:rPr lang="ko-KR" altLang="en-US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금</a:t>
            </a:r>
            <a:r>
              <a:rPr lang="en-US" altLang="ko-KR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) 16:30</a:t>
            </a:r>
            <a:r>
              <a:rPr lang="ko-KR" altLang="en-US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분경 경북 청도군 이서면 소재 </a:t>
            </a:r>
            <a:r>
              <a:rPr lang="en-US" altLang="ko-KR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OOO</a:t>
            </a:r>
            <a:r>
              <a:rPr lang="ko-KR" altLang="en-US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농장</a:t>
            </a:r>
            <a:r>
              <a:rPr lang="en-US" altLang="ko-KR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양돈농장</a:t>
            </a:r>
            <a:r>
              <a:rPr lang="en-US" altLang="ko-KR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) </a:t>
            </a:r>
            <a:r>
              <a:rPr lang="ko-KR" altLang="en-US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사료</a:t>
            </a:r>
            <a:r>
              <a:rPr lang="en-US" altLang="ko-KR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돼지죽</a:t>
            </a:r>
            <a:r>
              <a:rPr lang="en-US" altLang="ko-KR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) </a:t>
            </a:r>
            <a:r>
              <a:rPr lang="ko-KR" altLang="en-US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혼합탱크에서 </a:t>
            </a:r>
            <a:r>
              <a:rPr lang="ko-KR" altLang="en-US" dirty="0" err="1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피재자</a:t>
            </a:r>
            <a:r>
              <a:rPr lang="en-US" altLang="ko-KR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김</a:t>
            </a:r>
            <a:r>
              <a:rPr lang="en-US" altLang="ko-KR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OO)</a:t>
            </a:r>
            <a:r>
              <a:rPr lang="ko-KR" altLang="en-US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와 사업주</a:t>
            </a:r>
            <a:r>
              <a:rPr lang="en-US" altLang="ko-KR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이</a:t>
            </a:r>
            <a:r>
              <a:rPr lang="en-US" altLang="ko-KR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OO)</a:t>
            </a:r>
            <a:r>
              <a:rPr lang="ko-KR" altLang="en-US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가 사료 배출 작업을 하던 중 탱크바닥에 조금 남은 사료가 배출되지 않아 </a:t>
            </a:r>
            <a:r>
              <a:rPr lang="ko-KR" altLang="en-US" dirty="0" err="1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피재자가</a:t>
            </a:r>
            <a:r>
              <a:rPr lang="ko-KR" altLang="en-US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 사료를 </a:t>
            </a:r>
            <a:r>
              <a:rPr lang="ko-KR" altLang="en-US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 배출하기 </a:t>
            </a:r>
            <a:r>
              <a:rPr lang="ko-KR" altLang="en-US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위하여 혼합용 탱크 내부로 들어갔다가 일산화탄소 등 유해가스에 중독되어 사망한 재해로 </a:t>
            </a:r>
            <a:r>
              <a:rPr lang="ko-KR" altLang="en-US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추정</a:t>
            </a:r>
            <a:endParaRPr lang="ko-KR" altLang="en-US" dirty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1344075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제목 1"/>
          <p:cNvSpPr>
            <a:spLocks noGrp="1"/>
          </p:cNvSpPr>
          <p:nvPr>
            <p:ph type="title"/>
          </p:nvPr>
        </p:nvSpPr>
        <p:spPr>
          <a:xfrm>
            <a:off x="808310" y="308273"/>
            <a:ext cx="4915818" cy="563562"/>
          </a:xfrm>
        </p:spPr>
        <p:txBody>
          <a:bodyPr/>
          <a:lstStyle/>
          <a:p>
            <a:pPr algn="l"/>
            <a:r>
              <a:rPr lang="ko-KR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B" pitchFamily="18" charset="-127"/>
                <a:ea typeface="HY동녘B" pitchFamily="18" charset="-127"/>
              </a:rPr>
              <a:t>재해사례</a:t>
            </a:r>
            <a:r>
              <a:rPr lang="en-US" altLang="ko-K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B" pitchFamily="18" charset="-127"/>
                <a:ea typeface="HY동녘B" pitchFamily="18" charset="-127"/>
              </a:rPr>
              <a:t> 5</a:t>
            </a:r>
            <a:endParaRPr lang="ko-KR" altLang="en-US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동녘B" pitchFamily="18" charset="-127"/>
              <a:ea typeface="HY동녘B" pitchFamily="18" charset="-127"/>
            </a:endParaRPr>
          </a:p>
        </p:txBody>
      </p:sp>
      <p:pic>
        <p:nvPicPr>
          <p:cNvPr id="4" name="Picture 85" descr="C:\Users\Master\Desktop\사진&amp;심볼\심볼로고\slogan_gif_main - 복사본.gif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56376" y="-27384"/>
            <a:ext cx="1187624" cy="7651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5" name="Picture 84" descr="C:\Users\Master\Desktop\사진&amp;심볼\심볼로고\공단로고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0850" y="6440488"/>
            <a:ext cx="1400175" cy="40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직사각형 15"/>
          <p:cNvSpPr/>
          <p:nvPr/>
        </p:nvSpPr>
        <p:spPr>
          <a:xfrm>
            <a:off x="611560" y="1122424"/>
            <a:ext cx="7992888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■</a:t>
            </a:r>
            <a:r>
              <a:rPr lang="en-US" altLang="ko-KR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재해발생 과정</a:t>
            </a:r>
            <a:endParaRPr lang="en-US" altLang="ko-KR" sz="1050" dirty="0" smtClean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ko-KR" altLang="en-US" sz="200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사고 </a:t>
            </a:r>
            <a:r>
              <a:rPr lang="ko-KR" altLang="en-US" sz="2000" dirty="0" smtClean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당일</a:t>
            </a:r>
            <a:r>
              <a:rPr lang="en-US" altLang="ko-KR" sz="200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ko-KR" altLang="en-US" sz="2000" dirty="0" smtClean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오전 </a:t>
            </a:r>
            <a:r>
              <a:rPr lang="ko-KR" altLang="en-US" sz="200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혼합탱크 </a:t>
            </a:r>
            <a:r>
              <a:rPr lang="ko-KR" altLang="en-US" sz="2000" dirty="0" err="1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교반용</a:t>
            </a:r>
            <a:r>
              <a:rPr lang="ko-KR" altLang="en-US" sz="200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모터가 </a:t>
            </a:r>
            <a:r>
              <a:rPr lang="ko-KR" altLang="en-US" sz="2000" dirty="0" err="1" smtClean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고장나</a:t>
            </a:r>
            <a:r>
              <a:rPr lang="en-US" altLang="ko-KR" sz="200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ko-KR" altLang="en-US" sz="2000" dirty="0" err="1" smtClean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피재자와</a:t>
            </a:r>
            <a:r>
              <a:rPr lang="ko-KR" altLang="en-US" sz="2000" dirty="0" smtClean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사업주가 </a:t>
            </a:r>
            <a:r>
              <a:rPr lang="ko-KR" altLang="en-US" sz="200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모터를 해체함</a:t>
            </a:r>
            <a:r>
              <a:rPr lang="en-US" altLang="ko-KR" sz="200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(</a:t>
            </a:r>
            <a:r>
              <a:rPr lang="ko-KR" altLang="en-US" sz="200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평소 </a:t>
            </a:r>
            <a:r>
              <a:rPr lang="ko-KR" altLang="en-US" sz="2000" dirty="0" err="1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교반을</a:t>
            </a:r>
            <a:r>
              <a:rPr lang="ko-KR" altLang="en-US" sz="200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하면서 사료를 배출</a:t>
            </a:r>
            <a:r>
              <a:rPr lang="en-US" altLang="ko-KR" sz="200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)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ko-KR" altLang="en-US" sz="200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모터 해체 후 남은 사료를 </a:t>
            </a:r>
            <a:r>
              <a:rPr lang="ko-KR" altLang="en-US" sz="2000" dirty="0" err="1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모노펌프로</a:t>
            </a:r>
            <a:r>
              <a:rPr lang="ko-KR" altLang="en-US" sz="200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ko-KR" altLang="en-US" sz="2000" dirty="0" err="1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양돈장으로</a:t>
            </a:r>
            <a:r>
              <a:rPr lang="ko-KR" altLang="en-US" sz="200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공급하고 마지막 </a:t>
            </a:r>
            <a:r>
              <a:rPr lang="en-US" altLang="ko-KR" sz="2000" dirty="0" smtClean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400~500kg</a:t>
            </a:r>
            <a:r>
              <a:rPr lang="ko-KR" altLang="en-US" sz="2000" dirty="0" smtClean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가 </a:t>
            </a:r>
            <a:r>
              <a:rPr lang="ko-KR" altLang="en-US" sz="200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남았을 때 사료 자체 압력이 낮아지면서 더 이상 </a:t>
            </a:r>
            <a:r>
              <a:rPr lang="ko-KR" altLang="en-US" sz="2000" dirty="0" smtClean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 사료가 </a:t>
            </a:r>
            <a:r>
              <a:rPr lang="ko-KR" altLang="en-US" sz="200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배출되지 </a:t>
            </a:r>
            <a:r>
              <a:rPr lang="ko-KR" altLang="en-US" sz="2000" dirty="0" smtClean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않음</a:t>
            </a:r>
            <a:endParaRPr lang="en-US" altLang="ko-KR" sz="2000" dirty="0" smtClean="0">
              <a:solidFill>
                <a:srgbClr val="000000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ko-KR" altLang="en-US" sz="2000" dirty="0" smtClean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사료를 </a:t>
            </a:r>
            <a:r>
              <a:rPr lang="ko-KR" altLang="en-US" sz="2000" dirty="0" err="1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모노펌프</a:t>
            </a:r>
            <a:r>
              <a:rPr lang="ko-KR" altLang="en-US" sz="200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배관으로 밀어 넣어 주기 위해 </a:t>
            </a:r>
            <a:r>
              <a:rPr lang="ko-KR" altLang="en-US" sz="2000" dirty="0" err="1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피재자가</a:t>
            </a:r>
            <a:r>
              <a:rPr lang="ko-KR" altLang="en-US" sz="200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삽을 들고 혼합탱크 내부로 </a:t>
            </a:r>
            <a:r>
              <a:rPr lang="ko-KR" altLang="en-US" sz="2000" dirty="0" smtClean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들어가고</a:t>
            </a:r>
            <a:r>
              <a:rPr lang="en-US" altLang="ko-KR" sz="200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ko-KR" altLang="en-US" sz="2000" dirty="0" smtClean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사업주는 </a:t>
            </a:r>
            <a:r>
              <a:rPr lang="ko-KR" altLang="en-US" sz="200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다시 </a:t>
            </a:r>
            <a:r>
              <a:rPr lang="ko-KR" altLang="en-US" sz="2000" dirty="0" err="1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양돈장</a:t>
            </a:r>
            <a:r>
              <a:rPr lang="ko-KR" altLang="en-US" sz="200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내 사료 배출구 쪽으로 </a:t>
            </a:r>
            <a:r>
              <a:rPr lang="ko-KR" altLang="en-US" sz="2000" dirty="0" smtClean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이동함</a:t>
            </a:r>
            <a:endParaRPr lang="en-US" altLang="ko-KR" sz="2000" dirty="0" smtClean="0">
              <a:solidFill>
                <a:srgbClr val="000000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ko-KR" altLang="en-US" sz="2000" dirty="0" smtClean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사업주가 </a:t>
            </a:r>
            <a:r>
              <a:rPr lang="en-US" altLang="ko-KR" sz="2000" dirty="0" smtClean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10</a:t>
            </a:r>
            <a:r>
              <a:rPr lang="ko-KR" altLang="en-US" sz="2000" dirty="0" smtClean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여분이 지나도 사료가 나오지 않아 혼합탱크로 와서 내부를 확인한 결과 </a:t>
            </a:r>
            <a:r>
              <a:rPr lang="ko-KR" altLang="en-US" sz="2000" dirty="0" err="1" smtClean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피재자가</a:t>
            </a:r>
            <a:r>
              <a:rPr lang="ko-KR" altLang="en-US" sz="2000" dirty="0" smtClean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ko-KR" altLang="en-US" sz="2000" dirty="0" err="1" smtClean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누운상태로</a:t>
            </a:r>
            <a:r>
              <a:rPr lang="ko-KR" altLang="en-US" sz="2000" dirty="0" smtClean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스러져 있는 것을 발견</a:t>
            </a:r>
            <a:endParaRPr lang="en-US" altLang="ko-KR" sz="2000" dirty="0" smtClean="0">
              <a:solidFill>
                <a:srgbClr val="000000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altLang="ko-KR" sz="2000" dirty="0" smtClean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119</a:t>
            </a:r>
            <a:r>
              <a:rPr lang="ko-KR" altLang="en-US" sz="2000" dirty="0" smtClean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에 신고 후 </a:t>
            </a:r>
            <a:r>
              <a:rPr lang="ko-KR" altLang="en-US" sz="2000" dirty="0" err="1" smtClean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피재자가</a:t>
            </a:r>
            <a:r>
              <a:rPr lang="ko-KR" altLang="en-US" sz="2000" dirty="0" smtClean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구조되어 </a:t>
            </a:r>
            <a:r>
              <a:rPr lang="ko-KR" altLang="en-US" sz="200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병원으로 후송하였으나 이미 </a:t>
            </a:r>
            <a:r>
              <a:rPr lang="ko-KR" altLang="en-US" sz="2000" dirty="0" smtClean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사망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ko-KR" altLang="en-US" sz="2000" dirty="0">
              <a:solidFill>
                <a:srgbClr val="000000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0381628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제목 1"/>
          <p:cNvSpPr>
            <a:spLocks noGrp="1"/>
          </p:cNvSpPr>
          <p:nvPr>
            <p:ph type="title"/>
          </p:nvPr>
        </p:nvSpPr>
        <p:spPr>
          <a:xfrm>
            <a:off x="808310" y="308273"/>
            <a:ext cx="4915818" cy="563562"/>
          </a:xfrm>
        </p:spPr>
        <p:txBody>
          <a:bodyPr/>
          <a:lstStyle/>
          <a:p>
            <a:pPr algn="l"/>
            <a:r>
              <a:rPr lang="ko-KR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B" pitchFamily="18" charset="-127"/>
                <a:ea typeface="HY동녘B" pitchFamily="18" charset="-127"/>
              </a:rPr>
              <a:t>재해사례</a:t>
            </a:r>
            <a:r>
              <a:rPr lang="en-US" altLang="ko-K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B" pitchFamily="18" charset="-127"/>
                <a:ea typeface="HY동녘B" pitchFamily="18" charset="-127"/>
              </a:rPr>
              <a:t> 5</a:t>
            </a:r>
            <a:endParaRPr lang="ko-KR" altLang="en-US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동녘B" pitchFamily="18" charset="-127"/>
              <a:ea typeface="HY동녘B" pitchFamily="18" charset="-127"/>
            </a:endParaRPr>
          </a:p>
        </p:txBody>
      </p:sp>
      <p:pic>
        <p:nvPicPr>
          <p:cNvPr id="4" name="Picture 85" descr="C:\Users\Master\Desktop\사진&amp;심볼\심볼로고\slogan_gif_main - 복사본.gif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56376" y="-27384"/>
            <a:ext cx="1187624" cy="7651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5" name="Picture 84" descr="C:\Users\Master\Desktop\사진&amp;심볼\심볼로고\공단로고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0850" y="6440488"/>
            <a:ext cx="1400175" cy="40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직사각형 1"/>
          <p:cNvSpPr/>
          <p:nvPr/>
        </p:nvSpPr>
        <p:spPr>
          <a:xfrm>
            <a:off x="611560" y="1124744"/>
            <a:ext cx="7992888" cy="4678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■</a:t>
            </a:r>
            <a:r>
              <a:rPr lang="en-US" altLang="ko-KR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유해가스농도 측정결과</a:t>
            </a:r>
            <a:endParaRPr lang="en-US" altLang="ko-KR" sz="2400" dirty="0" smtClean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endParaRPr lang="en-US" altLang="ko-KR" sz="2400" dirty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ko-KR" altLang="en-US" sz="20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측정결과</a:t>
            </a:r>
            <a:endParaRPr lang="en-US" altLang="ko-KR" sz="2000" dirty="0" smtClean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altLang="ko-KR" sz="2000" dirty="0" smtClean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altLang="ko-KR" sz="2000" dirty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altLang="ko-KR" sz="2000" dirty="0" smtClean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altLang="ko-KR" sz="2000" dirty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altLang="ko-KR" sz="2000" dirty="0" smtClean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altLang="ko-KR" sz="2000" dirty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ko-KR" altLang="en-US" sz="20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측정방법 및 지점</a:t>
            </a:r>
            <a:endParaRPr lang="en-US" altLang="ko-KR" sz="2000" dirty="0" smtClean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1257300" lvl="2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200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혼합탱크 상부에서 튜브를 </a:t>
            </a:r>
            <a:r>
              <a:rPr lang="en-US" altLang="ko-KR" sz="200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1.5m </a:t>
            </a:r>
            <a:r>
              <a:rPr lang="ko-KR" altLang="en-US" sz="200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내려 </a:t>
            </a:r>
            <a:r>
              <a:rPr lang="en-US" altLang="ko-KR" sz="200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1/3</a:t>
            </a:r>
            <a:r>
              <a:rPr lang="ko-KR" altLang="en-US" sz="200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정도 남아있는 사료</a:t>
            </a:r>
            <a:r>
              <a:rPr lang="en-US" altLang="ko-KR" sz="200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(</a:t>
            </a:r>
            <a:r>
              <a:rPr lang="ko-KR" altLang="en-US" sz="200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사고조사 당일 오전 </a:t>
            </a:r>
            <a:r>
              <a:rPr lang="en-US" altLang="ko-KR" sz="200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10</a:t>
            </a:r>
            <a:r>
              <a:rPr lang="ko-KR" altLang="en-US" sz="200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시경 만든 사료</a:t>
            </a:r>
            <a:r>
              <a:rPr lang="en-US" altLang="ko-KR" sz="200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)</a:t>
            </a:r>
            <a:r>
              <a:rPr lang="ko-KR" altLang="en-US" sz="200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를 </a:t>
            </a:r>
            <a:r>
              <a:rPr lang="ko-KR" altLang="en-US" sz="2000" dirty="0" err="1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교반하면서</a:t>
            </a:r>
            <a:r>
              <a:rPr lang="ko-KR" altLang="en-US" sz="200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황화수소</a:t>
            </a:r>
            <a:r>
              <a:rPr lang="en-US" altLang="ko-KR" sz="200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200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산소</a:t>
            </a:r>
            <a:r>
              <a:rPr lang="en-US" altLang="ko-KR" sz="200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200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일산화탄소</a:t>
            </a:r>
            <a:r>
              <a:rPr lang="en-US" altLang="ko-KR" sz="200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200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가연성가스 농도를 측정</a:t>
            </a: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/>
          </p:nvPr>
        </p:nvGraphicFramePr>
        <p:xfrm>
          <a:off x="1552161" y="2276872"/>
          <a:ext cx="6548231" cy="1296144"/>
        </p:xfrm>
        <a:graphic>
          <a:graphicData uri="http://schemas.openxmlformats.org/drawingml/2006/table">
            <a:tbl>
              <a:tblPr/>
              <a:tblGrid>
                <a:gridCol w="2198310"/>
                <a:gridCol w="1054769"/>
                <a:gridCol w="1098384"/>
                <a:gridCol w="1054769"/>
                <a:gridCol w="1141999"/>
              </a:tblGrid>
              <a:tr h="62881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측정지점</a:t>
                      </a:r>
                    </a:p>
                  </a:txBody>
                  <a:tcPr marL="17907" marR="17907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F8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b="1" dirty="0" smtClean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O</a:t>
                      </a:r>
                      <a:r>
                        <a:rPr lang="en-US" altLang="ko-KR" sz="1800" b="1" baseline="-25000" dirty="0" smtClean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</a:t>
                      </a:r>
                      <a:endParaRPr lang="en-US" sz="1800" b="1" baseline="-25000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(%)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F8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H</a:t>
                      </a:r>
                      <a:r>
                        <a:rPr lang="en-US" sz="1800" b="1" baseline="-2500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</a:t>
                      </a: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S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(ppm)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F8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CO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(ppm)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F8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LEL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(%)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F8FE"/>
                    </a:solidFill>
                  </a:tcPr>
                </a:tc>
              </a:tr>
              <a:tr h="66732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내부 </a:t>
                      </a: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교반기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가동</a:t>
                      </a:r>
                    </a:p>
                  </a:txBody>
                  <a:tcPr marL="17907" marR="17907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20.9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0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6245189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제목 1"/>
          <p:cNvSpPr>
            <a:spLocks noGrp="1"/>
          </p:cNvSpPr>
          <p:nvPr>
            <p:ph type="title"/>
          </p:nvPr>
        </p:nvSpPr>
        <p:spPr>
          <a:xfrm>
            <a:off x="808310" y="308273"/>
            <a:ext cx="4915818" cy="563562"/>
          </a:xfrm>
        </p:spPr>
        <p:txBody>
          <a:bodyPr/>
          <a:lstStyle/>
          <a:p>
            <a:pPr algn="l"/>
            <a:r>
              <a:rPr lang="ko-KR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B" pitchFamily="18" charset="-127"/>
                <a:ea typeface="HY동녘B" pitchFamily="18" charset="-127"/>
              </a:rPr>
              <a:t>재해사례</a:t>
            </a:r>
            <a:r>
              <a:rPr lang="en-US" altLang="ko-K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B" pitchFamily="18" charset="-127"/>
                <a:ea typeface="HY동녘B" pitchFamily="18" charset="-127"/>
              </a:rPr>
              <a:t> </a:t>
            </a:r>
            <a:r>
              <a:rPr lang="en-US" altLang="ko-K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B" pitchFamily="18" charset="-127"/>
                <a:ea typeface="HY동녘B" pitchFamily="18" charset="-127"/>
              </a:rPr>
              <a:t>6</a:t>
            </a:r>
            <a:endParaRPr lang="ko-KR" altLang="en-US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동녘B" pitchFamily="18" charset="-127"/>
              <a:ea typeface="HY동녘B" pitchFamily="18" charset="-127"/>
            </a:endParaRPr>
          </a:p>
        </p:txBody>
      </p:sp>
      <p:pic>
        <p:nvPicPr>
          <p:cNvPr id="4" name="Picture 85" descr="C:\Users\Master\Desktop\사진&amp;심볼\심볼로고\slogan_gif_main - 복사본.gif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56376" y="-27384"/>
            <a:ext cx="1187624" cy="7651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5" name="Picture 84" descr="C:\Users\Master\Desktop\사진&amp;심볼\심볼로고\공단로고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0850" y="6440488"/>
            <a:ext cx="1400175" cy="40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직사각형 1"/>
          <p:cNvSpPr/>
          <p:nvPr/>
        </p:nvSpPr>
        <p:spPr>
          <a:xfrm>
            <a:off x="611560" y="1124744"/>
            <a:ext cx="799288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■</a:t>
            </a:r>
            <a:r>
              <a:rPr lang="en-US" altLang="ko-KR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사업장개요</a:t>
            </a:r>
            <a:endParaRPr lang="en-US" altLang="ko-KR" sz="2400" dirty="0" smtClean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ko-KR" altLang="en-US" sz="2400" dirty="0" err="1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사업장명</a:t>
            </a: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: OO</a:t>
            </a: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농장</a:t>
            </a:r>
            <a:endParaRPr lang="en-US" altLang="ko-KR" sz="2400" dirty="0" smtClean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소 재 지 </a:t>
            </a:r>
            <a:r>
              <a:rPr lang="en-US" altLang="ko-KR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경기 </a:t>
            </a:r>
            <a:r>
              <a:rPr lang="ko-KR" altLang="en-US" sz="2400" dirty="0" err="1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양주시</a:t>
            </a: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OOO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업   종 </a:t>
            </a:r>
            <a:r>
              <a:rPr lang="en-US" altLang="ko-KR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축산업</a:t>
            </a:r>
            <a:r>
              <a:rPr lang="en-US" altLang="ko-KR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(80005)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근로자수 </a:t>
            </a:r>
            <a:r>
              <a:rPr lang="en-US" altLang="ko-KR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: 3</a:t>
            </a: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명</a:t>
            </a:r>
            <a:endParaRPr lang="en-US" altLang="ko-KR" sz="2400" dirty="0" smtClean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r>
              <a:rPr lang="ko-KR" altLang="en-US" sz="2400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■</a:t>
            </a:r>
            <a:r>
              <a:rPr lang="en-US" altLang="ko-KR" sz="2400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재해자 </a:t>
            </a:r>
            <a:r>
              <a:rPr lang="ko-KR" altLang="en-US" sz="2400" dirty="0" err="1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인적사항</a:t>
            </a:r>
            <a:endParaRPr lang="en-US" altLang="ko-KR" sz="2400" dirty="0" smtClean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성명 </a:t>
            </a:r>
            <a:r>
              <a:rPr lang="en-US" altLang="ko-KR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:</a:t>
            </a:r>
            <a:r>
              <a:rPr lang="en-US" altLang="ko-KR" sz="2400" spc="-3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 OOO(76OOOO-1******) </a:t>
            </a:r>
            <a:r>
              <a:rPr lang="ko-KR" altLang="en-US" sz="2400" spc="-3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및</a:t>
            </a:r>
            <a:r>
              <a:rPr lang="en-US" altLang="ko-KR" sz="2400" spc="-3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 OO(73OOOO-1******), </a:t>
            </a:r>
            <a:r>
              <a:rPr lang="ko-KR" altLang="en-US" sz="2400" spc="-3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사망</a:t>
            </a:r>
            <a:endParaRPr lang="en-US" altLang="ko-KR" sz="2400" spc="-300" dirty="0" smtClean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경력 </a:t>
            </a:r>
            <a:r>
              <a:rPr lang="en-US" altLang="ko-KR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: 12</a:t>
            </a: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년 </a:t>
            </a:r>
            <a:r>
              <a:rPr lang="en-US" altLang="ko-KR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3</a:t>
            </a: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월</a:t>
            </a:r>
            <a:r>
              <a:rPr lang="en-US" altLang="ko-KR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, 8</a:t>
            </a: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월</a:t>
            </a:r>
            <a:endParaRPr lang="en-US" altLang="ko-KR" sz="2400" dirty="0" smtClean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■ 재해발생 경위</a:t>
            </a:r>
            <a:endParaRPr lang="en-US" altLang="ko-KR" sz="2400" dirty="0" smtClean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altLang="ko-KR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2013</a:t>
            </a:r>
            <a:r>
              <a:rPr lang="ko-KR" altLang="en-US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년 </a:t>
            </a:r>
            <a:r>
              <a:rPr lang="en-US" altLang="ko-KR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4</a:t>
            </a:r>
            <a:r>
              <a:rPr lang="ko-KR" altLang="en-US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월 </a:t>
            </a:r>
            <a:r>
              <a:rPr lang="en-US" altLang="ko-KR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22</a:t>
            </a:r>
            <a:r>
              <a:rPr lang="ko-KR" altLang="en-US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일 오후 </a:t>
            </a:r>
            <a:r>
              <a:rPr lang="en-US" altLang="ko-KR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1</a:t>
            </a:r>
            <a:r>
              <a:rPr lang="ko-KR" altLang="en-US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시 </a:t>
            </a:r>
            <a:r>
              <a:rPr lang="en-US" altLang="ko-KR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30</a:t>
            </a:r>
            <a:r>
              <a:rPr lang="ko-KR" altLang="en-US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분경 경기도 </a:t>
            </a:r>
            <a:r>
              <a:rPr lang="ko-KR" altLang="en-US" dirty="0" err="1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양주시</a:t>
            </a:r>
            <a:r>
              <a:rPr lang="ko-KR" altLang="en-US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OOO</a:t>
            </a:r>
            <a:r>
              <a:rPr lang="ko-KR" altLang="en-US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소재 </a:t>
            </a:r>
            <a:r>
              <a:rPr lang="en-US" altLang="ko-KR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OOO</a:t>
            </a:r>
            <a:r>
              <a:rPr lang="ko-KR" altLang="en-US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농장  </a:t>
            </a:r>
            <a:r>
              <a:rPr lang="ko-KR" altLang="en-US" dirty="0" err="1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돈사</a:t>
            </a:r>
            <a:r>
              <a:rPr lang="ko-KR" altLang="en-US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정화조에서 </a:t>
            </a:r>
            <a:r>
              <a:rPr lang="ko-KR" altLang="en-US" dirty="0" err="1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피재자</a:t>
            </a:r>
            <a:r>
              <a:rPr lang="ko-KR" altLang="en-US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김</a:t>
            </a:r>
            <a:r>
              <a:rPr lang="en-US" altLang="ko-KR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OO(</a:t>
            </a:r>
            <a:r>
              <a:rPr lang="ko-KR" altLang="en-US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남</a:t>
            </a:r>
            <a:r>
              <a:rPr lang="en-US" altLang="ko-KR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, 37</a:t>
            </a:r>
            <a:r>
              <a:rPr lang="ko-KR" altLang="en-US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세</a:t>
            </a:r>
            <a:r>
              <a:rPr lang="en-US" altLang="ko-KR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)</a:t>
            </a:r>
            <a:r>
              <a:rPr lang="ko-KR" altLang="en-US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과 스리랑카 외국인 근로자 </a:t>
            </a:r>
            <a:r>
              <a:rPr lang="en-US" altLang="ko-KR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OO(</a:t>
            </a:r>
            <a:r>
              <a:rPr lang="ko-KR" altLang="en-US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남</a:t>
            </a:r>
            <a:r>
              <a:rPr lang="en-US" altLang="ko-KR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, 40</a:t>
            </a:r>
            <a:r>
              <a:rPr lang="ko-KR" altLang="en-US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세</a:t>
            </a:r>
            <a:r>
              <a:rPr lang="en-US" altLang="ko-KR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)</a:t>
            </a:r>
            <a:r>
              <a:rPr lang="ko-KR" altLang="en-US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가 정화조 내부 청소작업을 하다가 황화수소로 추정되는 유독가스에 </a:t>
            </a:r>
            <a:r>
              <a:rPr lang="ko-KR" altLang="en-US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 중독되어 </a:t>
            </a:r>
            <a:r>
              <a:rPr lang="ko-KR" altLang="en-US" dirty="0" err="1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피재자</a:t>
            </a:r>
            <a:r>
              <a:rPr lang="ko-KR" altLang="en-US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2</a:t>
            </a:r>
            <a:r>
              <a:rPr lang="ko-KR" altLang="en-US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명 모두 사망한 </a:t>
            </a:r>
            <a:r>
              <a:rPr lang="ko-KR" altLang="en-US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재해임</a:t>
            </a:r>
            <a:endParaRPr lang="ko-KR" altLang="en-US" dirty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7324354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제목 1"/>
          <p:cNvSpPr>
            <a:spLocks noGrp="1"/>
          </p:cNvSpPr>
          <p:nvPr>
            <p:ph type="title"/>
          </p:nvPr>
        </p:nvSpPr>
        <p:spPr>
          <a:xfrm>
            <a:off x="808310" y="308273"/>
            <a:ext cx="4915818" cy="563562"/>
          </a:xfrm>
        </p:spPr>
        <p:txBody>
          <a:bodyPr/>
          <a:lstStyle/>
          <a:p>
            <a:pPr algn="l"/>
            <a:r>
              <a:rPr lang="ko-KR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B" pitchFamily="18" charset="-127"/>
                <a:ea typeface="HY동녘B" pitchFamily="18" charset="-127"/>
              </a:rPr>
              <a:t>재해사례</a:t>
            </a:r>
            <a:r>
              <a:rPr lang="en-US" altLang="ko-K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B" pitchFamily="18" charset="-127"/>
                <a:ea typeface="HY동녘B" pitchFamily="18" charset="-127"/>
              </a:rPr>
              <a:t> 6</a:t>
            </a:r>
            <a:endParaRPr lang="ko-KR" altLang="en-US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동녘B" pitchFamily="18" charset="-127"/>
              <a:ea typeface="HY동녘B" pitchFamily="18" charset="-127"/>
            </a:endParaRPr>
          </a:p>
        </p:txBody>
      </p:sp>
      <p:pic>
        <p:nvPicPr>
          <p:cNvPr id="4" name="Picture 85" descr="C:\Users\Master\Desktop\사진&amp;심볼\심볼로고\slogan_gif_main - 복사본.gif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56376" y="-27384"/>
            <a:ext cx="1187624" cy="7651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5" name="Picture 84" descr="C:\Users\Master\Desktop\사진&amp;심볼\심볼로고\공단로고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0850" y="6440488"/>
            <a:ext cx="1400175" cy="40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직사각형 10"/>
          <p:cNvSpPr/>
          <p:nvPr/>
        </p:nvSpPr>
        <p:spPr>
          <a:xfrm>
            <a:off x="611560" y="1251342"/>
            <a:ext cx="7992888" cy="38549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■</a:t>
            </a:r>
            <a:r>
              <a:rPr lang="en-US" altLang="ko-KR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재해발생 상황</a:t>
            </a:r>
            <a:r>
              <a:rPr lang="en-US" altLang="ko-KR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조사 당시 현장 상황</a:t>
            </a:r>
            <a:r>
              <a:rPr lang="en-US" altLang="ko-KR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altLang="ko-KR" sz="1050" dirty="0" smtClean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200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사고가 발생한 정화조 바닥에는 </a:t>
            </a:r>
            <a:r>
              <a:rPr lang="en-US" altLang="ko-KR" sz="200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20cm </a:t>
            </a:r>
            <a:r>
              <a:rPr lang="ko-KR" altLang="en-US" sz="200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정도 </a:t>
            </a:r>
            <a:r>
              <a:rPr lang="ko-KR" altLang="en-US" sz="2000" dirty="0" err="1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슬러지</a:t>
            </a:r>
            <a:r>
              <a:rPr lang="en-US" altLang="ko-KR" sz="200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(</a:t>
            </a:r>
            <a:r>
              <a:rPr lang="ko-KR" altLang="en-US" sz="2000" dirty="0" err="1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돈분</a:t>
            </a:r>
            <a:r>
              <a:rPr lang="en-US" altLang="ko-KR" sz="200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)</a:t>
            </a:r>
            <a:r>
              <a:rPr lang="ko-KR" altLang="en-US" sz="200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가 남아 </a:t>
            </a:r>
            <a:r>
              <a:rPr lang="ko-KR" altLang="en-US" sz="2000" dirty="0" smtClean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있었으나 </a:t>
            </a:r>
            <a:r>
              <a:rPr lang="ko-KR" altLang="en-US" sz="200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정화조 상부가 개방되어 환기가 충분히 이루어진 상태였음</a:t>
            </a:r>
            <a:endParaRPr lang="en-US" altLang="ko-KR" sz="2000" dirty="0">
              <a:solidFill>
                <a:srgbClr val="000000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200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정화조 주변에 정화조 </a:t>
            </a:r>
            <a:r>
              <a:rPr lang="ko-KR" altLang="en-US" sz="2000" dirty="0" err="1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슬러지</a:t>
            </a:r>
            <a:r>
              <a:rPr lang="en-US" altLang="ko-KR" sz="200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(</a:t>
            </a:r>
            <a:r>
              <a:rPr lang="ko-KR" altLang="en-US" sz="2000" dirty="0" err="1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돈분</a:t>
            </a:r>
            <a:r>
              <a:rPr lang="en-US" altLang="ko-KR" sz="200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) </a:t>
            </a:r>
            <a:r>
              <a:rPr lang="ko-KR" altLang="en-US" sz="2000" dirty="0" err="1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펌핑에</a:t>
            </a:r>
            <a:r>
              <a:rPr lang="ko-KR" altLang="en-US" sz="200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사용된 것으로 추정되는 수중펌프가 </a:t>
            </a:r>
            <a:r>
              <a:rPr lang="en-US" altLang="ko-KR" sz="200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3</a:t>
            </a:r>
            <a:r>
              <a:rPr lang="ko-KR" altLang="en-US" sz="200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개 있었으며 정화조 내부에 사다리가 </a:t>
            </a:r>
            <a:r>
              <a:rPr lang="en-US" altLang="ko-KR" sz="200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1</a:t>
            </a:r>
            <a:r>
              <a:rPr lang="ko-KR" altLang="en-US" sz="200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개 </a:t>
            </a:r>
            <a:r>
              <a:rPr lang="ko-KR" altLang="en-US" sz="2000" dirty="0" smtClean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있었음</a:t>
            </a:r>
            <a:endParaRPr lang="en-US" altLang="ko-KR" sz="2000" dirty="0">
              <a:solidFill>
                <a:srgbClr val="000000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2000" dirty="0" smtClean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작업장 </a:t>
            </a:r>
            <a:r>
              <a:rPr lang="ko-KR" altLang="en-US" sz="2000" dirty="0" err="1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입구측에</a:t>
            </a:r>
            <a:r>
              <a:rPr lang="ko-KR" altLang="en-US" sz="200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정화조가 </a:t>
            </a:r>
            <a:r>
              <a:rPr lang="en-US" altLang="ko-KR" sz="200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3</a:t>
            </a:r>
            <a:r>
              <a:rPr lang="ko-KR" altLang="en-US" sz="200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개 있으며 재해발생 현장은 입구 좌측에 위치하고</a:t>
            </a:r>
            <a:r>
              <a:rPr lang="en-US" altLang="ko-KR" sz="2000" dirty="0" smtClean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</a:t>
            </a:r>
            <a:r>
              <a:rPr lang="ko-KR" altLang="en-US" sz="2000" dirty="0" smtClean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가운데 </a:t>
            </a:r>
            <a:r>
              <a:rPr lang="ko-KR" altLang="en-US" sz="200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정화조는 오염수가 </a:t>
            </a:r>
            <a:r>
              <a:rPr lang="en-US" altLang="ko-KR" sz="200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50%, </a:t>
            </a:r>
            <a:r>
              <a:rPr lang="ko-KR" altLang="en-US" sz="200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오른쪽 정화조는 오염수가 가득 찬 </a:t>
            </a:r>
            <a:r>
              <a:rPr lang="ko-KR" altLang="en-US" sz="2000" dirty="0" smtClean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상태였음</a:t>
            </a:r>
            <a:endParaRPr lang="ko-KR" altLang="en-US" sz="2000" dirty="0">
              <a:solidFill>
                <a:srgbClr val="000000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7577144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제목 1"/>
          <p:cNvSpPr>
            <a:spLocks noGrp="1"/>
          </p:cNvSpPr>
          <p:nvPr>
            <p:ph type="title"/>
          </p:nvPr>
        </p:nvSpPr>
        <p:spPr>
          <a:xfrm>
            <a:off x="808310" y="308273"/>
            <a:ext cx="4915818" cy="563562"/>
          </a:xfrm>
        </p:spPr>
        <p:txBody>
          <a:bodyPr/>
          <a:lstStyle/>
          <a:p>
            <a:pPr algn="l"/>
            <a:r>
              <a:rPr lang="ko-KR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B" pitchFamily="18" charset="-127"/>
                <a:ea typeface="HY동녘B" pitchFamily="18" charset="-127"/>
              </a:rPr>
              <a:t>재해사례</a:t>
            </a:r>
            <a:r>
              <a:rPr lang="en-US" altLang="ko-K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B" pitchFamily="18" charset="-127"/>
                <a:ea typeface="HY동녘B" pitchFamily="18" charset="-127"/>
              </a:rPr>
              <a:t> 6</a:t>
            </a:r>
            <a:endParaRPr lang="ko-KR" altLang="en-US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동녘B" pitchFamily="18" charset="-127"/>
              <a:ea typeface="HY동녘B" pitchFamily="18" charset="-127"/>
            </a:endParaRPr>
          </a:p>
        </p:txBody>
      </p:sp>
      <p:pic>
        <p:nvPicPr>
          <p:cNvPr id="4" name="Picture 85" descr="C:\Users\Master\Desktop\사진&amp;심볼\심볼로고\slogan_gif_main - 복사본.gif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56376" y="-27384"/>
            <a:ext cx="1187624" cy="7651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5" name="Picture 84" descr="C:\Users\Master\Desktop\사진&amp;심볼\심볼로고\공단로고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0850" y="6440488"/>
            <a:ext cx="1400175" cy="40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직사각형 15"/>
          <p:cNvSpPr/>
          <p:nvPr/>
        </p:nvSpPr>
        <p:spPr>
          <a:xfrm>
            <a:off x="611560" y="1122424"/>
            <a:ext cx="8064896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■</a:t>
            </a:r>
            <a:r>
              <a:rPr lang="en-US" altLang="ko-KR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재해발생 과정</a:t>
            </a:r>
            <a:endParaRPr lang="en-US" altLang="ko-KR" sz="1050" dirty="0" smtClean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200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사고 </a:t>
            </a:r>
            <a:r>
              <a:rPr lang="ko-KR" altLang="en-US" sz="2000" dirty="0" smtClean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당일</a:t>
            </a:r>
            <a:r>
              <a:rPr lang="en-US" altLang="ko-KR" sz="200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ko-KR" altLang="en-US" sz="2000" dirty="0" smtClean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오전 </a:t>
            </a:r>
            <a:r>
              <a:rPr lang="ko-KR" altLang="en-US" sz="2000" dirty="0" err="1" smtClean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피재자</a:t>
            </a:r>
            <a:r>
              <a:rPr lang="ko-KR" altLang="en-US" sz="2000" dirty="0" smtClean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en-US" altLang="ko-KR" sz="2000" dirty="0" smtClean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2</a:t>
            </a:r>
            <a:r>
              <a:rPr lang="ko-KR" altLang="en-US" sz="2000" dirty="0" smtClean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명이 정화조에 들어가 청소작업을 실시</a:t>
            </a:r>
            <a:endParaRPr lang="en-US" altLang="ko-KR" sz="2000" dirty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1257300" lvl="2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2000" spc="-150" dirty="0" smtClean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작업자가 </a:t>
            </a:r>
            <a:r>
              <a:rPr lang="ko-KR" altLang="en-US" sz="2000" spc="-15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정화조에 </a:t>
            </a:r>
            <a:r>
              <a:rPr lang="ko-KR" altLang="en-US" sz="2000" spc="-150" dirty="0" err="1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입조하여</a:t>
            </a:r>
            <a:r>
              <a:rPr lang="ko-KR" altLang="en-US" sz="2000" spc="-15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정화조 바닥에 남아 있던 </a:t>
            </a:r>
            <a:r>
              <a:rPr lang="ko-KR" altLang="en-US" sz="2000" spc="-150" dirty="0" err="1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슬러지</a:t>
            </a:r>
            <a:r>
              <a:rPr lang="en-US" altLang="ko-KR" sz="2000" spc="-15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(</a:t>
            </a:r>
            <a:r>
              <a:rPr lang="ko-KR" altLang="en-US" sz="2000" spc="-150" dirty="0" err="1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돈분</a:t>
            </a:r>
            <a:r>
              <a:rPr lang="en-US" altLang="ko-KR" sz="2000" spc="-15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)</a:t>
            </a:r>
            <a:r>
              <a:rPr lang="ko-KR" altLang="en-US" sz="2000" spc="-15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를</a:t>
            </a:r>
            <a:r>
              <a:rPr lang="ko-KR" altLang="en-US" sz="200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ko-KR" altLang="en-US" sz="2000" dirty="0" smtClean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ko-KR" altLang="en-US" sz="2000" spc="-150" dirty="0" smtClean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수중펌프를 </a:t>
            </a:r>
            <a:r>
              <a:rPr lang="ko-KR" altLang="en-US" sz="2000" spc="-15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이용하여 외부로 배출시키는 작업으로 </a:t>
            </a:r>
            <a:r>
              <a:rPr lang="ko-KR" altLang="en-US" sz="2000" spc="-150" dirty="0" err="1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조사당시</a:t>
            </a:r>
            <a:r>
              <a:rPr lang="ko-KR" altLang="en-US" sz="2000" spc="-15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ko-KR" altLang="en-US" sz="2000" spc="-150" dirty="0" err="1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슬러지</a:t>
            </a:r>
            <a:r>
              <a:rPr lang="en-US" altLang="ko-KR" sz="200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(</a:t>
            </a:r>
            <a:r>
              <a:rPr lang="ko-KR" altLang="en-US" sz="2000" dirty="0" err="1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돈분</a:t>
            </a:r>
            <a:r>
              <a:rPr lang="en-US" altLang="ko-KR" sz="200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)</a:t>
            </a:r>
            <a:r>
              <a:rPr lang="ko-KR" altLang="en-US" sz="200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는 바닥에서 </a:t>
            </a:r>
            <a:r>
              <a:rPr lang="en-US" altLang="ko-KR" sz="200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20cm </a:t>
            </a:r>
            <a:r>
              <a:rPr lang="ko-KR" altLang="en-US" sz="200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정도 </a:t>
            </a:r>
            <a:r>
              <a:rPr lang="ko-KR" altLang="en-US" sz="2000" dirty="0" smtClean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남아있었음</a:t>
            </a:r>
            <a:endParaRPr lang="en-US" altLang="ko-KR" sz="2000" dirty="0" smtClean="0">
              <a:solidFill>
                <a:srgbClr val="000000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2000" dirty="0" err="1" smtClean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피재자</a:t>
            </a:r>
            <a:r>
              <a:rPr lang="ko-KR" altLang="en-US" sz="2000" dirty="0" smtClean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en-US" altLang="ko-KR" sz="2000" dirty="0" smtClean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2</a:t>
            </a:r>
            <a:r>
              <a:rPr lang="ko-KR" altLang="en-US" sz="2000" dirty="0" smtClean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명이 보이지 않아 사업주가 근로자 </a:t>
            </a:r>
            <a:r>
              <a:rPr lang="en-US" altLang="ko-KR" sz="2000" dirty="0" smtClean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1</a:t>
            </a:r>
            <a:r>
              <a:rPr lang="ko-KR" altLang="en-US" sz="200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명이 정화조 </a:t>
            </a:r>
            <a:r>
              <a:rPr lang="ko-KR" altLang="en-US" sz="2000" dirty="0" smtClean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주변을  </a:t>
            </a:r>
            <a:r>
              <a:rPr lang="ko-KR" altLang="en-US" sz="200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살펴보며 찾다가 정화조 내에서 </a:t>
            </a:r>
            <a:r>
              <a:rPr lang="ko-KR" altLang="en-US" sz="2000" dirty="0" err="1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피재자</a:t>
            </a:r>
            <a:r>
              <a:rPr lang="ko-KR" altLang="en-US" sz="200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en-US" altLang="ko-KR" sz="2000" dirty="0" smtClean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2</a:t>
            </a:r>
            <a:r>
              <a:rPr lang="ko-KR" altLang="en-US" sz="2000" dirty="0" smtClean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명이 </a:t>
            </a:r>
            <a:r>
              <a:rPr lang="ko-KR" altLang="en-US" sz="200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쓰러져 있는 것을 발견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2000" dirty="0" smtClean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119</a:t>
            </a:r>
            <a:r>
              <a:rPr lang="ko-KR" altLang="en-US" sz="2000" dirty="0" smtClean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에 신고 후 </a:t>
            </a:r>
            <a:r>
              <a:rPr lang="ko-KR" altLang="en-US" sz="2000" dirty="0" err="1" smtClean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피재자가</a:t>
            </a:r>
            <a:r>
              <a:rPr lang="ko-KR" altLang="en-US" sz="2000" dirty="0" smtClean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구조되어 </a:t>
            </a:r>
            <a:r>
              <a:rPr lang="ko-KR" altLang="en-US" sz="200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병원으로 후송하였으나 이미 </a:t>
            </a:r>
            <a:r>
              <a:rPr lang="ko-KR" altLang="en-US" sz="2000" dirty="0" smtClean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사망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ko-KR" altLang="en-US" sz="2000" dirty="0">
              <a:solidFill>
                <a:srgbClr val="000000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6199329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제목 1"/>
          <p:cNvSpPr>
            <a:spLocks noGrp="1"/>
          </p:cNvSpPr>
          <p:nvPr>
            <p:ph type="title"/>
          </p:nvPr>
        </p:nvSpPr>
        <p:spPr>
          <a:xfrm>
            <a:off x="808310" y="308273"/>
            <a:ext cx="4915818" cy="563562"/>
          </a:xfrm>
        </p:spPr>
        <p:txBody>
          <a:bodyPr/>
          <a:lstStyle/>
          <a:p>
            <a:pPr algn="l"/>
            <a:r>
              <a:rPr lang="ko-KR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B" pitchFamily="18" charset="-127"/>
                <a:ea typeface="HY동녘B" pitchFamily="18" charset="-127"/>
              </a:rPr>
              <a:t>재해사례</a:t>
            </a:r>
            <a:r>
              <a:rPr lang="en-US" altLang="ko-K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B" pitchFamily="18" charset="-127"/>
                <a:ea typeface="HY동녘B" pitchFamily="18" charset="-127"/>
              </a:rPr>
              <a:t> 6</a:t>
            </a:r>
            <a:endParaRPr lang="ko-KR" altLang="en-US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동녘B" pitchFamily="18" charset="-127"/>
              <a:ea typeface="HY동녘B" pitchFamily="18" charset="-127"/>
            </a:endParaRPr>
          </a:p>
        </p:txBody>
      </p:sp>
      <p:pic>
        <p:nvPicPr>
          <p:cNvPr id="4" name="Picture 85" descr="C:\Users\Master\Desktop\사진&amp;심볼\심볼로고\slogan_gif_main - 복사본.gif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56376" y="-27384"/>
            <a:ext cx="1187624" cy="7651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5" name="Picture 84" descr="C:\Users\Master\Desktop\사진&amp;심볼\심볼로고\공단로고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0850" y="6440488"/>
            <a:ext cx="1400175" cy="40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직사각형 1"/>
          <p:cNvSpPr/>
          <p:nvPr/>
        </p:nvSpPr>
        <p:spPr>
          <a:xfrm>
            <a:off x="611560" y="1124744"/>
            <a:ext cx="7992888" cy="4678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■</a:t>
            </a:r>
            <a:r>
              <a:rPr lang="en-US" altLang="ko-KR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유해가스농도 측정결과</a:t>
            </a:r>
            <a:endParaRPr lang="en-US" altLang="ko-KR" sz="2400" dirty="0" smtClean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endParaRPr lang="en-US" altLang="ko-KR" sz="2400" dirty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ko-KR" altLang="en-US" sz="20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측정결과</a:t>
            </a:r>
            <a:endParaRPr lang="en-US" altLang="ko-KR" sz="2000" dirty="0" smtClean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altLang="ko-KR" sz="2000" dirty="0" smtClean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altLang="ko-KR" sz="2000" dirty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altLang="ko-KR" sz="2000" dirty="0" smtClean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altLang="ko-KR" sz="2000" dirty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altLang="ko-KR" sz="2000" dirty="0" smtClean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altLang="ko-KR" sz="2000" dirty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ko-KR" altLang="en-US" sz="20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측정방법 및 지점</a:t>
            </a:r>
            <a:endParaRPr lang="en-US" altLang="ko-KR" sz="2000" dirty="0" smtClean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1257300" lvl="2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200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실제작업 상황을 가정하여 정화조 내부 바닥에 남아있는 </a:t>
            </a:r>
            <a:r>
              <a:rPr lang="ko-KR" altLang="en-US" sz="2000" dirty="0" err="1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슬러지</a:t>
            </a:r>
            <a:r>
              <a:rPr lang="en-US" altLang="ko-KR" sz="2000" spc="-15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(</a:t>
            </a:r>
            <a:r>
              <a:rPr lang="ko-KR" altLang="en-US" sz="2000" spc="-150" dirty="0" err="1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돈분</a:t>
            </a:r>
            <a:r>
              <a:rPr lang="en-US" altLang="ko-KR" sz="2000" spc="-15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)</a:t>
            </a:r>
            <a:r>
              <a:rPr lang="ko-KR" altLang="en-US" sz="2000" spc="-15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를 휘저으면서 </a:t>
            </a:r>
            <a:r>
              <a:rPr lang="ko-KR" altLang="en-US" sz="2000" spc="-150" dirty="0" smtClean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정화조 내부에서 황화수소</a:t>
            </a:r>
            <a:r>
              <a:rPr lang="en-US" altLang="ko-KR" sz="2000" spc="-150" dirty="0" smtClean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2000" spc="-150" dirty="0" smtClean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산소</a:t>
            </a:r>
            <a:r>
              <a:rPr lang="en-US" altLang="ko-KR" sz="2000" spc="-150" dirty="0" smtClean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2000" spc="-150" dirty="0" smtClean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일산화탄소</a:t>
            </a:r>
            <a:r>
              <a:rPr lang="en-US" altLang="ko-KR" sz="2000" dirty="0" smtClean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  </a:t>
            </a:r>
            <a:r>
              <a:rPr lang="ko-KR" altLang="en-US" sz="2000" dirty="0" smtClean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가연성가스 농도를 측정</a:t>
            </a:r>
            <a:endParaRPr lang="ko-KR" altLang="en-US" sz="2000" dirty="0">
              <a:solidFill>
                <a:srgbClr val="000000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/>
          </p:nvPr>
        </p:nvGraphicFramePr>
        <p:xfrm>
          <a:off x="1552161" y="2276872"/>
          <a:ext cx="6548231" cy="1656183"/>
        </p:xfrm>
        <a:graphic>
          <a:graphicData uri="http://schemas.openxmlformats.org/drawingml/2006/table">
            <a:tbl>
              <a:tblPr/>
              <a:tblGrid>
                <a:gridCol w="2198310"/>
                <a:gridCol w="1054769"/>
                <a:gridCol w="1098384"/>
                <a:gridCol w="1054769"/>
                <a:gridCol w="1141999"/>
              </a:tblGrid>
              <a:tr h="62881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측정지점</a:t>
                      </a:r>
                    </a:p>
                  </a:txBody>
                  <a:tcPr marL="17907" marR="17907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F8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b="1" dirty="0" smtClean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O</a:t>
                      </a:r>
                      <a:r>
                        <a:rPr lang="en-US" altLang="ko-KR" sz="1800" b="1" baseline="-25000" dirty="0" smtClean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</a:t>
                      </a:r>
                      <a:endParaRPr lang="en-US" sz="1800" b="1" baseline="-25000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(%)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F8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H</a:t>
                      </a:r>
                      <a:r>
                        <a:rPr lang="en-US" sz="1800" b="1" baseline="-2500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</a:t>
                      </a: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S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(ppm)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F8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CO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(ppm)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F8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LEL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(%)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F8FE"/>
                    </a:solidFill>
                  </a:tcPr>
                </a:tc>
              </a:tr>
              <a:tr h="51368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휘저을 때</a:t>
                      </a: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20.9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68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0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0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368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휘젖지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않은 상태에서</a:t>
                      </a: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20.9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0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0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0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0315842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제목 1"/>
          <p:cNvSpPr>
            <a:spLocks noGrp="1"/>
          </p:cNvSpPr>
          <p:nvPr>
            <p:ph type="title"/>
          </p:nvPr>
        </p:nvSpPr>
        <p:spPr>
          <a:xfrm>
            <a:off x="808310" y="308273"/>
            <a:ext cx="4915818" cy="563562"/>
          </a:xfrm>
        </p:spPr>
        <p:txBody>
          <a:bodyPr/>
          <a:lstStyle/>
          <a:p>
            <a:pPr algn="l"/>
            <a:r>
              <a:rPr lang="ko-KR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B" pitchFamily="18" charset="-127"/>
                <a:ea typeface="HY동녘B" pitchFamily="18" charset="-127"/>
              </a:rPr>
              <a:t>재해사례</a:t>
            </a:r>
            <a:r>
              <a:rPr lang="en-US" altLang="ko-K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B" pitchFamily="18" charset="-127"/>
                <a:ea typeface="HY동녘B" pitchFamily="18" charset="-127"/>
              </a:rPr>
              <a:t> 6</a:t>
            </a:r>
            <a:endParaRPr lang="ko-KR" altLang="en-US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동녘B" pitchFamily="18" charset="-127"/>
              <a:ea typeface="HY동녘B" pitchFamily="18" charset="-127"/>
            </a:endParaRPr>
          </a:p>
        </p:txBody>
      </p:sp>
      <p:pic>
        <p:nvPicPr>
          <p:cNvPr id="4" name="Picture 85" descr="C:\Users\Master\Desktop\사진&amp;심볼\심볼로고\slogan_gif_main - 복사본.gif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56376" y="-27384"/>
            <a:ext cx="1187624" cy="7651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5" name="Picture 84" descr="C:\Users\Master\Desktop\사진&amp;심볼\심볼로고\공단로고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0850" y="6440488"/>
            <a:ext cx="1400175" cy="40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직사각형 1"/>
          <p:cNvSpPr/>
          <p:nvPr/>
        </p:nvSpPr>
        <p:spPr>
          <a:xfrm>
            <a:off x="611560" y="1124744"/>
            <a:ext cx="79928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■</a:t>
            </a:r>
            <a:r>
              <a:rPr lang="en-US" altLang="ko-KR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관련사진</a:t>
            </a:r>
            <a:endParaRPr lang="en-US" altLang="ko-KR" sz="2400" dirty="0" smtClean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389569" name="_x84013728" descr="EMB00002dc829ca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12822" y="1738908"/>
            <a:ext cx="3271146" cy="1938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152400" y="1524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389571" name="_x84013168" descr="EMB00002dc829cb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73262" y="1740682"/>
            <a:ext cx="3271146" cy="1938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304800" y="3048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389573" name="_x84013408" descr="EMB00002dc829cc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12822" y="4027744"/>
            <a:ext cx="3271146" cy="1938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457200" y="4572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389575" name="_x84012688" descr="EMB00002dc829cd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73262" y="4027744"/>
            <a:ext cx="3271146" cy="1938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111605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899592" y="320624"/>
            <a:ext cx="6887915" cy="563562"/>
          </a:xfrm>
        </p:spPr>
        <p:txBody>
          <a:bodyPr/>
          <a:lstStyle/>
          <a:p>
            <a:pPr algn="l" eaLnBrk="1" hangingPunct="1"/>
            <a:r>
              <a:rPr lang="ko-KR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B" pitchFamily="18" charset="-127"/>
                <a:ea typeface="HY동녘B" pitchFamily="18" charset="-127"/>
              </a:rPr>
              <a:t>질식의 유형</a:t>
            </a:r>
            <a:r>
              <a:rPr lang="en-US" altLang="ko-K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B" pitchFamily="18" charset="-127"/>
                <a:ea typeface="HY동녘B" pitchFamily="18" charset="-127"/>
              </a:rPr>
              <a:t>(</a:t>
            </a:r>
            <a:r>
              <a:rPr lang="ko-KR" altLang="en-US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B" pitchFamily="18" charset="-127"/>
                <a:ea typeface="HY동녘B" pitchFamily="18" charset="-127"/>
              </a:rPr>
              <a:t>질식제</a:t>
            </a:r>
            <a:r>
              <a:rPr lang="ko-KR" alt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B" pitchFamily="18" charset="-127"/>
                <a:ea typeface="HY동녘B" pitchFamily="18" charset="-127"/>
              </a:rPr>
              <a:t> 종류에 따른 분류</a:t>
            </a:r>
            <a:r>
              <a:rPr lang="en-US" altLang="ko-K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B" pitchFamily="18" charset="-127"/>
                <a:ea typeface="HY동녘B" pitchFamily="18" charset="-127"/>
              </a:rPr>
              <a:t>)</a:t>
            </a:r>
            <a:endParaRPr lang="ko-KR" alt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동녘B" pitchFamily="18" charset="-127"/>
              <a:ea typeface="HY동녘B" pitchFamily="18" charset="-127"/>
            </a:endParaRPr>
          </a:p>
        </p:txBody>
      </p:sp>
      <p:sp>
        <p:nvSpPr>
          <p:cNvPr id="40963" name="모서리가 둥근 직사각형 121"/>
          <p:cNvSpPr>
            <a:spLocks noChangeArrowheads="1"/>
          </p:cNvSpPr>
          <p:nvPr/>
        </p:nvSpPr>
        <p:spPr bwMode="auto">
          <a:xfrm>
            <a:off x="3502720" y="1428750"/>
            <a:ext cx="5245744" cy="928688"/>
          </a:xfrm>
          <a:prstGeom prst="roundRect">
            <a:avLst>
              <a:gd name="adj" fmla="val 16667"/>
            </a:avLst>
          </a:prstGeom>
          <a:solidFill>
            <a:srgbClr val="FFFFCC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latinLnBrk="0">
              <a:spcBef>
                <a:spcPct val="20000"/>
              </a:spcBef>
              <a:buClr>
                <a:schemeClr val="tx2"/>
              </a:buClr>
              <a:buFont typeface="Wingdings" pitchFamily="2" charset="2"/>
              <a:buNone/>
            </a:pPr>
            <a:r>
              <a:rPr kumimoji="0" lang="ko-KR" altLang="en-US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공기 중의 </a:t>
            </a:r>
            <a:r>
              <a:rPr kumimoji="0" lang="ko-KR" altLang="en-US" dirty="0">
                <a:solidFill>
                  <a:srgbClr val="0000CC"/>
                </a:solidFill>
                <a:latin typeface="휴먼모음T" pitchFamily="18" charset="-127"/>
                <a:ea typeface="휴먼모음T" pitchFamily="18" charset="-127"/>
              </a:rPr>
              <a:t>산소 </a:t>
            </a:r>
            <a:r>
              <a:rPr kumimoji="0" lang="ko-KR" altLang="en-US" dirty="0" err="1">
                <a:solidFill>
                  <a:srgbClr val="0000CC"/>
                </a:solidFill>
                <a:latin typeface="휴먼모음T" pitchFamily="18" charset="-127"/>
                <a:ea typeface="휴먼모음T" pitchFamily="18" charset="-127"/>
              </a:rPr>
              <a:t>분압</a:t>
            </a:r>
            <a:r>
              <a:rPr kumimoji="0" lang="ko-KR" altLang="en-US" dirty="0">
                <a:solidFill>
                  <a:srgbClr val="0000CC"/>
                </a:solidFill>
                <a:latin typeface="휴먼모음T" pitchFamily="18" charset="-127"/>
                <a:ea typeface="휴먼모음T" pitchFamily="18" charset="-127"/>
              </a:rPr>
              <a:t> 저하</a:t>
            </a:r>
            <a:r>
              <a:rPr kumimoji="0" lang="ko-KR" altLang="en-US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로 인한 저산소증으로 중추신경계가 억제되어 질식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502314" y="3196133"/>
            <a:ext cx="571504" cy="138499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contourClr>
              <a:srgbClr val="FFFFFF"/>
            </a:contourClr>
          </a:sp3d>
        </p:spPr>
        <p:txBody>
          <a:bodyPr wrap="square">
            <a:spAutoFit/>
          </a:bodyPr>
          <a:lstStyle/>
          <a:p>
            <a:pPr algn="ctr" latinLnBrk="0">
              <a:spcBef>
                <a:spcPct val="20000"/>
              </a:spcBef>
              <a:buClr>
                <a:schemeClr val="tx2"/>
              </a:buClr>
              <a:buFont typeface="Wingdings" pitchFamily="2" charset="2"/>
              <a:buNone/>
              <a:defRPr/>
            </a:pPr>
            <a:r>
              <a:rPr kumimoji="0" lang="ko-KR" altLang="en-US" sz="2800" dirty="0" err="1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질식제</a:t>
            </a:r>
            <a:endParaRPr kumimoji="0" lang="ko-KR" altLang="en-US" sz="2800" dirty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216694" y="2071678"/>
            <a:ext cx="1500198" cy="904863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spAutoFit/>
          </a:bodyPr>
          <a:lstStyle/>
          <a:p>
            <a:pPr algn="ctr" latinLnBrk="0">
              <a:spcBef>
                <a:spcPct val="20000"/>
              </a:spcBef>
              <a:buClr>
                <a:schemeClr val="tx2"/>
              </a:buClr>
              <a:buFont typeface="Wingdings" pitchFamily="2" charset="2"/>
              <a:buNone/>
              <a:defRPr/>
            </a:pPr>
            <a:r>
              <a:rPr kumimoji="0" lang="ko-KR" altLang="en-US" sz="2400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단순</a:t>
            </a:r>
            <a:endParaRPr kumimoji="0" lang="en-US" altLang="ko-KR" sz="2400" dirty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pPr algn="ctr" latinLnBrk="0">
              <a:spcBef>
                <a:spcPct val="20000"/>
              </a:spcBef>
              <a:buClr>
                <a:schemeClr val="tx2"/>
              </a:buClr>
              <a:buFont typeface="Wingdings" pitchFamily="2" charset="2"/>
              <a:buNone/>
              <a:defRPr/>
            </a:pPr>
            <a:r>
              <a:rPr kumimoji="0" lang="ko-KR" altLang="en-US" sz="2400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질식가스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169069" y="4786322"/>
            <a:ext cx="1547823" cy="904863"/>
          </a:xfrm>
          <a:prstGeom prst="rect">
            <a:avLst/>
          </a:prstGeom>
          <a:solidFill>
            <a:srgbClr val="0066F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spAutoFit/>
          </a:bodyPr>
          <a:lstStyle/>
          <a:p>
            <a:pPr algn="ctr" latinLnBrk="0">
              <a:spcBef>
                <a:spcPct val="20000"/>
              </a:spcBef>
              <a:buClr>
                <a:schemeClr val="tx2"/>
              </a:buClr>
              <a:buFont typeface="Wingdings" pitchFamily="2" charset="2"/>
              <a:buNone/>
              <a:defRPr/>
            </a:pPr>
            <a:r>
              <a:rPr kumimoji="0" lang="ko-KR" altLang="en-US" sz="2400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화학적</a:t>
            </a:r>
            <a:endParaRPr kumimoji="0" lang="en-US" altLang="ko-KR" sz="2400" dirty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pPr algn="ctr" latinLnBrk="0">
              <a:spcBef>
                <a:spcPct val="20000"/>
              </a:spcBef>
              <a:buClr>
                <a:schemeClr val="tx2"/>
              </a:buClr>
              <a:buFont typeface="Wingdings" pitchFamily="2" charset="2"/>
              <a:buNone/>
              <a:defRPr/>
            </a:pPr>
            <a:r>
              <a:rPr kumimoji="0" lang="ko-KR" altLang="en-US" sz="2400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질식가스</a:t>
            </a:r>
          </a:p>
        </p:txBody>
      </p:sp>
      <p:sp>
        <p:nvSpPr>
          <p:cNvPr id="40973" name="모서리가 둥근 직사각형 121"/>
          <p:cNvSpPr>
            <a:spLocks noChangeArrowheads="1"/>
          </p:cNvSpPr>
          <p:nvPr/>
        </p:nvSpPr>
        <p:spPr bwMode="auto">
          <a:xfrm>
            <a:off x="3502720" y="4000500"/>
            <a:ext cx="5245744" cy="1214438"/>
          </a:xfrm>
          <a:prstGeom prst="roundRect">
            <a:avLst>
              <a:gd name="adj" fmla="val 16667"/>
            </a:avLst>
          </a:prstGeom>
          <a:solidFill>
            <a:srgbClr val="FFFFCC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latinLnBrk="0">
              <a:spcBef>
                <a:spcPct val="20000"/>
              </a:spcBef>
              <a:buClr>
                <a:schemeClr val="tx2"/>
              </a:buClr>
              <a:buFont typeface="Wingdings" pitchFamily="2" charset="2"/>
              <a:buNone/>
            </a:pPr>
            <a:r>
              <a:rPr kumimoji="0" lang="ko-KR" altLang="en-US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공기중의 산소 </a:t>
            </a:r>
            <a:r>
              <a:rPr kumimoji="0" lang="ko-KR" altLang="en-US" dirty="0" err="1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분압이</a:t>
            </a:r>
            <a:r>
              <a:rPr kumimoji="0" lang="ko-KR" altLang="en-US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 정상이더라도 </a:t>
            </a:r>
            <a:r>
              <a:rPr kumimoji="0" lang="ko-KR" altLang="en-US" dirty="0">
                <a:solidFill>
                  <a:srgbClr val="0000CC"/>
                </a:solidFill>
                <a:latin typeface="휴먼모음T" pitchFamily="18" charset="-127"/>
                <a:ea typeface="휴먼모음T" pitchFamily="18" charset="-127"/>
              </a:rPr>
              <a:t>혈색소의 기능이나 </a:t>
            </a:r>
            <a:endParaRPr kumimoji="0" lang="en-US" altLang="ko-KR" dirty="0" smtClean="0">
              <a:solidFill>
                <a:srgbClr val="0000CC"/>
              </a:solidFill>
              <a:latin typeface="휴먼모음T" pitchFamily="18" charset="-127"/>
              <a:ea typeface="휴먼모음T" pitchFamily="18" charset="-127"/>
            </a:endParaRPr>
          </a:p>
          <a:p>
            <a:pPr latinLnBrk="0">
              <a:spcBef>
                <a:spcPct val="20000"/>
              </a:spcBef>
              <a:buClr>
                <a:schemeClr val="tx2"/>
              </a:buClr>
              <a:buFont typeface="Wingdings" pitchFamily="2" charset="2"/>
              <a:buNone/>
            </a:pPr>
            <a:r>
              <a:rPr kumimoji="0" lang="ko-KR" altLang="en-US" dirty="0" smtClean="0">
                <a:solidFill>
                  <a:srgbClr val="0000CC"/>
                </a:solidFill>
                <a:latin typeface="휴먼모음T" pitchFamily="18" charset="-127"/>
                <a:ea typeface="휴먼모음T" pitchFamily="18" charset="-127"/>
              </a:rPr>
              <a:t>조직의 </a:t>
            </a:r>
            <a:r>
              <a:rPr kumimoji="0" lang="ko-KR" altLang="en-US" dirty="0">
                <a:solidFill>
                  <a:srgbClr val="0000CC"/>
                </a:solidFill>
                <a:latin typeface="휴먼모음T" pitchFamily="18" charset="-127"/>
                <a:ea typeface="휴먼모음T" pitchFamily="18" charset="-127"/>
              </a:rPr>
              <a:t>산화효소 기능을 방해</a:t>
            </a:r>
            <a:r>
              <a:rPr kumimoji="0" lang="ko-KR" altLang="en-US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하여 산소를 </a:t>
            </a:r>
            <a:r>
              <a:rPr kumimoji="0" lang="ko-KR" altLang="en-US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이용하지 </a:t>
            </a:r>
            <a:endParaRPr kumimoji="0" lang="en-US" altLang="ko-KR" dirty="0" smtClean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pPr latinLnBrk="0">
              <a:spcBef>
                <a:spcPct val="20000"/>
              </a:spcBef>
              <a:buClr>
                <a:schemeClr val="tx2"/>
              </a:buClr>
              <a:buFont typeface="Wingdings" pitchFamily="2" charset="2"/>
              <a:buNone/>
            </a:pPr>
            <a:r>
              <a:rPr kumimoji="0" lang="ko-KR" altLang="en-US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못하게 </a:t>
            </a:r>
            <a:r>
              <a:rPr kumimoji="0" lang="ko-KR" altLang="en-US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하여 질식</a:t>
            </a:r>
          </a:p>
        </p:txBody>
      </p:sp>
      <p:sp>
        <p:nvSpPr>
          <p:cNvPr id="48" name="모서리가 둥근 직사각형 121"/>
          <p:cNvSpPr>
            <a:spLocks noChangeArrowheads="1"/>
          </p:cNvSpPr>
          <p:nvPr/>
        </p:nvSpPr>
        <p:spPr bwMode="auto">
          <a:xfrm>
            <a:off x="3502720" y="2500313"/>
            <a:ext cx="5245744" cy="1071562"/>
          </a:xfrm>
          <a:prstGeom prst="roundRect">
            <a:avLst>
              <a:gd name="adj" fmla="val 16667"/>
            </a:avLst>
          </a:prstGeom>
          <a:solidFill>
            <a:schemeClr val="accent2">
              <a:lumMod val="20000"/>
              <a:lumOff val="8000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latinLnBrk="0">
              <a:spcBef>
                <a:spcPts val="0"/>
              </a:spcBef>
              <a:buClr>
                <a:schemeClr val="tx2"/>
              </a:buClr>
              <a:buFont typeface="Wingdings" pitchFamily="2" charset="2"/>
              <a:buNone/>
              <a:defRPr/>
            </a:pPr>
            <a:r>
              <a:rPr kumimoji="0" lang="ko-KR" altLang="en-US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수소</a:t>
            </a:r>
            <a:r>
              <a:rPr kumimoji="0" lang="en-US" altLang="ko-KR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kumimoji="0" lang="ko-KR" altLang="en-US" dirty="0" err="1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아르곤</a:t>
            </a:r>
            <a:r>
              <a:rPr kumimoji="0" lang="en-US" altLang="ko-KR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kumimoji="0" lang="ko-KR" altLang="en-US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네온</a:t>
            </a:r>
            <a:r>
              <a:rPr kumimoji="0" lang="en-US" altLang="ko-KR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kumimoji="0" lang="ko-KR" altLang="en-US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헬륨</a:t>
            </a:r>
            <a:r>
              <a:rPr kumimoji="0" lang="en-US" altLang="ko-KR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kumimoji="0" lang="ko-KR" altLang="en-US" dirty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질소</a:t>
            </a:r>
            <a:r>
              <a:rPr kumimoji="0" lang="en-US" altLang="ko-KR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(N</a:t>
            </a:r>
            <a:r>
              <a:rPr kumimoji="0" lang="en-US" altLang="ko-KR" baseline="-25000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2</a:t>
            </a:r>
            <a:r>
              <a:rPr kumimoji="0" lang="en-US" altLang="ko-KR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kumimoji="0" lang="ko-KR" altLang="en-US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및</a:t>
            </a:r>
            <a:r>
              <a:rPr kumimoji="0" lang="en-US" altLang="ko-KR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 N</a:t>
            </a:r>
            <a:r>
              <a:rPr kumimoji="0" lang="en-US" altLang="ko-KR" baseline="-25000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2</a:t>
            </a:r>
            <a:r>
              <a:rPr kumimoji="0" lang="en-US" altLang="ko-KR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O),</a:t>
            </a:r>
          </a:p>
          <a:p>
            <a:pPr latinLnBrk="0">
              <a:spcBef>
                <a:spcPts val="0"/>
              </a:spcBef>
              <a:buClr>
                <a:schemeClr val="tx2"/>
              </a:buClr>
              <a:buFont typeface="Wingdings" pitchFamily="2" charset="2"/>
              <a:buNone/>
              <a:defRPr/>
            </a:pPr>
            <a:r>
              <a:rPr kumimoji="0" lang="ko-KR" altLang="en-US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탄산가스</a:t>
            </a:r>
            <a:r>
              <a:rPr kumimoji="0" lang="en-US" altLang="ko-KR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kumimoji="0" lang="ko-KR" altLang="en-US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메탄</a:t>
            </a:r>
            <a:r>
              <a:rPr kumimoji="0" lang="en-US" altLang="ko-KR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kumimoji="0" lang="ko-KR" altLang="en-US" dirty="0" err="1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에탄</a:t>
            </a:r>
            <a:r>
              <a:rPr kumimoji="0" lang="en-US" altLang="ko-KR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kumimoji="0" lang="ko-KR" altLang="en-US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프로판</a:t>
            </a:r>
            <a:r>
              <a:rPr kumimoji="0" lang="en-US" altLang="ko-KR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kumimoji="0" lang="ko-KR" altLang="en-US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에틸렌</a:t>
            </a:r>
            <a:r>
              <a:rPr kumimoji="0" lang="en-US" altLang="ko-KR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kumimoji="0" lang="ko-KR" altLang="en-US" dirty="0" err="1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프로필렌</a:t>
            </a:r>
            <a:r>
              <a:rPr kumimoji="0" lang="en-US" altLang="ko-KR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endParaRPr kumimoji="0" lang="en-US" altLang="ko-KR" dirty="0" smtClean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pPr latinLnBrk="0">
              <a:spcBef>
                <a:spcPts val="0"/>
              </a:spcBef>
              <a:buClr>
                <a:schemeClr val="tx2"/>
              </a:buClr>
              <a:buFont typeface="Wingdings" pitchFamily="2" charset="2"/>
              <a:buNone/>
              <a:defRPr/>
            </a:pPr>
            <a:r>
              <a:rPr kumimoji="0" lang="ko-KR" altLang="en-US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아세틸렌</a:t>
            </a:r>
            <a:r>
              <a:rPr kumimoji="0" lang="en-US" altLang="ko-KR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kumimoji="0" lang="ko-KR" altLang="en-US" dirty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프레온</a:t>
            </a:r>
          </a:p>
        </p:txBody>
      </p:sp>
      <p:cxnSp>
        <p:nvCxnSpPr>
          <p:cNvPr id="40975" name="직선 연결선 49"/>
          <p:cNvCxnSpPr>
            <a:cxnSpLocks noChangeShapeType="1"/>
          </p:cNvCxnSpPr>
          <p:nvPr/>
        </p:nvCxnSpPr>
        <p:spPr bwMode="auto">
          <a:xfrm rot="10800000">
            <a:off x="2931220" y="1928813"/>
            <a:ext cx="500062" cy="1587"/>
          </a:xfrm>
          <a:prstGeom prst="line">
            <a:avLst/>
          </a:prstGeom>
          <a:noFill/>
          <a:ln w="38100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0976" name="직선 연결선 56"/>
          <p:cNvCxnSpPr>
            <a:cxnSpLocks noChangeShapeType="1"/>
          </p:cNvCxnSpPr>
          <p:nvPr/>
        </p:nvCxnSpPr>
        <p:spPr bwMode="auto">
          <a:xfrm rot="10800000">
            <a:off x="2931220" y="3071813"/>
            <a:ext cx="500062" cy="1587"/>
          </a:xfrm>
          <a:prstGeom prst="line">
            <a:avLst/>
          </a:prstGeom>
          <a:noFill/>
          <a:ln w="38100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0977" name="직선 연결선 57"/>
          <p:cNvCxnSpPr>
            <a:cxnSpLocks noChangeShapeType="1"/>
          </p:cNvCxnSpPr>
          <p:nvPr/>
        </p:nvCxnSpPr>
        <p:spPr bwMode="auto">
          <a:xfrm rot="5400000">
            <a:off x="2358926" y="2499519"/>
            <a:ext cx="1143000" cy="1588"/>
          </a:xfrm>
          <a:prstGeom prst="line">
            <a:avLst/>
          </a:prstGeom>
          <a:noFill/>
          <a:ln w="38100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0978" name="직선 연결선 60"/>
          <p:cNvCxnSpPr>
            <a:cxnSpLocks noChangeShapeType="1"/>
          </p:cNvCxnSpPr>
          <p:nvPr/>
        </p:nvCxnSpPr>
        <p:spPr bwMode="auto">
          <a:xfrm rot="10800000">
            <a:off x="2716907" y="2500313"/>
            <a:ext cx="214313" cy="1587"/>
          </a:xfrm>
          <a:prstGeom prst="line">
            <a:avLst/>
          </a:prstGeom>
          <a:noFill/>
          <a:ln w="38100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40979" name="TextBox 62"/>
          <p:cNvSpPr>
            <a:spLocks noChangeArrowheads="1"/>
          </p:cNvSpPr>
          <p:nvPr/>
        </p:nvSpPr>
        <p:spPr bwMode="auto">
          <a:xfrm>
            <a:off x="2885182" y="1500188"/>
            <a:ext cx="571500" cy="365125"/>
          </a:xfrm>
          <a:prstGeom prst="roundRect">
            <a:avLst>
              <a:gd name="adj" fmla="val 38694"/>
            </a:avLst>
          </a:prstGeom>
          <a:solidFill>
            <a:srgbClr val="002060"/>
          </a:solidFill>
          <a:ln w="9525">
            <a:noFill/>
            <a:round/>
            <a:headEnd/>
            <a:tailEnd/>
          </a:ln>
        </p:spPr>
        <p:txBody>
          <a:bodyPr lIns="18000" tIns="18000" rIns="18000" bIns="18000" anchor="ctr">
            <a:spAutoFit/>
          </a:bodyPr>
          <a:lstStyle/>
          <a:p>
            <a:pPr algn="ctr" latinLnBrk="0">
              <a:spcBef>
                <a:spcPct val="20000"/>
              </a:spcBef>
              <a:buClr>
                <a:schemeClr val="tx2"/>
              </a:buClr>
              <a:buFont typeface="Wingdings" pitchFamily="2" charset="2"/>
              <a:buNone/>
            </a:pPr>
            <a:r>
              <a:rPr kumimoji="0" lang="ko-KR" altLang="en-US" sz="1600" dirty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원인</a:t>
            </a:r>
          </a:p>
        </p:txBody>
      </p:sp>
      <p:sp>
        <p:nvSpPr>
          <p:cNvPr id="40980" name="TextBox 63"/>
          <p:cNvSpPr>
            <a:spLocks noChangeArrowheads="1"/>
          </p:cNvSpPr>
          <p:nvPr/>
        </p:nvSpPr>
        <p:spPr bwMode="auto">
          <a:xfrm>
            <a:off x="2885182" y="3143250"/>
            <a:ext cx="571500" cy="365125"/>
          </a:xfrm>
          <a:prstGeom prst="roundRect">
            <a:avLst>
              <a:gd name="adj" fmla="val 38694"/>
            </a:avLst>
          </a:prstGeom>
          <a:solidFill>
            <a:srgbClr val="002060"/>
          </a:solidFill>
          <a:ln w="9525">
            <a:noFill/>
            <a:round/>
            <a:headEnd/>
            <a:tailEnd/>
          </a:ln>
        </p:spPr>
        <p:txBody>
          <a:bodyPr lIns="18000" tIns="18000" rIns="18000" bIns="18000" anchor="ctr">
            <a:spAutoFit/>
          </a:bodyPr>
          <a:lstStyle/>
          <a:p>
            <a:pPr algn="ctr" latinLnBrk="0">
              <a:spcBef>
                <a:spcPct val="20000"/>
              </a:spcBef>
              <a:buClr>
                <a:schemeClr val="tx2"/>
              </a:buClr>
              <a:buFont typeface="Wingdings" pitchFamily="2" charset="2"/>
              <a:buNone/>
            </a:pPr>
            <a:r>
              <a:rPr kumimoji="0" lang="ko-KR" altLang="en-US" sz="1600" dirty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종류</a:t>
            </a:r>
          </a:p>
        </p:txBody>
      </p:sp>
      <p:cxnSp>
        <p:nvCxnSpPr>
          <p:cNvPr id="40981" name="직선 연결선 64"/>
          <p:cNvCxnSpPr>
            <a:cxnSpLocks noChangeShapeType="1"/>
          </p:cNvCxnSpPr>
          <p:nvPr/>
        </p:nvCxnSpPr>
        <p:spPr bwMode="auto">
          <a:xfrm rot="10800000">
            <a:off x="2931220" y="4643438"/>
            <a:ext cx="500062" cy="1587"/>
          </a:xfrm>
          <a:prstGeom prst="line">
            <a:avLst/>
          </a:prstGeom>
          <a:noFill/>
          <a:ln w="38100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0982" name="직선 연결선 65"/>
          <p:cNvCxnSpPr>
            <a:cxnSpLocks noChangeShapeType="1"/>
          </p:cNvCxnSpPr>
          <p:nvPr/>
        </p:nvCxnSpPr>
        <p:spPr bwMode="auto">
          <a:xfrm rot="10800000">
            <a:off x="2931220" y="5786438"/>
            <a:ext cx="500062" cy="1587"/>
          </a:xfrm>
          <a:prstGeom prst="line">
            <a:avLst/>
          </a:prstGeom>
          <a:noFill/>
          <a:ln w="38100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0983" name="직선 연결선 66"/>
          <p:cNvCxnSpPr>
            <a:cxnSpLocks noChangeShapeType="1"/>
          </p:cNvCxnSpPr>
          <p:nvPr/>
        </p:nvCxnSpPr>
        <p:spPr bwMode="auto">
          <a:xfrm rot="5400000">
            <a:off x="2358926" y="5215731"/>
            <a:ext cx="1143000" cy="1588"/>
          </a:xfrm>
          <a:prstGeom prst="line">
            <a:avLst/>
          </a:prstGeom>
          <a:noFill/>
          <a:ln w="38100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0984" name="직선 연결선 67"/>
          <p:cNvCxnSpPr>
            <a:cxnSpLocks noChangeShapeType="1"/>
          </p:cNvCxnSpPr>
          <p:nvPr/>
        </p:nvCxnSpPr>
        <p:spPr bwMode="auto">
          <a:xfrm rot="10800000">
            <a:off x="2716907" y="5214938"/>
            <a:ext cx="214313" cy="1587"/>
          </a:xfrm>
          <a:prstGeom prst="line">
            <a:avLst/>
          </a:prstGeom>
          <a:noFill/>
          <a:ln w="38100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40985" name="TextBox 68"/>
          <p:cNvSpPr>
            <a:spLocks noChangeArrowheads="1"/>
          </p:cNvSpPr>
          <p:nvPr/>
        </p:nvSpPr>
        <p:spPr bwMode="auto">
          <a:xfrm>
            <a:off x="2885182" y="4214813"/>
            <a:ext cx="571500" cy="365125"/>
          </a:xfrm>
          <a:prstGeom prst="roundRect">
            <a:avLst>
              <a:gd name="adj" fmla="val 38694"/>
            </a:avLst>
          </a:prstGeom>
          <a:solidFill>
            <a:srgbClr val="002060"/>
          </a:solidFill>
          <a:ln w="9525">
            <a:noFill/>
            <a:round/>
            <a:headEnd/>
            <a:tailEnd/>
          </a:ln>
        </p:spPr>
        <p:txBody>
          <a:bodyPr lIns="18000" tIns="18000" rIns="18000" bIns="18000" anchor="ctr">
            <a:spAutoFit/>
          </a:bodyPr>
          <a:lstStyle/>
          <a:p>
            <a:pPr algn="ctr" latinLnBrk="0">
              <a:spcBef>
                <a:spcPct val="20000"/>
              </a:spcBef>
              <a:buClr>
                <a:schemeClr val="tx2"/>
              </a:buClr>
              <a:buFont typeface="Wingdings" pitchFamily="2" charset="2"/>
              <a:buNone/>
            </a:pPr>
            <a:r>
              <a:rPr kumimoji="0" lang="ko-KR" altLang="en-US" sz="1600" dirty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원인</a:t>
            </a:r>
          </a:p>
        </p:txBody>
      </p:sp>
      <p:sp>
        <p:nvSpPr>
          <p:cNvPr id="40986" name="TextBox 69"/>
          <p:cNvSpPr>
            <a:spLocks noChangeArrowheads="1"/>
          </p:cNvSpPr>
          <p:nvPr/>
        </p:nvSpPr>
        <p:spPr bwMode="auto">
          <a:xfrm>
            <a:off x="2877245" y="5857875"/>
            <a:ext cx="571500" cy="365125"/>
          </a:xfrm>
          <a:prstGeom prst="roundRect">
            <a:avLst>
              <a:gd name="adj" fmla="val 38694"/>
            </a:avLst>
          </a:prstGeom>
          <a:solidFill>
            <a:srgbClr val="002060"/>
          </a:solidFill>
          <a:ln w="9525">
            <a:noFill/>
            <a:round/>
            <a:headEnd/>
            <a:tailEnd/>
          </a:ln>
        </p:spPr>
        <p:txBody>
          <a:bodyPr lIns="18000" tIns="18000" rIns="18000" bIns="18000" anchor="ctr">
            <a:spAutoFit/>
          </a:bodyPr>
          <a:lstStyle/>
          <a:p>
            <a:pPr algn="ctr" latinLnBrk="0">
              <a:spcBef>
                <a:spcPct val="20000"/>
              </a:spcBef>
              <a:buClr>
                <a:schemeClr val="tx2"/>
              </a:buClr>
              <a:buFont typeface="Wingdings" pitchFamily="2" charset="2"/>
              <a:buNone/>
            </a:pPr>
            <a:r>
              <a:rPr kumimoji="0" lang="ko-KR" altLang="en-US" sz="1600" dirty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종류</a:t>
            </a:r>
          </a:p>
        </p:txBody>
      </p:sp>
      <p:sp>
        <p:nvSpPr>
          <p:cNvPr id="72" name="자유형 71"/>
          <p:cNvSpPr/>
          <p:nvPr/>
        </p:nvSpPr>
        <p:spPr bwMode="auto">
          <a:xfrm>
            <a:off x="773807" y="2457450"/>
            <a:ext cx="377825" cy="461963"/>
          </a:xfrm>
          <a:custGeom>
            <a:avLst/>
            <a:gdLst>
              <a:gd name="connsiteX0" fmla="*/ 0 w 377505"/>
              <a:gd name="connsiteY0" fmla="*/ 461395 h 461395"/>
              <a:gd name="connsiteX1" fmla="*/ 0 w 377505"/>
              <a:gd name="connsiteY1" fmla="*/ 8389 h 461395"/>
              <a:gd name="connsiteX2" fmla="*/ 377505 w 377505"/>
              <a:gd name="connsiteY2" fmla="*/ 0 h 461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77505" h="461395">
                <a:moveTo>
                  <a:pt x="0" y="461395"/>
                </a:moveTo>
                <a:lnTo>
                  <a:pt x="0" y="8389"/>
                </a:lnTo>
                <a:lnTo>
                  <a:pt x="377505" y="0"/>
                </a:lnTo>
              </a:path>
            </a:pathLst>
          </a:custGeom>
          <a:noFill/>
          <a:ln w="38100" cap="flat" cmpd="sng" algn="ctr">
            <a:solidFill>
              <a:schemeClr val="tx2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/>
          <a:lstStyle/>
          <a:p>
            <a:pPr latinLnBrk="0">
              <a:spcBef>
                <a:spcPct val="20000"/>
              </a:spcBef>
              <a:buClr>
                <a:schemeClr val="tx2"/>
              </a:buClr>
              <a:buFont typeface="Wingdings" pitchFamily="2" charset="2"/>
              <a:buNone/>
              <a:defRPr/>
            </a:pPr>
            <a:endParaRPr kumimoji="0" lang="ko-KR" altLang="en-US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81" name="자유형 80"/>
          <p:cNvSpPr/>
          <p:nvPr/>
        </p:nvSpPr>
        <p:spPr bwMode="auto">
          <a:xfrm flipV="1">
            <a:off x="716657" y="4786313"/>
            <a:ext cx="377825" cy="461962"/>
          </a:xfrm>
          <a:custGeom>
            <a:avLst/>
            <a:gdLst>
              <a:gd name="connsiteX0" fmla="*/ 0 w 377505"/>
              <a:gd name="connsiteY0" fmla="*/ 461395 h 461395"/>
              <a:gd name="connsiteX1" fmla="*/ 0 w 377505"/>
              <a:gd name="connsiteY1" fmla="*/ 8389 h 461395"/>
              <a:gd name="connsiteX2" fmla="*/ 377505 w 377505"/>
              <a:gd name="connsiteY2" fmla="*/ 0 h 461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77505" h="461395">
                <a:moveTo>
                  <a:pt x="0" y="461395"/>
                </a:moveTo>
                <a:lnTo>
                  <a:pt x="0" y="8389"/>
                </a:lnTo>
                <a:lnTo>
                  <a:pt x="377505" y="0"/>
                </a:lnTo>
              </a:path>
            </a:pathLst>
          </a:custGeom>
          <a:noFill/>
          <a:ln w="38100" cap="flat" cmpd="sng" algn="ctr">
            <a:solidFill>
              <a:schemeClr val="tx2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/>
          <a:lstStyle/>
          <a:p>
            <a:pPr latinLnBrk="0">
              <a:spcBef>
                <a:spcPct val="20000"/>
              </a:spcBef>
              <a:buClr>
                <a:schemeClr val="tx2"/>
              </a:buClr>
              <a:buFont typeface="Wingdings" pitchFamily="2" charset="2"/>
              <a:buNone/>
              <a:defRPr/>
            </a:pPr>
            <a:endParaRPr kumimoji="0" lang="ko-KR" altLang="en-US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82" name="모서리가 둥근 직사각형 121"/>
          <p:cNvSpPr>
            <a:spLocks noChangeArrowheads="1"/>
          </p:cNvSpPr>
          <p:nvPr/>
        </p:nvSpPr>
        <p:spPr bwMode="auto">
          <a:xfrm>
            <a:off x="3502720" y="5357813"/>
            <a:ext cx="5245744" cy="1071562"/>
          </a:xfrm>
          <a:prstGeom prst="roundRect">
            <a:avLst>
              <a:gd name="adj" fmla="val 16667"/>
            </a:avLst>
          </a:prstGeom>
          <a:solidFill>
            <a:schemeClr val="accent2">
              <a:lumMod val="20000"/>
              <a:lumOff val="8000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latinLnBrk="0">
              <a:spcBef>
                <a:spcPts val="0"/>
              </a:spcBef>
              <a:buClr>
                <a:schemeClr val="tx2"/>
              </a:buClr>
              <a:buFont typeface="Wingdings" pitchFamily="2" charset="2"/>
              <a:buNone/>
              <a:defRPr/>
            </a:pPr>
            <a:r>
              <a:rPr kumimoji="0" lang="ko-KR" altLang="en-US" dirty="0" err="1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아닐린</a:t>
            </a:r>
            <a:r>
              <a:rPr kumimoji="0" lang="en-US" altLang="ko-KR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, O-</a:t>
            </a:r>
            <a:r>
              <a:rPr kumimoji="0" lang="ko-KR" altLang="en-US" dirty="0" err="1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톨루오딘</a:t>
            </a:r>
            <a:r>
              <a:rPr kumimoji="0" lang="en-US" altLang="ko-KR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kumimoji="0" lang="ko-KR" altLang="en-US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나프탈렌</a:t>
            </a:r>
            <a:r>
              <a:rPr kumimoji="0" lang="en-US" altLang="ko-KR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kumimoji="0" lang="ko-KR" altLang="en-US" dirty="0" err="1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아질산염</a:t>
            </a:r>
            <a:r>
              <a:rPr kumimoji="0" lang="en-US" altLang="ko-KR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kumimoji="0" lang="ko-KR" altLang="en-US" dirty="0" smtClean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일산화탄소</a:t>
            </a:r>
            <a:r>
              <a:rPr kumimoji="0" lang="en-US" altLang="ko-KR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kumimoji="0" lang="ko-KR" altLang="en-US" dirty="0" err="1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염화메틸렌</a:t>
            </a:r>
            <a:r>
              <a:rPr kumimoji="0" lang="en-US" altLang="ko-KR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kumimoji="0" lang="ko-KR" altLang="en-US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청산 </a:t>
            </a:r>
            <a:r>
              <a:rPr kumimoji="0" lang="ko-KR" altLang="en-US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및 </a:t>
            </a:r>
            <a:r>
              <a:rPr kumimoji="0" lang="ko-KR" altLang="en-US" dirty="0" err="1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청화합물</a:t>
            </a:r>
            <a:r>
              <a:rPr kumimoji="0" lang="en-US" altLang="ko-KR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kumimoji="0" lang="ko-KR" altLang="en-US" dirty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황화수소</a:t>
            </a:r>
            <a:r>
              <a:rPr kumimoji="0" lang="en-US" altLang="ko-KR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kumimoji="0" lang="ko-KR" altLang="en-US" dirty="0" err="1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아크릴로니트릴</a:t>
            </a:r>
            <a:endParaRPr kumimoji="0" lang="ko-KR" altLang="en-US" dirty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24" name="Picture 85" descr="C:\Users\Master\Desktop\사진&amp;심볼\심볼로고\slogan_gif_main - 복사본.gif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56376" y="-27384"/>
            <a:ext cx="1187624" cy="7651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25" name="Picture 84" descr="C:\Users\Master\Desktop\사진&amp;심볼\심볼로고\공단로고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0850" y="6440488"/>
            <a:ext cx="1400175" cy="40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4922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7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latinLnBrk="0">
              <a:spcBef>
                <a:spcPct val="20000"/>
              </a:spcBef>
              <a:buClr>
                <a:schemeClr val="tx2"/>
              </a:buClr>
              <a:buFont typeface="Wingdings" pitchFamily="2" charset="2"/>
              <a:buNone/>
            </a:pPr>
            <a:endParaRPr kumimoji="0" lang="ko-KR" altLang="en-US">
              <a:ea typeface="휴먼엑스포" pitchFamily="18" charset="-127"/>
            </a:endParaRPr>
          </a:p>
        </p:txBody>
      </p:sp>
      <p:sp>
        <p:nvSpPr>
          <p:cNvPr id="44039" name="Rectangle 1034"/>
          <p:cNvSpPr>
            <a:spLocks noChangeArrowheads="1"/>
          </p:cNvSpPr>
          <p:nvPr/>
        </p:nvSpPr>
        <p:spPr bwMode="auto">
          <a:xfrm>
            <a:off x="683568" y="1855960"/>
            <a:ext cx="7920038" cy="2797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lnSpc>
                <a:spcPts val="2300"/>
              </a:lnSpc>
              <a:spcBef>
                <a:spcPct val="20000"/>
              </a:spcBef>
              <a:buSzPct val="100000"/>
              <a:buFont typeface="Wingdings" pitchFamily="2" charset="2"/>
              <a:buChar char="§"/>
            </a:pPr>
            <a:r>
              <a:rPr lang="ko-KR" altLang="en-US" sz="20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세균의 산소소모</a:t>
            </a:r>
            <a:endParaRPr lang="en-US" altLang="ko-KR" dirty="0" smtClean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342900" indent="-342900">
              <a:lnSpc>
                <a:spcPts val="2300"/>
              </a:lnSpc>
              <a:spcBef>
                <a:spcPct val="20000"/>
              </a:spcBef>
              <a:buClr>
                <a:schemeClr val="folHlink"/>
              </a:buClr>
              <a:buSzPct val="60000"/>
            </a:pPr>
            <a:r>
              <a:rPr lang="en-US" altLang="ko-KR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   - </a:t>
            </a:r>
            <a:r>
              <a:rPr lang="ko-KR" altLang="en-US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탱크</a:t>
            </a:r>
            <a:r>
              <a:rPr lang="en-US" altLang="ko-KR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선창</a:t>
            </a:r>
            <a:r>
              <a:rPr lang="en-US" altLang="ko-KR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조</a:t>
            </a:r>
            <a:r>
              <a:rPr lang="en-US" altLang="ko-KR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관</a:t>
            </a:r>
            <a:r>
              <a:rPr lang="en-US" altLang="ko-KR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dirty="0" err="1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암거</a:t>
            </a:r>
            <a:r>
              <a:rPr lang="en-US" altLang="ko-KR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맨홀</a:t>
            </a:r>
            <a:r>
              <a:rPr lang="en-US" altLang="ko-KR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하수구 또는 </a:t>
            </a:r>
            <a:r>
              <a:rPr lang="ko-KR" altLang="en-US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피</a:t>
            </a:r>
            <a:r>
              <a:rPr lang="ko-KR" altLang="en-US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트의 내부</a:t>
            </a:r>
            <a:endParaRPr lang="en-US" altLang="ko-KR" dirty="0" smtClean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342900" indent="-342900">
              <a:spcBef>
                <a:spcPct val="20000"/>
              </a:spcBef>
              <a:buClr>
                <a:schemeClr val="folHlink"/>
              </a:buClr>
              <a:buSzPct val="60000"/>
            </a:pPr>
            <a:endParaRPr lang="ko-KR" altLang="en-US" sz="800" dirty="0" smtClean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pPr>
              <a:lnSpc>
                <a:spcPts val="2300"/>
              </a:lnSpc>
              <a:spcBef>
                <a:spcPct val="20000"/>
              </a:spcBef>
              <a:buSzPct val="100000"/>
              <a:buFont typeface="Wingdings" pitchFamily="2" charset="2"/>
              <a:buChar char="§"/>
            </a:pPr>
            <a:r>
              <a:rPr lang="ko-KR" altLang="en-US" sz="20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 유기물의 부패</a:t>
            </a:r>
          </a:p>
          <a:p>
            <a:pPr>
              <a:lnSpc>
                <a:spcPts val="2300"/>
              </a:lnSpc>
              <a:spcBef>
                <a:spcPct val="20000"/>
              </a:spcBef>
              <a:buClr>
                <a:schemeClr val="folHlink"/>
              </a:buClr>
              <a:buSzPct val="60000"/>
            </a:pPr>
            <a:r>
              <a:rPr lang="ko-KR" altLang="en-US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   </a:t>
            </a:r>
            <a:r>
              <a:rPr lang="en-US" altLang="ko-KR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- </a:t>
            </a:r>
            <a:r>
              <a:rPr lang="ko-KR" altLang="en-US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케이블 또는 가스관용의 </a:t>
            </a:r>
            <a:r>
              <a:rPr lang="ko-KR" altLang="en-US" dirty="0" err="1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암거</a:t>
            </a:r>
            <a:r>
              <a:rPr lang="en-US" altLang="ko-KR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맨홀 또는 </a:t>
            </a:r>
            <a:r>
              <a:rPr lang="ko-KR" altLang="en-US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피</a:t>
            </a:r>
            <a:r>
              <a:rPr lang="ko-KR" altLang="en-US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트의 내부</a:t>
            </a:r>
            <a:r>
              <a:rPr lang="en-US" altLang="ko-KR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우수</a:t>
            </a:r>
            <a:r>
              <a:rPr lang="en-US" altLang="ko-KR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유수 등이</a:t>
            </a:r>
          </a:p>
          <a:p>
            <a:pPr>
              <a:lnSpc>
                <a:spcPts val="2300"/>
              </a:lnSpc>
              <a:spcBef>
                <a:spcPct val="20000"/>
              </a:spcBef>
              <a:buClr>
                <a:schemeClr val="folHlink"/>
              </a:buClr>
              <a:buSzPct val="60000"/>
            </a:pPr>
            <a:r>
              <a:rPr lang="ko-KR" altLang="en-US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     체류했던 </a:t>
            </a:r>
            <a:r>
              <a:rPr lang="ko-KR" altLang="en-US" dirty="0" err="1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암거</a:t>
            </a:r>
            <a:r>
              <a:rPr lang="en-US" altLang="ko-KR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맨홀 또는 </a:t>
            </a:r>
            <a:r>
              <a:rPr lang="ko-KR" altLang="en-US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피</a:t>
            </a:r>
            <a:r>
              <a:rPr lang="ko-KR" altLang="en-US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트의 내부</a:t>
            </a:r>
            <a:endParaRPr lang="en-US" altLang="ko-KR" dirty="0" smtClean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pPr>
              <a:spcBef>
                <a:spcPct val="20000"/>
              </a:spcBef>
              <a:buClr>
                <a:schemeClr val="folHlink"/>
              </a:buClr>
              <a:buSzPct val="60000"/>
            </a:pPr>
            <a:endParaRPr lang="ko-KR" altLang="en-US" sz="800" dirty="0" smtClean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pPr>
              <a:lnSpc>
                <a:spcPts val="2300"/>
              </a:lnSpc>
              <a:spcBef>
                <a:spcPct val="20000"/>
              </a:spcBef>
              <a:buSzPct val="100000"/>
              <a:buFont typeface="Wingdings" pitchFamily="2" charset="2"/>
              <a:buChar char="§"/>
            </a:pPr>
            <a:r>
              <a:rPr lang="ko-KR" altLang="en-US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0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미생물의 발효</a:t>
            </a:r>
            <a:endParaRPr lang="ko-KR" altLang="en-US" sz="2400" dirty="0" smtClean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pPr>
              <a:lnSpc>
                <a:spcPts val="2300"/>
              </a:lnSpc>
              <a:spcBef>
                <a:spcPct val="20000"/>
              </a:spcBef>
              <a:buClr>
                <a:schemeClr val="folHlink"/>
              </a:buClr>
              <a:buSzPct val="60000"/>
            </a:pPr>
            <a:r>
              <a:rPr lang="ko-KR" altLang="en-US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   </a:t>
            </a:r>
            <a:r>
              <a:rPr lang="en-US" altLang="ko-KR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- </a:t>
            </a:r>
            <a:r>
              <a:rPr lang="ko-KR" altLang="en-US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탱크</a:t>
            </a:r>
            <a:r>
              <a:rPr lang="en-US" altLang="ko-KR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dirty="0" err="1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항온실</a:t>
            </a:r>
            <a:r>
              <a:rPr lang="ko-KR" altLang="en-US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 또는 양조조의 내부</a:t>
            </a:r>
          </a:p>
        </p:txBody>
      </p:sp>
      <p:grpSp>
        <p:nvGrpSpPr>
          <p:cNvPr id="2" name="Group 26"/>
          <p:cNvGrpSpPr>
            <a:grpSpLocks/>
          </p:cNvGrpSpPr>
          <p:nvPr/>
        </p:nvGrpSpPr>
        <p:grpSpPr bwMode="auto">
          <a:xfrm>
            <a:off x="5724128" y="3429000"/>
            <a:ext cx="3043560" cy="2664296"/>
            <a:chOff x="1440" y="1968"/>
            <a:chExt cx="2976" cy="1982"/>
          </a:xfrm>
        </p:grpSpPr>
        <p:pic>
          <p:nvPicPr>
            <p:cNvPr id="44043" name="Picture 17" descr="C:\My Documents\월간프리젠테이션\프리14-산소결핍\미생물호흡 복사.jpg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40" y="1968"/>
              <a:ext cx="2976" cy="19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4044" name="Text Box 21"/>
            <p:cNvSpPr txBox="1">
              <a:spLocks noChangeArrowheads="1"/>
            </p:cNvSpPr>
            <p:nvPr/>
          </p:nvSpPr>
          <p:spPr bwMode="auto">
            <a:xfrm>
              <a:off x="1584" y="2688"/>
              <a:ext cx="48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latinLnBrk="0">
                <a:spcBef>
                  <a:spcPct val="20000"/>
                </a:spcBef>
                <a:buClr>
                  <a:schemeClr val="tx2"/>
                </a:buClr>
                <a:buFont typeface="Wingdings" pitchFamily="2" charset="2"/>
                <a:buNone/>
              </a:pPr>
              <a:r>
                <a:rPr kumimoji="0" lang="ko-KR" altLang="en-US" sz="1400">
                  <a:solidFill>
                    <a:srgbClr val="000000"/>
                  </a:solidFill>
                  <a:latin typeface="휴먼모음T" pitchFamily="18" charset="-127"/>
                  <a:ea typeface="휴먼모음T" pitchFamily="18" charset="-127"/>
                </a:rPr>
                <a:t>산소</a:t>
              </a:r>
            </a:p>
          </p:txBody>
        </p:sp>
        <p:sp>
          <p:nvSpPr>
            <p:cNvPr id="44045" name="Text Box 22"/>
            <p:cNvSpPr txBox="1">
              <a:spLocks noChangeArrowheads="1"/>
            </p:cNvSpPr>
            <p:nvPr/>
          </p:nvSpPr>
          <p:spPr bwMode="auto">
            <a:xfrm>
              <a:off x="2688" y="2496"/>
              <a:ext cx="240" cy="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latinLnBrk="0">
                <a:spcBef>
                  <a:spcPct val="20000"/>
                </a:spcBef>
                <a:buClr>
                  <a:schemeClr val="tx2"/>
                </a:buClr>
                <a:buFont typeface="Wingdings" pitchFamily="2" charset="2"/>
                <a:buNone/>
              </a:pPr>
              <a:r>
                <a:rPr kumimoji="0" lang="ko-KR" altLang="en-US" sz="1400">
                  <a:solidFill>
                    <a:srgbClr val="000000"/>
                  </a:solidFill>
                  <a:latin typeface="휴먼모음T" pitchFamily="18" charset="-127"/>
                  <a:ea typeface="휴먼모음T" pitchFamily="18" charset="-127"/>
                </a:rPr>
                <a:t>미생물</a:t>
              </a:r>
            </a:p>
          </p:txBody>
        </p:sp>
        <p:sp>
          <p:nvSpPr>
            <p:cNvPr id="44046" name="Text Box 23"/>
            <p:cNvSpPr txBox="1">
              <a:spLocks noChangeArrowheads="1"/>
            </p:cNvSpPr>
            <p:nvPr/>
          </p:nvSpPr>
          <p:spPr bwMode="auto">
            <a:xfrm>
              <a:off x="3216" y="2304"/>
              <a:ext cx="969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latinLnBrk="0">
                <a:spcBef>
                  <a:spcPct val="20000"/>
                </a:spcBef>
                <a:buClr>
                  <a:schemeClr val="tx2"/>
                </a:buClr>
                <a:buFont typeface="Wingdings" pitchFamily="2" charset="2"/>
                <a:buNone/>
              </a:pPr>
              <a:r>
                <a:rPr kumimoji="0" lang="ko-KR" altLang="en-US" sz="1400" dirty="0">
                  <a:solidFill>
                    <a:srgbClr val="000000"/>
                  </a:solidFill>
                  <a:latin typeface="휴먼모음T" pitchFamily="18" charset="-127"/>
                  <a:ea typeface="휴먼모음T" pitchFamily="18" charset="-127"/>
                </a:rPr>
                <a:t>이산화탄소</a:t>
              </a:r>
            </a:p>
          </p:txBody>
        </p:sp>
        <p:sp>
          <p:nvSpPr>
            <p:cNvPr id="44047" name="Text Box 24"/>
            <p:cNvSpPr txBox="1">
              <a:spLocks noChangeArrowheads="1"/>
            </p:cNvSpPr>
            <p:nvPr/>
          </p:nvSpPr>
          <p:spPr bwMode="auto">
            <a:xfrm>
              <a:off x="3216" y="2688"/>
              <a:ext cx="57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latinLnBrk="0">
                <a:spcBef>
                  <a:spcPct val="20000"/>
                </a:spcBef>
                <a:buClr>
                  <a:schemeClr val="tx2"/>
                </a:buClr>
                <a:buFont typeface="Wingdings" pitchFamily="2" charset="2"/>
                <a:buNone/>
              </a:pPr>
              <a:r>
                <a:rPr kumimoji="0" lang="ko-KR" altLang="en-US" sz="1400">
                  <a:solidFill>
                    <a:srgbClr val="000000"/>
                  </a:solidFill>
                  <a:latin typeface="휴먼모음T" pitchFamily="18" charset="-127"/>
                  <a:ea typeface="휴먼모음T" pitchFamily="18" charset="-127"/>
                </a:rPr>
                <a:t>메탄</a:t>
              </a:r>
            </a:p>
          </p:txBody>
        </p:sp>
        <p:sp>
          <p:nvSpPr>
            <p:cNvPr id="44048" name="Text Box 25"/>
            <p:cNvSpPr txBox="1">
              <a:spLocks noChangeArrowheads="1"/>
            </p:cNvSpPr>
            <p:nvPr/>
          </p:nvSpPr>
          <p:spPr bwMode="auto">
            <a:xfrm>
              <a:off x="2880" y="3120"/>
              <a:ext cx="624" cy="3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latinLnBrk="0">
                <a:spcBef>
                  <a:spcPct val="20000"/>
                </a:spcBef>
                <a:buClr>
                  <a:schemeClr val="tx2"/>
                </a:buClr>
                <a:buFont typeface="Wingdings" pitchFamily="2" charset="2"/>
                <a:buNone/>
              </a:pPr>
              <a:r>
                <a:rPr kumimoji="0" lang="ko-KR" altLang="en-US" sz="1400">
                  <a:solidFill>
                    <a:srgbClr val="000000"/>
                  </a:solidFill>
                  <a:latin typeface="휴먼모음T" pitchFamily="18" charset="-127"/>
                  <a:ea typeface="휴먼모음T" pitchFamily="18" charset="-127"/>
                </a:rPr>
                <a:t>황화수소</a:t>
              </a:r>
            </a:p>
          </p:txBody>
        </p:sp>
      </p:grpSp>
      <p:sp>
        <p:nvSpPr>
          <p:cNvPr id="16" name="Text Box 2"/>
          <p:cNvSpPr txBox="1">
            <a:spLocks noChangeArrowheads="1"/>
          </p:cNvSpPr>
          <p:nvPr/>
        </p:nvSpPr>
        <p:spPr bwMode="auto">
          <a:xfrm>
            <a:off x="683568" y="332656"/>
            <a:ext cx="505936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None/>
              <a:defRPr/>
            </a:pPr>
            <a:r>
              <a:rPr lang="ko-KR" altLang="en-US" sz="2800" b="1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미생물의 호흡</a:t>
            </a:r>
            <a:endParaRPr lang="ko-KR" altLang="en-US" sz="2800" b="1" dirty="0">
              <a:solidFill>
                <a:schemeClr val="bg1"/>
              </a:solidFill>
              <a:latin typeface="HY동녘B" pitchFamily="18" charset="-127"/>
              <a:ea typeface="HY동녘B" pitchFamily="18" charset="-127"/>
            </a:endParaRPr>
          </a:p>
        </p:txBody>
      </p:sp>
      <p:sp>
        <p:nvSpPr>
          <p:cNvPr id="17" name="Text Box 24"/>
          <p:cNvSpPr txBox="1">
            <a:spLocks noChangeArrowheads="1"/>
          </p:cNvSpPr>
          <p:nvPr/>
        </p:nvSpPr>
        <p:spPr bwMode="auto">
          <a:xfrm>
            <a:off x="683568" y="1164954"/>
            <a:ext cx="3528391" cy="463846"/>
          </a:xfrm>
          <a:prstGeom prst="rect">
            <a:avLst/>
          </a:prstGeom>
          <a:gradFill rotWithShape="0">
            <a:gsLst>
              <a:gs pos="0">
                <a:srgbClr val="CCCCFF">
                  <a:gamma/>
                  <a:shade val="76078"/>
                  <a:invGamma/>
                </a:srgbClr>
              </a:gs>
              <a:gs pos="50000">
                <a:srgbClr val="CCCCFF"/>
              </a:gs>
              <a:gs pos="100000">
                <a:srgbClr val="CCCCFF">
                  <a:gamma/>
                  <a:shade val="76078"/>
                  <a:invGamma/>
                </a:srgbClr>
              </a:gs>
            </a:gsLst>
            <a:lin ang="5400000" scaled="1"/>
          </a:gradFill>
          <a:ln w="12700">
            <a:noFill/>
            <a:miter lim="800000"/>
            <a:headEnd/>
            <a:tailEnd/>
          </a:ln>
          <a:effectLst/>
        </p:spPr>
        <p:txBody>
          <a:bodyPr wrap="square" lIns="90000" tIns="46800" rIns="90000" bIns="46800" anchor="ctr">
            <a:spAutoFit/>
          </a:bodyPr>
          <a:lstStyle/>
          <a:p>
            <a:pPr>
              <a:buClr>
                <a:srgbClr val="000000"/>
              </a:buClr>
              <a:defRPr/>
            </a:pPr>
            <a:r>
              <a:rPr lang="en-US" altLang="ko-KR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미생물의 호흡작용</a:t>
            </a:r>
            <a:endParaRPr lang="ko-KR" altLang="en-US" sz="2400" dirty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13" name="Picture 85" descr="C:\Users\Master\Desktop\사진&amp;심볼\심볼로고\slogan_gif_main - 복사본.gif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56376" y="-27384"/>
            <a:ext cx="1187624" cy="7651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14" name="Picture 84" descr="C:\Users\Master\Desktop\사진&amp;심볼\심볼로고\공단로고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0850" y="6440488"/>
            <a:ext cx="1400175" cy="40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5" name="Group 10"/>
          <p:cNvGrpSpPr>
            <a:grpSpLocks/>
          </p:cNvGrpSpPr>
          <p:nvPr/>
        </p:nvGrpSpPr>
        <p:grpSpPr bwMode="auto">
          <a:xfrm>
            <a:off x="7000460" y="1294333"/>
            <a:ext cx="1971920" cy="1342579"/>
            <a:chOff x="1584" y="2448"/>
            <a:chExt cx="1872" cy="1553"/>
          </a:xfrm>
        </p:grpSpPr>
        <p:pic>
          <p:nvPicPr>
            <p:cNvPr id="18" name="Picture 11" descr="재해발생 맨홀내부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84" y="2448"/>
              <a:ext cx="1872" cy="15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</p:pic>
        <p:sp>
          <p:nvSpPr>
            <p:cNvPr id="19" name="Oval 12"/>
            <p:cNvSpPr>
              <a:spLocks noChangeArrowheads="1"/>
            </p:cNvSpPr>
            <p:nvPr/>
          </p:nvSpPr>
          <p:spPr bwMode="auto">
            <a:xfrm>
              <a:off x="2200" y="2750"/>
              <a:ext cx="90" cy="90"/>
            </a:xfrm>
            <a:prstGeom prst="ellipse">
              <a:avLst/>
            </a:prstGeom>
            <a:noFill/>
            <a:ln w="25400">
              <a:noFill/>
              <a:round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 latinLnBrk="0">
                <a:spcBef>
                  <a:spcPct val="20000"/>
                </a:spcBef>
                <a:buClr>
                  <a:schemeClr val="tx2"/>
                </a:buClr>
                <a:buFont typeface="Wingdings" pitchFamily="2" charset="2"/>
                <a:buNone/>
                <a:defRPr/>
              </a:pPr>
              <a:endParaRPr kumimoji="0" lang="ko-KR" altLang="en-US">
                <a:ea typeface="휴먼엑스포" pitchFamily="18" charset="-127"/>
              </a:endParaRPr>
            </a:p>
          </p:txBody>
        </p:sp>
        <p:sp>
          <p:nvSpPr>
            <p:cNvPr id="20" name="Line 13"/>
            <p:cNvSpPr>
              <a:spLocks noChangeShapeType="1"/>
            </p:cNvSpPr>
            <p:nvPr/>
          </p:nvSpPr>
          <p:spPr bwMode="auto">
            <a:xfrm>
              <a:off x="2245" y="2840"/>
              <a:ext cx="0" cy="136"/>
            </a:xfrm>
            <a:prstGeom prst="line">
              <a:avLst/>
            </a:prstGeom>
            <a:noFill/>
            <a:ln w="22225">
              <a:noFill/>
              <a:round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 latinLnBrk="0">
                <a:spcBef>
                  <a:spcPct val="20000"/>
                </a:spcBef>
                <a:buClr>
                  <a:schemeClr val="tx2"/>
                </a:buClr>
                <a:buFont typeface="Wingdings" pitchFamily="2" charset="2"/>
                <a:buNone/>
                <a:defRPr/>
              </a:pPr>
              <a:endParaRPr kumimoji="0" lang="ko-KR" altLang="en-US">
                <a:ea typeface="휴먼엑스포" pitchFamily="18" charset="-127"/>
              </a:endParaRPr>
            </a:p>
          </p:txBody>
        </p:sp>
        <p:sp>
          <p:nvSpPr>
            <p:cNvPr id="21" name="Line 14"/>
            <p:cNvSpPr>
              <a:spLocks noChangeShapeType="1"/>
            </p:cNvSpPr>
            <p:nvPr/>
          </p:nvSpPr>
          <p:spPr bwMode="auto">
            <a:xfrm flipH="1">
              <a:off x="2154" y="2886"/>
              <a:ext cx="91" cy="45"/>
            </a:xfrm>
            <a:prstGeom prst="line">
              <a:avLst/>
            </a:prstGeom>
            <a:noFill/>
            <a:ln w="22225">
              <a:noFill/>
              <a:round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 latinLnBrk="0">
                <a:spcBef>
                  <a:spcPct val="20000"/>
                </a:spcBef>
                <a:buClr>
                  <a:schemeClr val="tx2"/>
                </a:buClr>
                <a:buFont typeface="Wingdings" pitchFamily="2" charset="2"/>
                <a:buNone/>
                <a:defRPr/>
              </a:pPr>
              <a:endParaRPr kumimoji="0" lang="ko-KR" altLang="en-US">
                <a:ea typeface="휴먼엑스포" pitchFamily="18" charset="-127"/>
              </a:endParaRPr>
            </a:p>
          </p:txBody>
        </p:sp>
        <p:sp>
          <p:nvSpPr>
            <p:cNvPr id="22" name="Line 15"/>
            <p:cNvSpPr>
              <a:spLocks noChangeShapeType="1"/>
            </p:cNvSpPr>
            <p:nvPr/>
          </p:nvSpPr>
          <p:spPr bwMode="auto">
            <a:xfrm>
              <a:off x="2245" y="2886"/>
              <a:ext cx="108" cy="45"/>
            </a:xfrm>
            <a:prstGeom prst="line">
              <a:avLst/>
            </a:prstGeom>
            <a:noFill/>
            <a:ln w="22225">
              <a:noFill/>
              <a:round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 latinLnBrk="0">
                <a:spcBef>
                  <a:spcPct val="20000"/>
                </a:spcBef>
                <a:buClr>
                  <a:schemeClr val="tx2"/>
                </a:buClr>
                <a:buFont typeface="Wingdings" pitchFamily="2" charset="2"/>
                <a:buNone/>
                <a:defRPr/>
              </a:pPr>
              <a:endParaRPr kumimoji="0" lang="ko-KR" altLang="en-US">
                <a:ea typeface="휴먼엑스포" pitchFamily="18" charset="-127"/>
              </a:endParaRPr>
            </a:p>
          </p:txBody>
        </p:sp>
        <p:sp>
          <p:nvSpPr>
            <p:cNvPr id="23" name="Line 16"/>
            <p:cNvSpPr>
              <a:spLocks noChangeShapeType="1"/>
            </p:cNvSpPr>
            <p:nvPr/>
          </p:nvSpPr>
          <p:spPr bwMode="auto">
            <a:xfrm flipH="1">
              <a:off x="2154" y="2976"/>
              <a:ext cx="91" cy="92"/>
            </a:xfrm>
            <a:prstGeom prst="line">
              <a:avLst/>
            </a:prstGeom>
            <a:noFill/>
            <a:ln w="22225">
              <a:noFill/>
              <a:round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 latinLnBrk="0">
                <a:spcBef>
                  <a:spcPct val="20000"/>
                </a:spcBef>
                <a:buClr>
                  <a:schemeClr val="tx2"/>
                </a:buClr>
                <a:buFont typeface="Wingdings" pitchFamily="2" charset="2"/>
                <a:buNone/>
                <a:defRPr/>
              </a:pPr>
              <a:endParaRPr kumimoji="0" lang="ko-KR" altLang="en-US">
                <a:ea typeface="휴먼엑스포" pitchFamily="18" charset="-127"/>
              </a:endParaRPr>
            </a:p>
          </p:txBody>
        </p:sp>
        <p:sp>
          <p:nvSpPr>
            <p:cNvPr id="24" name="Line 17"/>
            <p:cNvSpPr>
              <a:spLocks noChangeShapeType="1"/>
            </p:cNvSpPr>
            <p:nvPr/>
          </p:nvSpPr>
          <p:spPr bwMode="auto">
            <a:xfrm>
              <a:off x="2245" y="2976"/>
              <a:ext cx="108" cy="92"/>
            </a:xfrm>
            <a:prstGeom prst="line">
              <a:avLst/>
            </a:prstGeom>
            <a:noFill/>
            <a:ln w="22225">
              <a:noFill/>
              <a:round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 latinLnBrk="0">
                <a:spcBef>
                  <a:spcPct val="20000"/>
                </a:spcBef>
                <a:buClr>
                  <a:schemeClr val="tx2"/>
                </a:buClr>
                <a:buFont typeface="Wingdings" pitchFamily="2" charset="2"/>
                <a:buNone/>
                <a:defRPr/>
              </a:pPr>
              <a:endParaRPr kumimoji="0" lang="ko-KR" altLang="en-US">
                <a:ea typeface="휴먼엑스포" pitchFamily="18" charset="-127"/>
              </a:endParaRPr>
            </a:p>
          </p:txBody>
        </p:sp>
        <p:sp>
          <p:nvSpPr>
            <p:cNvPr id="25" name="Oval 18"/>
            <p:cNvSpPr>
              <a:spLocks noChangeArrowheads="1"/>
            </p:cNvSpPr>
            <p:nvPr/>
          </p:nvSpPr>
          <p:spPr bwMode="auto">
            <a:xfrm>
              <a:off x="2109" y="3566"/>
              <a:ext cx="108" cy="91"/>
            </a:xfrm>
            <a:prstGeom prst="ellipse">
              <a:avLst/>
            </a:prstGeom>
            <a:noFill/>
            <a:ln w="25400">
              <a:noFill/>
              <a:round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 latinLnBrk="0">
                <a:spcBef>
                  <a:spcPct val="20000"/>
                </a:spcBef>
                <a:buClr>
                  <a:schemeClr val="tx2"/>
                </a:buClr>
                <a:buFont typeface="Wingdings" pitchFamily="2" charset="2"/>
                <a:buNone/>
                <a:defRPr/>
              </a:pPr>
              <a:endParaRPr kumimoji="0" lang="ko-KR" altLang="en-US">
                <a:ea typeface="휴먼엑스포" pitchFamily="18" charset="-127"/>
              </a:endParaRPr>
            </a:p>
          </p:txBody>
        </p:sp>
        <p:sp>
          <p:nvSpPr>
            <p:cNvPr id="26" name="Line 19"/>
            <p:cNvSpPr>
              <a:spLocks noChangeShapeType="1"/>
            </p:cNvSpPr>
            <p:nvPr/>
          </p:nvSpPr>
          <p:spPr bwMode="auto">
            <a:xfrm flipV="1">
              <a:off x="2200" y="3475"/>
              <a:ext cx="136" cy="91"/>
            </a:xfrm>
            <a:prstGeom prst="line">
              <a:avLst/>
            </a:prstGeom>
            <a:noFill/>
            <a:ln w="22225">
              <a:noFill/>
              <a:round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 latinLnBrk="0">
                <a:spcBef>
                  <a:spcPct val="20000"/>
                </a:spcBef>
                <a:buClr>
                  <a:schemeClr val="tx2"/>
                </a:buClr>
                <a:buFont typeface="Wingdings" pitchFamily="2" charset="2"/>
                <a:buNone/>
                <a:defRPr/>
              </a:pPr>
              <a:endParaRPr kumimoji="0" lang="ko-KR" altLang="en-US">
                <a:ea typeface="휴먼엑스포" pitchFamily="18" charset="-127"/>
              </a:endParaRPr>
            </a:p>
          </p:txBody>
        </p:sp>
        <p:sp>
          <p:nvSpPr>
            <p:cNvPr id="27" name="Line 20"/>
            <p:cNvSpPr>
              <a:spLocks noChangeShapeType="1"/>
            </p:cNvSpPr>
            <p:nvPr/>
          </p:nvSpPr>
          <p:spPr bwMode="auto">
            <a:xfrm>
              <a:off x="2245" y="3521"/>
              <a:ext cx="108" cy="45"/>
            </a:xfrm>
            <a:prstGeom prst="line">
              <a:avLst/>
            </a:prstGeom>
            <a:noFill/>
            <a:ln w="22225">
              <a:noFill/>
              <a:round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 latinLnBrk="0">
                <a:spcBef>
                  <a:spcPct val="20000"/>
                </a:spcBef>
                <a:buClr>
                  <a:schemeClr val="tx2"/>
                </a:buClr>
                <a:buFont typeface="Wingdings" pitchFamily="2" charset="2"/>
                <a:buNone/>
                <a:defRPr/>
              </a:pPr>
              <a:endParaRPr kumimoji="0" lang="ko-KR" altLang="en-US">
                <a:ea typeface="휴먼엑스포" pitchFamily="18" charset="-127"/>
              </a:endParaRPr>
            </a:p>
          </p:txBody>
        </p:sp>
        <p:sp>
          <p:nvSpPr>
            <p:cNvPr id="28" name="Line 21"/>
            <p:cNvSpPr>
              <a:spLocks noChangeShapeType="1"/>
            </p:cNvSpPr>
            <p:nvPr/>
          </p:nvSpPr>
          <p:spPr bwMode="auto">
            <a:xfrm flipV="1">
              <a:off x="2245" y="3430"/>
              <a:ext cx="0" cy="91"/>
            </a:xfrm>
            <a:prstGeom prst="line">
              <a:avLst/>
            </a:prstGeom>
            <a:noFill/>
            <a:ln w="22225">
              <a:noFill/>
              <a:round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 latinLnBrk="0">
                <a:spcBef>
                  <a:spcPct val="20000"/>
                </a:spcBef>
                <a:buClr>
                  <a:schemeClr val="tx2"/>
                </a:buClr>
                <a:buFont typeface="Wingdings" pitchFamily="2" charset="2"/>
                <a:buNone/>
                <a:defRPr/>
              </a:pPr>
              <a:endParaRPr kumimoji="0" lang="ko-KR" altLang="en-US">
                <a:ea typeface="휴먼엑스포" pitchFamily="18" charset="-127"/>
              </a:endParaRPr>
            </a:p>
          </p:txBody>
        </p:sp>
        <p:sp>
          <p:nvSpPr>
            <p:cNvPr id="29" name="Line 22"/>
            <p:cNvSpPr>
              <a:spLocks noChangeShapeType="1"/>
            </p:cNvSpPr>
            <p:nvPr/>
          </p:nvSpPr>
          <p:spPr bwMode="auto">
            <a:xfrm flipV="1">
              <a:off x="2336" y="3339"/>
              <a:ext cx="0" cy="136"/>
            </a:xfrm>
            <a:prstGeom prst="line">
              <a:avLst/>
            </a:prstGeom>
            <a:noFill/>
            <a:ln w="22225">
              <a:noFill/>
              <a:round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 latinLnBrk="0">
                <a:spcBef>
                  <a:spcPct val="20000"/>
                </a:spcBef>
                <a:buClr>
                  <a:schemeClr val="tx2"/>
                </a:buClr>
                <a:buFont typeface="Wingdings" pitchFamily="2" charset="2"/>
                <a:buNone/>
                <a:defRPr/>
              </a:pPr>
              <a:endParaRPr kumimoji="0" lang="ko-KR" altLang="en-US">
                <a:ea typeface="휴먼엑스포" pitchFamily="18" charset="-127"/>
              </a:endParaRPr>
            </a:p>
          </p:txBody>
        </p:sp>
        <p:sp>
          <p:nvSpPr>
            <p:cNvPr id="30" name="Line 23"/>
            <p:cNvSpPr>
              <a:spLocks noChangeShapeType="1"/>
            </p:cNvSpPr>
            <p:nvPr/>
          </p:nvSpPr>
          <p:spPr bwMode="auto">
            <a:xfrm>
              <a:off x="2336" y="3475"/>
              <a:ext cx="90" cy="0"/>
            </a:xfrm>
            <a:prstGeom prst="line">
              <a:avLst/>
            </a:prstGeom>
            <a:noFill/>
            <a:ln w="22225">
              <a:noFill/>
              <a:round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 latinLnBrk="0">
                <a:spcBef>
                  <a:spcPct val="20000"/>
                </a:spcBef>
                <a:buClr>
                  <a:schemeClr val="tx2"/>
                </a:buClr>
                <a:buFont typeface="Wingdings" pitchFamily="2" charset="2"/>
                <a:buNone/>
                <a:defRPr/>
              </a:pPr>
              <a:endParaRPr kumimoji="0" lang="ko-KR" altLang="en-US">
                <a:ea typeface="휴먼엑스포" pitchFamily="18" charset="-127"/>
              </a:endParaRPr>
            </a:p>
          </p:txBody>
        </p:sp>
      </p:grpSp>
      <p:pic>
        <p:nvPicPr>
          <p:cNvPr id="1390594" name="Picture 2"/>
          <p:cNvPicPr>
            <a:picLocks noChangeAspect="1" noChangeArrowheads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180356" y="4941168"/>
            <a:ext cx="2095500" cy="12359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90595" name="Picture 3"/>
          <p:cNvPicPr>
            <a:picLocks noChangeAspect="1" noChangeArrowheads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491880" y="4966892"/>
            <a:ext cx="1728192" cy="1218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06035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8" name="Picture 12" descr="복합가스측정기(impact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625" y="1443261"/>
            <a:ext cx="1695450" cy="169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9639" name="Picture 13" descr="산소농도측정기(XP)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8625" y="3729261"/>
            <a:ext cx="1714500" cy="156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9640" name="Picture 15" descr="환기팬(DTV)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00313" y="1435323"/>
            <a:ext cx="2000250" cy="165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9641" name="Picture 16" descr="양압식공기호흡기(sca430n)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00313" y="3729261"/>
            <a:ext cx="2022475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9642" name="Picture 17" descr="무전기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57750" y="1371823"/>
            <a:ext cx="1931988" cy="173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9643" name="Picture 19" descr="안전구조대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72313" y="3729261"/>
            <a:ext cx="17145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9644" name="Rectangle 20"/>
          <p:cNvSpPr>
            <a:spLocks noChangeArrowheads="1"/>
          </p:cNvSpPr>
          <p:nvPr/>
        </p:nvSpPr>
        <p:spPr bwMode="auto">
          <a:xfrm>
            <a:off x="571500" y="3157761"/>
            <a:ext cx="141605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latinLnBrk="0">
              <a:spcBef>
                <a:spcPct val="20000"/>
              </a:spcBef>
              <a:buClr>
                <a:schemeClr val="tx2"/>
              </a:buClr>
              <a:buFont typeface="Wingdings" pitchFamily="2" charset="2"/>
              <a:buNone/>
            </a:pPr>
            <a:r>
              <a:rPr kumimoji="0" lang="en-US" altLang="ko-KR" sz="1600" b="1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kumimoji="0" lang="ko-KR" altLang="en-US" sz="1600" b="1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가스 측정기</a:t>
            </a:r>
          </a:p>
        </p:txBody>
      </p:sp>
      <p:sp>
        <p:nvSpPr>
          <p:cNvPr id="69645" name="Rectangle 21"/>
          <p:cNvSpPr>
            <a:spLocks noChangeArrowheads="1"/>
          </p:cNvSpPr>
          <p:nvPr/>
        </p:nvSpPr>
        <p:spPr bwMode="auto">
          <a:xfrm>
            <a:off x="700088" y="5369148"/>
            <a:ext cx="1223962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latinLnBrk="0">
              <a:spcBef>
                <a:spcPct val="20000"/>
              </a:spcBef>
              <a:buClr>
                <a:schemeClr val="tx2"/>
              </a:buClr>
              <a:buFont typeface="Wingdings" pitchFamily="2" charset="2"/>
              <a:buNone/>
            </a:pPr>
            <a:r>
              <a:rPr kumimoji="0" lang="ko-KR" altLang="en-US" sz="1600" b="1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산소농도 측정기</a:t>
            </a:r>
          </a:p>
        </p:txBody>
      </p:sp>
      <p:sp>
        <p:nvSpPr>
          <p:cNvPr id="69646" name="Rectangle 22"/>
          <p:cNvSpPr>
            <a:spLocks noChangeArrowheads="1"/>
          </p:cNvSpPr>
          <p:nvPr/>
        </p:nvSpPr>
        <p:spPr bwMode="auto">
          <a:xfrm>
            <a:off x="2857500" y="3086323"/>
            <a:ext cx="141605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latinLnBrk="0">
              <a:spcBef>
                <a:spcPct val="20000"/>
              </a:spcBef>
              <a:buClr>
                <a:schemeClr val="tx2"/>
              </a:buClr>
              <a:buFont typeface="Wingdings" pitchFamily="2" charset="2"/>
              <a:buNone/>
            </a:pPr>
            <a:r>
              <a:rPr kumimoji="0" lang="ko-KR" altLang="en-US" sz="1600" b="1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공기치환용 환기팬</a:t>
            </a:r>
          </a:p>
        </p:txBody>
      </p:sp>
      <p:sp>
        <p:nvSpPr>
          <p:cNvPr id="69647" name="Rectangle 23"/>
          <p:cNvSpPr>
            <a:spLocks noChangeArrowheads="1"/>
          </p:cNvSpPr>
          <p:nvPr/>
        </p:nvSpPr>
        <p:spPr bwMode="auto">
          <a:xfrm>
            <a:off x="2932113" y="5369148"/>
            <a:ext cx="1223962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latinLnBrk="0">
              <a:spcBef>
                <a:spcPct val="20000"/>
              </a:spcBef>
              <a:buClr>
                <a:schemeClr val="tx2"/>
              </a:buClr>
              <a:buFont typeface="Wingdings" pitchFamily="2" charset="2"/>
              <a:buNone/>
            </a:pPr>
            <a:r>
              <a:rPr kumimoji="0" lang="ko-KR" altLang="en-US" sz="1600" b="1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공기호흡기</a:t>
            </a:r>
          </a:p>
        </p:txBody>
      </p:sp>
      <p:sp>
        <p:nvSpPr>
          <p:cNvPr id="69648" name="Rectangle 24"/>
          <p:cNvSpPr>
            <a:spLocks noChangeArrowheads="1"/>
          </p:cNvSpPr>
          <p:nvPr/>
        </p:nvSpPr>
        <p:spPr bwMode="auto">
          <a:xfrm>
            <a:off x="5092700" y="3103786"/>
            <a:ext cx="141605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latinLnBrk="0">
              <a:spcBef>
                <a:spcPct val="20000"/>
              </a:spcBef>
              <a:buClr>
                <a:schemeClr val="tx2"/>
              </a:buClr>
              <a:buFont typeface="Wingdings" pitchFamily="2" charset="2"/>
              <a:buNone/>
            </a:pPr>
            <a:r>
              <a:rPr kumimoji="0" lang="ko-KR" altLang="en-US" sz="1600" b="1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무전기</a:t>
            </a:r>
          </a:p>
        </p:txBody>
      </p:sp>
      <p:pic>
        <p:nvPicPr>
          <p:cNvPr id="69649" name="Picture 25" descr="크기변환_크기변환_전동식송기마스크(HM12A)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57750" y="3729261"/>
            <a:ext cx="1928813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9650" name="Rectangle 26"/>
          <p:cNvSpPr>
            <a:spLocks noChangeArrowheads="1"/>
          </p:cNvSpPr>
          <p:nvPr/>
        </p:nvSpPr>
        <p:spPr bwMode="auto">
          <a:xfrm>
            <a:off x="5214938" y="5372323"/>
            <a:ext cx="1223962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latinLnBrk="0">
              <a:spcBef>
                <a:spcPct val="20000"/>
              </a:spcBef>
              <a:buClr>
                <a:schemeClr val="tx2"/>
              </a:buClr>
              <a:buFont typeface="Wingdings" pitchFamily="2" charset="2"/>
              <a:buNone/>
            </a:pPr>
            <a:r>
              <a:rPr kumimoji="0" lang="ko-KR" altLang="en-US" sz="1600" b="1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송기마스크</a:t>
            </a:r>
          </a:p>
        </p:txBody>
      </p:sp>
      <p:sp>
        <p:nvSpPr>
          <p:cNvPr id="69651" name="Rectangle 27"/>
          <p:cNvSpPr>
            <a:spLocks noChangeArrowheads="1"/>
          </p:cNvSpPr>
          <p:nvPr/>
        </p:nvSpPr>
        <p:spPr bwMode="auto">
          <a:xfrm>
            <a:off x="7181850" y="3086323"/>
            <a:ext cx="141605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latinLnBrk="0">
              <a:spcBef>
                <a:spcPct val="20000"/>
              </a:spcBef>
              <a:buClr>
                <a:schemeClr val="tx2"/>
              </a:buClr>
              <a:buFont typeface="Wingdings" pitchFamily="2" charset="2"/>
              <a:buNone/>
            </a:pPr>
            <a:r>
              <a:rPr kumimoji="0" lang="ko-KR" altLang="en-US" sz="1600" b="1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휴대용 랜턴</a:t>
            </a:r>
          </a:p>
        </p:txBody>
      </p:sp>
      <p:sp>
        <p:nvSpPr>
          <p:cNvPr id="69652" name="Rectangle 28"/>
          <p:cNvSpPr>
            <a:spLocks noChangeArrowheads="1"/>
          </p:cNvSpPr>
          <p:nvPr/>
        </p:nvSpPr>
        <p:spPr bwMode="auto">
          <a:xfrm>
            <a:off x="7253288" y="5369148"/>
            <a:ext cx="1223962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latinLnBrk="0">
              <a:spcBef>
                <a:spcPct val="20000"/>
              </a:spcBef>
              <a:buClr>
                <a:schemeClr val="tx2"/>
              </a:buClr>
              <a:buFont typeface="Wingdings" pitchFamily="2" charset="2"/>
              <a:buNone/>
            </a:pPr>
            <a:r>
              <a:rPr kumimoji="0" lang="ko-KR" altLang="en-US" sz="1600" b="1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구조용 삼각대</a:t>
            </a:r>
          </a:p>
        </p:txBody>
      </p:sp>
      <p:pic>
        <p:nvPicPr>
          <p:cNvPr id="69653" name="Picture 29" descr="랜터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72313" y="1495648"/>
            <a:ext cx="1714500" cy="159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Text Box 7"/>
          <p:cNvSpPr txBox="1">
            <a:spLocks noChangeArrowheads="1"/>
          </p:cNvSpPr>
          <p:nvPr/>
        </p:nvSpPr>
        <p:spPr bwMode="auto">
          <a:xfrm>
            <a:off x="784225" y="332656"/>
            <a:ext cx="679291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None/>
              <a:defRPr/>
            </a:pPr>
            <a:r>
              <a:rPr lang="ko-KR" altLang="en-US" sz="2800" b="1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안전작업 장비 구비</a:t>
            </a:r>
            <a:endParaRPr lang="ko-KR" altLang="en-US" sz="2800" b="1" dirty="0">
              <a:solidFill>
                <a:schemeClr val="bg1"/>
              </a:solidFill>
              <a:latin typeface="HY동녘B" pitchFamily="18" charset="-127"/>
              <a:ea typeface="HY동녘B" pitchFamily="18" charset="-127"/>
            </a:endParaRPr>
          </a:p>
        </p:txBody>
      </p:sp>
      <p:pic>
        <p:nvPicPr>
          <p:cNvPr id="19" name="Picture 85" descr="C:\Users\Master\Desktop\사진&amp;심볼\심볼로고\slogan_gif_main - 복사본.gif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56376" y="-27384"/>
            <a:ext cx="1187624" cy="7651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21" name="Picture 84" descr="C:\Users\Master\Desktop\사진&amp;심볼\심볼로고\공단로고.jpg"/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0850" y="6440488"/>
            <a:ext cx="1400175" cy="40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90468498"/>
      </p:ext>
    </p:extLst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9" descr="Air Sample from Pip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6772" y="1124744"/>
            <a:ext cx="2890838" cy="19177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10" name="Picture 8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86932" y="2780928"/>
            <a:ext cx="1782267" cy="1474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8338" name="Text Box 2"/>
          <p:cNvSpPr txBox="1">
            <a:spLocks noChangeArrowheads="1"/>
          </p:cNvSpPr>
          <p:nvPr/>
        </p:nvSpPr>
        <p:spPr bwMode="auto">
          <a:xfrm>
            <a:off x="899592" y="332656"/>
            <a:ext cx="240982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None/>
              <a:defRPr/>
            </a:pPr>
            <a:r>
              <a:rPr lang="ko-KR" altLang="en-US" sz="2800" b="1" dirty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환 기</a:t>
            </a:r>
          </a:p>
        </p:txBody>
      </p:sp>
      <p:pic>
        <p:nvPicPr>
          <p:cNvPr id="6" name="Picture 84" descr="C:\Users\Master\Desktop\사진&amp;심볼\심볼로고\공단로고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0850" y="6440488"/>
            <a:ext cx="1400175" cy="40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467544" y="1124744"/>
            <a:ext cx="6768752" cy="4358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lnSpc>
                <a:spcPct val="175000"/>
              </a:lnSpc>
              <a:spcBef>
                <a:spcPct val="20000"/>
              </a:spcBef>
              <a:buFont typeface="Wingdings" pitchFamily="2" charset="2"/>
              <a:buChar char="§"/>
            </a:pPr>
            <a:r>
              <a:rPr kumimoji="0" lang="ko-KR" altLang="en-US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 밀폐공간에서 적절한 환기 실시</a:t>
            </a:r>
            <a:r>
              <a:rPr kumimoji="0" lang="en-US" altLang="ko-KR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 </a:t>
            </a:r>
          </a:p>
          <a:p>
            <a:pPr latinLnBrk="0">
              <a:lnSpc>
                <a:spcPct val="175000"/>
              </a:lnSpc>
              <a:spcBef>
                <a:spcPct val="20000"/>
              </a:spcBef>
              <a:buFont typeface="Wingdings" pitchFamily="2" charset="2"/>
              <a:buChar char="§"/>
            </a:pPr>
            <a:r>
              <a:rPr kumimoji="0" lang="ko-KR" altLang="en-US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 메탄가스</a:t>
            </a:r>
            <a:r>
              <a:rPr kumimoji="0" lang="en-US" altLang="ko-KR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kumimoji="0" lang="ko-KR" altLang="en-US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황화수소 등의 가스 발생시 지속적인 환기실시</a:t>
            </a:r>
            <a:endParaRPr kumimoji="0" lang="en-US" altLang="ko-KR" dirty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pPr latinLnBrk="0">
              <a:lnSpc>
                <a:spcPct val="175000"/>
              </a:lnSpc>
              <a:spcBef>
                <a:spcPct val="20000"/>
              </a:spcBef>
              <a:buFont typeface="Wingdings" pitchFamily="2" charset="2"/>
              <a:buChar char="§"/>
            </a:pPr>
            <a:r>
              <a:rPr kumimoji="0" lang="ko-KR" altLang="en-US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 가연성가스 등이 존재할 때 </a:t>
            </a:r>
            <a:r>
              <a:rPr kumimoji="0" lang="ko-KR" altLang="en-US" dirty="0" err="1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방폭형</a:t>
            </a:r>
            <a:r>
              <a:rPr kumimoji="0" lang="ko-KR" altLang="en-US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 모터 및 팬 사용</a:t>
            </a:r>
          </a:p>
          <a:p>
            <a:pPr latinLnBrk="0">
              <a:lnSpc>
                <a:spcPct val="175000"/>
              </a:lnSpc>
              <a:spcBef>
                <a:spcPct val="20000"/>
              </a:spcBef>
              <a:buFont typeface="Wingdings" pitchFamily="2" charset="2"/>
              <a:buChar char="§"/>
            </a:pPr>
            <a:r>
              <a:rPr kumimoji="0" lang="ko-KR" altLang="en-US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 정전 등에 의한 환기 중단 시 즉시 외부로 대피</a:t>
            </a:r>
          </a:p>
          <a:p>
            <a:pPr latinLnBrk="0">
              <a:lnSpc>
                <a:spcPct val="175000"/>
              </a:lnSpc>
              <a:spcBef>
                <a:spcPct val="20000"/>
              </a:spcBef>
              <a:buFont typeface="Wingdings" pitchFamily="2" charset="2"/>
              <a:buChar char="§"/>
            </a:pPr>
            <a:r>
              <a:rPr kumimoji="0" lang="ko-KR" altLang="en-US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kumimoji="0" lang="ko-KR" altLang="en-US" dirty="0" err="1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급기구와</a:t>
            </a:r>
            <a:r>
              <a:rPr kumimoji="0" lang="ko-KR" altLang="en-US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 배기구의 적절한 배치</a:t>
            </a:r>
            <a:endParaRPr kumimoji="0" lang="en-US" altLang="ko-KR" dirty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pPr latinLnBrk="0">
              <a:lnSpc>
                <a:spcPct val="175000"/>
              </a:lnSpc>
              <a:spcBef>
                <a:spcPct val="20000"/>
              </a:spcBef>
              <a:buFont typeface="Wingdings" pitchFamily="2" charset="2"/>
              <a:buChar char="§"/>
            </a:pPr>
            <a:r>
              <a:rPr kumimoji="0" lang="en-US" altLang="ko-KR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kumimoji="0" lang="ko-KR" altLang="en-US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배기구는 출입구로부터 멀리</a:t>
            </a:r>
            <a:r>
              <a:rPr kumimoji="0" lang="en-US" altLang="ko-KR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kumimoji="0" lang="ko-KR" altLang="en-US" dirty="0" err="1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급기구는</a:t>
            </a:r>
            <a:r>
              <a:rPr kumimoji="0" lang="ko-KR" altLang="en-US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 작업자에 근접하여 설치</a:t>
            </a:r>
          </a:p>
          <a:p>
            <a:pPr latinLnBrk="0">
              <a:lnSpc>
                <a:spcPct val="175000"/>
              </a:lnSpc>
              <a:spcBef>
                <a:spcPct val="20000"/>
              </a:spcBef>
              <a:buFont typeface="Wingdings" pitchFamily="2" charset="2"/>
              <a:buChar char="§"/>
            </a:pPr>
            <a:r>
              <a:rPr kumimoji="0" lang="ko-KR" altLang="en-US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kumimoji="0" lang="ko-KR" altLang="en-US" dirty="0" err="1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송풍관은</a:t>
            </a:r>
            <a:r>
              <a:rPr kumimoji="0" lang="ko-KR" altLang="en-US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 구부리는 부위가 적게 하고 용접불꽃에 </a:t>
            </a:r>
            <a:r>
              <a:rPr kumimoji="0" lang="ko-KR" altLang="en-US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대비한 </a:t>
            </a:r>
            <a:r>
              <a:rPr kumimoji="0" lang="ko-KR" altLang="en-US" dirty="0" err="1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난연재질</a:t>
            </a:r>
            <a:endParaRPr kumimoji="0" lang="en-US" altLang="ko-KR" dirty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pPr latinLnBrk="0">
              <a:lnSpc>
                <a:spcPct val="175000"/>
              </a:lnSpc>
              <a:spcBef>
                <a:spcPct val="20000"/>
              </a:spcBef>
              <a:buFont typeface="Wingdings" pitchFamily="2" charset="2"/>
              <a:buChar char="§"/>
            </a:pPr>
            <a:r>
              <a:rPr kumimoji="0" lang="en-US" altLang="ko-KR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kumimoji="0" lang="ko-KR" altLang="en-US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사전에 밀폐공간 내부 체적의 </a:t>
            </a:r>
            <a:r>
              <a:rPr kumimoji="0" lang="en-US" altLang="ko-KR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5</a:t>
            </a:r>
            <a:r>
              <a:rPr kumimoji="0" lang="ko-KR" altLang="en-US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배 이상 환기</a:t>
            </a:r>
          </a:p>
        </p:txBody>
      </p:sp>
      <p:pic>
        <p:nvPicPr>
          <p:cNvPr id="8" name="Picture 85" descr="C:\Users\Master\Desktop\사진&amp;심볼\심볼로고\slogan_gif_main - 복사본.gif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56376" y="-27384"/>
            <a:ext cx="1187624" cy="7651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11" name="Picture 10" descr="Blower 1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520"/>
          <a:stretch>
            <a:fillRect/>
          </a:stretch>
        </p:blipFill>
        <p:spPr bwMode="auto">
          <a:xfrm>
            <a:off x="6897939" y="4365104"/>
            <a:ext cx="2271259" cy="1933748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05382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8" name="그룹 137"/>
          <p:cNvGrpSpPr/>
          <p:nvPr/>
        </p:nvGrpSpPr>
        <p:grpSpPr>
          <a:xfrm>
            <a:off x="142875" y="1196752"/>
            <a:ext cx="9001125" cy="4679950"/>
            <a:chOff x="142875" y="1844675"/>
            <a:chExt cx="9001125" cy="4679950"/>
          </a:xfrm>
        </p:grpSpPr>
        <p:grpSp>
          <p:nvGrpSpPr>
            <p:cNvPr id="2" name="그룹 46"/>
            <p:cNvGrpSpPr>
              <a:grpSpLocks/>
            </p:cNvGrpSpPr>
            <p:nvPr/>
          </p:nvGrpSpPr>
          <p:grpSpPr bwMode="auto">
            <a:xfrm>
              <a:off x="142875" y="2420938"/>
              <a:ext cx="2709863" cy="4103687"/>
              <a:chOff x="500034" y="2643182"/>
              <a:chExt cx="2709887" cy="3830644"/>
            </a:xfrm>
          </p:grpSpPr>
          <p:sp>
            <p:nvSpPr>
              <p:cNvPr id="8" name="AutoShape 5"/>
              <p:cNvSpPr>
                <a:spLocks noChangeArrowheads="1"/>
              </p:cNvSpPr>
              <p:nvPr/>
            </p:nvSpPr>
            <p:spPr bwMode="auto">
              <a:xfrm>
                <a:off x="1235054" y="2794333"/>
                <a:ext cx="1974867" cy="3663193"/>
              </a:xfrm>
              <a:prstGeom prst="can">
                <a:avLst>
                  <a:gd name="adj" fmla="val 42746"/>
                </a:avLst>
              </a:prstGeom>
              <a:gradFill rotWithShape="1">
                <a:gsLst>
                  <a:gs pos="0">
                    <a:srgbClr val="DDDDDD"/>
                  </a:gs>
                  <a:gs pos="50000">
                    <a:schemeClr val="bg1"/>
                  </a:gs>
                  <a:gs pos="100000">
                    <a:srgbClr val="DDDDDD"/>
                  </a:gs>
                </a:gsLst>
                <a:lin ang="0" scaled="1"/>
              </a:gradFill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latinLnBrk="0">
                  <a:spcBef>
                    <a:spcPct val="20000"/>
                  </a:spcBef>
                  <a:buClr>
                    <a:schemeClr val="tx2"/>
                  </a:buClr>
                  <a:buFont typeface="Wingdings" pitchFamily="2" charset="2"/>
                  <a:buNone/>
                  <a:defRPr/>
                </a:pPr>
                <a:endParaRPr kumimoji="0" lang="ko-KR" altLang="en-US">
                  <a:ea typeface="휴먼엑스포" pitchFamily="18" charset="-127"/>
                </a:endParaRPr>
              </a:p>
            </p:txBody>
          </p:sp>
          <p:sp>
            <p:nvSpPr>
              <p:cNvPr id="76900" name="Oval 8" descr="재생지"/>
              <p:cNvSpPr>
                <a:spLocks noChangeArrowheads="1"/>
              </p:cNvSpPr>
              <p:nvPr/>
            </p:nvSpPr>
            <p:spPr bwMode="auto">
              <a:xfrm>
                <a:off x="1235210" y="5747764"/>
                <a:ext cx="1974711" cy="702820"/>
              </a:xfrm>
              <a:prstGeom prst="ellipse">
                <a:avLst/>
              </a:prstGeom>
              <a:blipFill dpi="0" rotWithShape="1">
                <a:blip r:embed="rId3" cstate="print"/>
                <a:srcRect/>
                <a:tile tx="0" ty="0" sx="100000" sy="100000" flip="none" algn="tl"/>
              </a:blipFill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</p:spPr>
            <p:txBody>
              <a:bodyPr wrap="none" anchor="ctr"/>
              <a:lstStyle/>
              <a:p>
                <a:pPr latinLnBrk="0">
                  <a:spcBef>
                    <a:spcPct val="20000"/>
                  </a:spcBef>
                  <a:buClr>
                    <a:schemeClr val="tx2"/>
                  </a:buClr>
                  <a:buFont typeface="Wingdings" pitchFamily="2" charset="2"/>
                  <a:buNone/>
                </a:pPr>
                <a:endParaRPr kumimoji="0" lang="ko-KR" altLang="en-US">
                  <a:ea typeface="휴먼엑스포" pitchFamily="18" charset="-127"/>
                </a:endParaRPr>
              </a:p>
            </p:txBody>
          </p:sp>
          <p:sp>
            <p:nvSpPr>
              <p:cNvPr id="76901" name="Freeform 9"/>
              <p:cNvSpPr>
                <a:spLocks/>
              </p:cNvSpPr>
              <p:nvPr/>
            </p:nvSpPr>
            <p:spPr bwMode="auto">
              <a:xfrm>
                <a:off x="1227093" y="6084231"/>
                <a:ext cx="1982827" cy="389595"/>
              </a:xfrm>
              <a:custGeom>
                <a:avLst/>
                <a:gdLst>
                  <a:gd name="T0" fmla="*/ 0 w 2268"/>
                  <a:gd name="T1" fmla="*/ 0 h 324"/>
                  <a:gd name="T2" fmla="*/ 2147483647 w 2268"/>
                  <a:gd name="T3" fmla="*/ 2147483647 h 324"/>
                  <a:gd name="T4" fmla="*/ 2147483647 w 2268"/>
                  <a:gd name="T5" fmla="*/ 2147483647 h 324"/>
                  <a:gd name="T6" fmla="*/ 2147483647 w 2268"/>
                  <a:gd name="T7" fmla="*/ 2147483647 h 324"/>
                  <a:gd name="T8" fmla="*/ 2147483647 w 2268"/>
                  <a:gd name="T9" fmla="*/ 2147483647 h 324"/>
                  <a:gd name="T10" fmla="*/ 2147483647 w 2268"/>
                  <a:gd name="T11" fmla="*/ 2147483647 h 324"/>
                  <a:gd name="T12" fmla="*/ 2147483647 w 2268"/>
                  <a:gd name="T13" fmla="*/ 2147483647 h 324"/>
                  <a:gd name="T14" fmla="*/ 2147483647 w 2268"/>
                  <a:gd name="T15" fmla="*/ 2147483647 h 324"/>
                  <a:gd name="T16" fmla="*/ 2147483647 w 2268"/>
                  <a:gd name="T17" fmla="*/ 0 h 32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68"/>
                  <a:gd name="T28" fmla="*/ 0 h 324"/>
                  <a:gd name="T29" fmla="*/ 2268 w 2268"/>
                  <a:gd name="T30" fmla="*/ 324 h 32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68" h="324">
                    <a:moveTo>
                      <a:pt x="0" y="0"/>
                    </a:moveTo>
                    <a:cubicBezTo>
                      <a:pt x="26" y="45"/>
                      <a:pt x="53" y="91"/>
                      <a:pt x="136" y="136"/>
                    </a:cubicBezTo>
                    <a:cubicBezTo>
                      <a:pt x="219" y="181"/>
                      <a:pt x="363" y="242"/>
                      <a:pt x="499" y="272"/>
                    </a:cubicBezTo>
                    <a:cubicBezTo>
                      <a:pt x="635" y="302"/>
                      <a:pt x="825" y="310"/>
                      <a:pt x="953" y="317"/>
                    </a:cubicBezTo>
                    <a:cubicBezTo>
                      <a:pt x="1081" y="324"/>
                      <a:pt x="1149" y="324"/>
                      <a:pt x="1270" y="317"/>
                    </a:cubicBezTo>
                    <a:cubicBezTo>
                      <a:pt x="1391" y="310"/>
                      <a:pt x="1550" y="295"/>
                      <a:pt x="1678" y="272"/>
                    </a:cubicBezTo>
                    <a:cubicBezTo>
                      <a:pt x="1806" y="249"/>
                      <a:pt x="1950" y="211"/>
                      <a:pt x="2041" y="181"/>
                    </a:cubicBezTo>
                    <a:cubicBezTo>
                      <a:pt x="2132" y="151"/>
                      <a:pt x="2185" y="121"/>
                      <a:pt x="2223" y="91"/>
                    </a:cubicBezTo>
                    <a:cubicBezTo>
                      <a:pt x="2261" y="61"/>
                      <a:pt x="2264" y="30"/>
                      <a:pt x="2268" y="0"/>
                    </a:cubicBezTo>
                  </a:path>
                </a:pathLst>
              </a:cu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grpSp>
            <p:nvGrpSpPr>
              <p:cNvPr id="3" name="Group 44"/>
              <p:cNvGrpSpPr>
                <a:grpSpLocks/>
              </p:cNvGrpSpPr>
              <p:nvPr/>
            </p:nvGrpSpPr>
            <p:grpSpPr bwMode="auto">
              <a:xfrm>
                <a:off x="1906588" y="3496527"/>
                <a:ext cx="236548" cy="2058653"/>
                <a:chOff x="3016" y="1434"/>
                <a:chExt cx="272" cy="1860"/>
              </a:xfrm>
            </p:grpSpPr>
            <p:sp>
              <p:nvSpPr>
                <p:cNvPr id="34" name="AutoShape 11"/>
                <p:cNvSpPr>
                  <a:spLocks noChangeArrowheads="1"/>
                </p:cNvSpPr>
                <p:nvPr/>
              </p:nvSpPr>
              <p:spPr bwMode="auto">
                <a:xfrm>
                  <a:off x="3016" y="1436"/>
                  <a:ext cx="272" cy="1857"/>
                </a:xfrm>
                <a:prstGeom prst="can">
                  <a:avLst>
                    <a:gd name="adj" fmla="val 32133"/>
                  </a:avLst>
                </a:prstGeom>
                <a:gradFill rotWithShape="1">
                  <a:gsLst>
                    <a:gs pos="0">
                      <a:schemeClr val="accent1"/>
                    </a:gs>
                    <a:gs pos="50000">
                      <a:schemeClr val="bg1"/>
                    </a:gs>
                    <a:gs pos="100000">
                      <a:schemeClr val="accent1"/>
                    </a:gs>
                  </a:gsLst>
                  <a:lin ang="0" scaled="1"/>
                </a:gradFill>
                <a:ln w="38100">
                  <a:solidFill>
                    <a:srgbClr val="0C3226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latinLnBrk="0">
                    <a:spcBef>
                      <a:spcPct val="20000"/>
                    </a:spcBef>
                    <a:buClr>
                      <a:schemeClr val="tx2"/>
                    </a:buClr>
                    <a:buFont typeface="Wingdings" pitchFamily="2" charset="2"/>
                    <a:buNone/>
                    <a:defRPr/>
                  </a:pPr>
                  <a:endParaRPr kumimoji="0" lang="ko-KR" altLang="en-US">
                    <a:ea typeface="휴먼엑스포" pitchFamily="18" charset="-127"/>
                  </a:endParaRPr>
                </a:p>
              </p:txBody>
            </p:sp>
            <p:sp>
              <p:nvSpPr>
                <p:cNvPr id="76925" name="Freeform 12"/>
                <p:cNvSpPr>
                  <a:spLocks/>
                </p:cNvSpPr>
                <p:nvPr/>
              </p:nvSpPr>
              <p:spPr bwMode="auto">
                <a:xfrm>
                  <a:off x="3016" y="3103"/>
                  <a:ext cx="272" cy="38"/>
                </a:xfrm>
                <a:custGeom>
                  <a:avLst/>
                  <a:gdLst>
                    <a:gd name="T0" fmla="*/ 0 w 453"/>
                    <a:gd name="T1" fmla="*/ 1 h 54"/>
                    <a:gd name="T2" fmla="*/ 1 w 453"/>
                    <a:gd name="T3" fmla="*/ 1 h 54"/>
                    <a:gd name="T4" fmla="*/ 1 w 453"/>
                    <a:gd name="T5" fmla="*/ 1 h 54"/>
                    <a:gd name="T6" fmla="*/ 1 w 453"/>
                    <a:gd name="T7" fmla="*/ 1 h 5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53"/>
                    <a:gd name="T13" fmla="*/ 0 h 54"/>
                    <a:gd name="T14" fmla="*/ 453 w 453"/>
                    <a:gd name="T15" fmla="*/ 54 h 5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53" h="54">
                      <a:moveTo>
                        <a:pt x="0" y="54"/>
                      </a:moveTo>
                      <a:cubicBezTo>
                        <a:pt x="41" y="35"/>
                        <a:pt x="83" y="16"/>
                        <a:pt x="136" y="8"/>
                      </a:cubicBezTo>
                      <a:cubicBezTo>
                        <a:pt x="189" y="0"/>
                        <a:pt x="264" y="0"/>
                        <a:pt x="317" y="8"/>
                      </a:cubicBezTo>
                      <a:cubicBezTo>
                        <a:pt x="370" y="16"/>
                        <a:pt x="411" y="35"/>
                        <a:pt x="453" y="54"/>
                      </a:cubicBezTo>
                    </a:path>
                  </a:pathLst>
                </a:custGeom>
                <a:noFill/>
                <a:ln w="28575">
                  <a:solidFill>
                    <a:srgbClr val="0C3226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76926" name="Freeform 13"/>
                <p:cNvSpPr>
                  <a:spLocks/>
                </p:cNvSpPr>
                <p:nvPr/>
              </p:nvSpPr>
              <p:spPr bwMode="auto">
                <a:xfrm>
                  <a:off x="3016" y="2934"/>
                  <a:ext cx="272" cy="39"/>
                </a:xfrm>
                <a:custGeom>
                  <a:avLst/>
                  <a:gdLst>
                    <a:gd name="T0" fmla="*/ 0 w 453"/>
                    <a:gd name="T1" fmla="*/ 1 h 54"/>
                    <a:gd name="T2" fmla="*/ 1 w 453"/>
                    <a:gd name="T3" fmla="*/ 1 h 54"/>
                    <a:gd name="T4" fmla="*/ 1 w 453"/>
                    <a:gd name="T5" fmla="*/ 1 h 54"/>
                    <a:gd name="T6" fmla="*/ 1 w 453"/>
                    <a:gd name="T7" fmla="*/ 1 h 5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53"/>
                    <a:gd name="T13" fmla="*/ 0 h 54"/>
                    <a:gd name="T14" fmla="*/ 453 w 453"/>
                    <a:gd name="T15" fmla="*/ 54 h 5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53" h="54">
                      <a:moveTo>
                        <a:pt x="0" y="54"/>
                      </a:moveTo>
                      <a:cubicBezTo>
                        <a:pt x="41" y="35"/>
                        <a:pt x="83" y="16"/>
                        <a:pt x="136" y="8"/>
                      </a:cubicBezTo>
                      <a:cubicBezTo>
                        <a:pt x="189" y="0"/>
                        <a:pt x="264" y="0"/>
                        <a:pt x="317" y="8"/>
                      </a:cubicBezTo>
                      <a:cubicBezTo>
                        <a:pt x="370" y="16"/>
                        <a:pt x="411" y="35"/>
                        <a:pt x="453" y="54"/>
                      </a:cubicBezTo>
                    </a:path>
                  </a:pathLst>
                </a:custGeom>
                <a:noFill/>
                <a:ln w="28575">
                  <a:solidFill>
                    <a:srgbClr val="0C3226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76927" name="Freeform 14"/>
                <p:cNvSpPr>
                  <a:spLocks/>
                </p:cNvSpPr>
                <p:nvPr/>
              </p:nvSpPr>
              <p:spPr bwMode="auto">
                <a:xfrm>
                  <a:off x="3016" y="2773"/>
                  <a:ext cx="272" cy="39"/>
                </a:xfrm>
                <a:custGeom>
                  <a:avLst/>
                  <a:gdLst>
                    <a:gd name="T0" fmla="*/ 0 w 453"/>
                    <a:gd name="T1" fmla="*/ 1 h 54"/>
                    <a:gd name="T2" fmla="*/ 1 w 453"/>
                    <a:gd name="T3" fmla="*/ 1 h 54"/>
                    <a:gd name="T4" fmla="*/ 1 w 453"/>
                    <a:gd name="T5" fmla="*/ 1 h 54"/>
                    <a:gd name="T6" fmla="*/ 1 w 453"/>
                    <a:gd name="T7" fmla="*/ 1 h 5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53"/>
                    <a:gd name="T13" fmla="*/ 0 h 54"/>
                    <a:gd name="T14" fmla="*/ 453 w 453"/>
                    <a:gd name="T15" fmla="*/ 54 h 5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53" h="54">
                      <a:moveTo>
                        <a:pt x="0" y="54"/>
                      </a:moveTo>
                      <a:cubicBezTo>
                        <a:pt x="41" y="35"/>
                        <a:pt x="83" y="16"/>
                        <a:pt x="136" y="8"/>
                      </a:cubicBezTo>
                      <a:cubicBezTo>
                        <a:pt x="189" y="0"/>
                        <a:pt x="264" y="0"/>
                        <a:pt x="317" y="8"/>
                      </a:cubicBezTo>
                      <a:cubicBezTo>
                        <a:pt x="370" y="16"/>
                        <a:pt x="411" y="35"/>
                        <a:pt x="453" y="54"/>
                      </a:cubicBezTo>
                    </a:path>
                  </a:pathLst>
                </a:custGeom>
                <a:noFill/>
                <a:ln w="28575">
                  <a:solidFill>
                    <a:srgbClr val="0C3226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76928" name="Freeform 15"/>
                <p:cNvSpPr>
                  <a:spLocks/>
                </p:cNvSpPr>
                <p:nvPr/>
              </p:nvSpPr>
              <p:spPr bwMode="auto">
                <a:xfrm>
                  <a:off x="3016" y="2615"/>
                  <a:ext cx="272" cy="38"/>
                </a:xfrm>
                <a:custGeom>
                  <a:avLst/>
                  <a:gdLst>
                    <a:gd name="T0" fmla="*/ 0 w 453"/>
                    <a:gd name="T1" fmla="*/ 1 h 54"/>
                    <a:gd name="T2" fmla="*/ 1 w 453"/>
                    <a:gd name="T3" fmla="*/ 1 h 54"/>
                    <a:gd name="T4" fmla="*/ 1 w 453"/>
                    <a:gd name="T5" fmla="*/ 1 h 54"/>
                    <a:gd name="T6" fmla="*/ 1 w 453"/>
                    <a:gd name="T7" fmla="*/ 1 h 5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53"/>
                    <a:gd name="T13" fmla="*/ 0 h 54"/>
                    <a:gd name="T14" fmla="*/ 453 w 453"/>
                    <a:gd name="T15" fmla="*/ 54 h 5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53" h="54">
                      <a:moveTo>
                        <a:pt x="0" y="54"/>
                      </a:moveTo>
                      <a:cubicBezTo>
                        <a:pt x="41" y="35"/>
                        <a:pt x="83" y="16"/>
                        <a:pt x="136" y="8"/>
                      </a:cubicBezTo>
                      <a:cubicBezTo>
                        <a:pt x="189" y="0"/>
                        <a:pt x="264" y="0"/>
                        <a:pt x="317" y="8"/>
                      </a:cubicBezTo>
                      <a:cubicBezTo>
                        <a:pt x="370" y="16"/>
                        <a:pt x="411" y="35"/>
                        <a:pt x="453" y="54"/>
                      </a:cubicBezTo>
                    </a:path>
                  </a:pathLst>
                </a:custGeom>
                <a:noFill/>
                <a:ln w="28575">
                  <a:solidFill>
                    <a:srgbClr val="0C3226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76929" name="Freeform 16"/>
                <p:cNvSpPr>
                  <a:spLocks/>
                </p:cNvSpPr>
                <p:nvPr/>
              </p:nvSpPr>
              <p:spPr bwMode="auto">
                <a:xfrm>
                  <a:off x="3016" y="2453"/>
                  <a:ext cx="272" cy="39"/>
                </a:xfrm>
                <a:custGeom>
                  <a:avLst/>
                  <a:gdLst>
                    <a:gd name="T0" fmla="*/ 0 w 453"/>
                    <a:gd name="T1" fmla="*/ 1 h 54"/>
                    <a:gd name="T2" fmla="*/ 1 w 453"/>
                    <a:gd name="T3" fmla="*/ 1 h 54"/>
                    <a:gd name="T4" fmla="*/ 1 w 453"/>
                    <a:gd name="T5" fmla="*/ 1 h 54"/>
                    <a:gd name="T6" fmla="*/ 1 w 453"/>
                    <a:gd name="T7" fmla="*/ 1 h 5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53"/>
                    <a:gd name="T13" fmla="*/ 0 h 54"/>
                    <a:gd name="T14" fmla="*/ 453 w 453"/>
                    <a:gd name="T15" fmla="*/ 54 h 5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53" h="54">
                      <a:moveTo>
                        <a:pt x="0" y="54"/>
                      </a:moveTo>
                      <a:cubicBezTo>
                        <a:pt x="41" y="35"/>
                        <a:pt x="83" y="16"/>
                        <a:pt x="136" y="8"/>
                      </a:cubicBezTo>
                      <a:cubicBezTo>
                        <a:pt x="189" y="0"/>
                        <a:pt x="264" y="0"/>
                        <a:pt x="317" y="8"/>
                      </a:cubicBezTo>
                      <a:cubicBezTo>
                        <a:pt x="370" y="16"/>
                        <a:pt x="411" y="35"/>
                        <a:pt x="453" y="54"/>
                      </a:cubicBezTo>
                    </a:path>
                  </a:pathLst>
                </a:custGeom>
                <a:noFill/>
                <a:ln w="28575">
                  <a:solidFill>
                    <a:srgbClr val="0C3226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76930" name="Freeform 17"/>
                <p:cNvSpPr>
                  <a:spLocks/>
                </p:cNvSpPr>
                <p:nvPr/>
              </p:nvSpPr>
              <p:spPr bwMode="auto">
                <a:xfrm>
                  <a:off x="3016" y="2294"/>
                  <a:ext cx="272" cy="39"/>
                </a:xfrm>
                <a:custGeom>
                  <a:avLst/>
                  <a:gdLst>
                    <a:gd name="T0" fmla="*/ 0 w 453"/>
                    <a:gd name="T1" fmla="*/ 1 h 54"/>
                    <a:gd name="T2" fmla="*/ 1 w 453"/>
                    <a:gd name="T3" fmla="*/ 1 h 54"/>
                    <a:gd name="T4" fmla="*/ 1 w 453"/>
                    <a:gd name="T5" fmla="*/ 1 h 54"/>
                    <a:gd name="T6" fmla="*/ 1 w 453"/>
                    <a:gd name="T7" fmla="*/ 1 h 5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53"/>
                    <a:gd name="T13" fmla="*/ 0 h 54"/>
                    <a:gd name="T14" fmla="*/ 453 w 453"/>
                    <a:gd name="T15" fmla="*/ 54 h 5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53" h="54">
                      <a:moveTo>
                        <a:pt x="0" y="54"/>
                      </a:moveTo>
                      <a:cubicBezTo>
                        <a:pt x="41" y="35"/>
                        <a:pt x="83" y="16"/>
                        <a:pt x="136" y="8"/>
                      </a:cubicBezTo>
                      <a:cubicBezTo>
                        <a:pt x="189" y="0"/>
                        <a:pt x="264" y="0"/>
                        <a:pt x="317" y="8"/>
                      </a:cubicBezTo>
                      <a:cubicBezTo>
                        <a:pt x="370" y="16"/>
                        <a:pt x="411" y="35"/>
                        <a:pt x="453" y="54"/>
                      </a:cubicBezTo>
                    </a:path>
                  </a:pathLst>
                </a:custGeom>
                <a:noFill/>
                <a:ln w="28575">
                  <a:solidFill>
                    <a:srgbClr val="0C3226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76931" name="Freeform 18"/>
                <p:cNvSpPr>
                  <a:spLocks/>
                </p:cNvSpPr>
                <p:nvPr/>
              </p:nvSpPr>
              <p:spPr bwMode="auto">
                <a:xfrm>
                  <a:off x="3016" y="2133"/>
                  <a:ext cx="272" cy="39"/>
                </a:xfrm>
                <a:custGeom>
                  <a:avLst/>
                  <a:gdLst>
                    <a:gd name="T0" fmla="*/ 0 w 453"/>
                    <a:gd name="T1" fmla="*/ 1 h 54"/>
                    <a:gd name="T2" fmla="*/ 1 w 453"/>
                    <a:gd name="T3" fmla="*/ 1 h 54"/>
                    <a:gd name="T4" fmla="*/ 1 w 453"/>
                    <a:gd name="T5" fmla="*/ 1 h 54"/>
                    <a:gd name="T6" fmla="*/ 1 w 453"/>
                    <a:gd name="T7" fmla="*/ 1 h 5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53"/>
                    <a:gd name="T13" fmla="*/ 0 h 54"/>
                    <a:gd name="T14" fmla="*/ 453 w 453"/>
                    <a:gd name="T15" fmla="*/ 54 h 5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53" h="54">
                      <a:moveTo>
                        <a:pt x="0" y="54"/>
                      </a:moveTo>
                      <a:cubicBezTo>
                        <a:pt x="41" y="35"/>
                        <a:pt x="83" y="16"/>
                        <a:pt x="136" y="8"/>
                      </a:cubicBezTo>
                      <a:cubicBezTo>
                        <a:pt x="189" y="0"/>
                        <a:pt x="264" y="0"/>
                        <a:pt x="317" y="8"/>
                      </a:cubicBezTo>
                      <a:cubicBezTo>
                        <a:pt x="370" y="16"/>
                        <a:pt x="411" y="35"/>
                        <a:pt x="453" y="54"/>
                      </a:cubicBezTo>
                    </a:path>
                  </a:pathLst>
                </a:custGeom>
                <a:noFill/>
                <a:ln w="28575">
                  <a:solidFill>
                    <a:srgbClr val="0C3226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76932" name="Freeform 19"/>
                <p:cNvSpPr>
                  <a:spLocks/>
                </p:cNvSpPr>
                <p:nvPr/>
              </p:nvSpPr>
              <p:spPr bwMode="auto">
                <a:xfrm>
                  <a:off x="3016" y="1972"/>
                  <a:ext cx="272" cy="39"/>
                </a:xfrm>
                <a:custGeom>
                  <a:avLst/>
                  <a:gdLst>
                    <a:gd name="T0" fmla="*/ 0 w 453"/>
                    <a:gd name="T1" fmla="*/ 1 h 54"/>
                    <a:gd name="T2" fmla="*/ 1 w 453"/>
                    <a:gd name="T3" fmla="*/ 1 h 54"/>
                    <a:gd name="T4" fmla="*/ 1 w 453"/>
                    <a:gd name="T5" fmla="*/ 1 h 54"/>
                    <a:gd name="T6" fmla="*/ 1 w 453"/>
                    <a:gd name="T7" fmla="*/ 1 h 5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53"/>
                    <a:gd name="T13" fmla="*/ 0 h 54"/>
                    <a:gd name="T14" fmla="*/ 453 w 453"/>
                    <a:gd name="T15" fmla="*/ 54 h 5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53" h="54">
                      <a:moveTo>
                        <a:pt x="0" y="54"/>
                      </a:moveTo>
                      <a:cubicBezTo>
                        <a:pt x="41" y="35"/>
                        <a:pt x="83" y="16"/>
                        <a:pt x="136" y="8"/>
                      </a:cubicBezTo>
                      <a:cubicBezTo>
                        <a:pt x="189" y="0"/>
                        <a:pt x="264" y="0"/>
                        <a:pt x="317" y="8"/>
                      </a:cubicBezTo>
                      <a:cubicBezTo>
                        <a:pt x="370" y="16"/>
                        <a:pt x="411" y="35"/>
                        <a:pt x="453" y="54"/>
                      </a:cubicBezTo>
                    </a:path>
                  </a:pathLst>
                </a:custGeom>
                <a:noFill/>
                <a:ln w="28575">
                  <a:solidFill>
                    <a:srgbClr val="0C3226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76933" name="Freeform 20"/>
                <p:cNvSpPr>
                  <a:spLocks/>
                </p:cNvSpPr>
                <p:nvPr/>
              </p:nvSpPr>
              <p:spPr bwMode="auto">
                <a:xfrm>
                  <a:off x="3016" y="1813"/>
                  <a:ext cx="272" cy="39"/>
                </a:xfrm>
                <a:custGeom>
                  <a:avLst/>
                  <a:gdLst>
                    <a:gd name="T0" fmla="*/ 0 w 453"/>
                    <a:gd name="T1" fmla="*/ 1 h 54"/>
                    <a:gd name="T2" fmla="*/ 1 w 453"/>
                    <a:gd name="T3" fmla="*/ 1 h 54"/>
                    <a:gd name="T4" fmla="*/ 1 w 453"/>
                    <a:gd name="T5" fmla="*/ 1 h 54"/>
                    <a:gd name="T6" fmla="*/ 1 w 453"/>
                    <a:gd name="T7" fmla="*/ 1 h 5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53"/>
                    <a:gd name="T13" fmla="*/ 0 h 54"/>
                    <a:gd name="T14" fmla="*/ 453 w 453"/>
                    <a:gd name="T15" fmla="*/ 54 h 5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53" h="54">
                      <a:moveTo>
                        <a:pt x="0" y="54"/>
                      </a:moveTo>
                      <a:cubicBezTo>
                        <a:pt x="41" y="35"/>
                        <a:pt x="83" y="16"/>
                        <a:pt x="136" y="8"/>
                      </a:cubicBezTo>
                      <a:cubicBezTo>
                        <a:pt x="189" y="0"/>
                        <a:pt x="264" y="0"/>
                        <a:pt x="317" y="8"/>
                      </a:cubicBezTo>
                      <a:cubicBezTo>
                        <a:pt x="370" y="16"/>
                        <a:pt x="411" y="35"/>
                        <a:pt x="453" y="54"/>
                      </a:cubicBezTo>
                    </a:path>
                  </a:pathLst>
                </a:custGeom>
                <a:noFill/>
                <a:ln w="28575">
                  <a:solidFill>
                    <a:srgbClr val="0C3226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76934" name="Freeform 21"/>
                <p:cNvSpPr>
                  <a:spLocks/>
                </p:cNvSpPr>
                <p:nvPr/>
              </p:nvSpPr>
              <p:spPr bwMode="auto">
                <a:xfrm>
                  <a:off x="3016" y="1652"/>
                  <a:ext cx="272" cy="39"/>
                </a:xfrm>
                <a:custGeom>
                  <a:avLst/>
                  <a:gdLst>
                    <a:gd name="T0" fmla="*/ 0 w 453"/>
                    <a:gd name="T1" fmla="*/ 1 h 54"/>
                    <a:gd name="T2" fmla="*/ 1 w 453"/>
                    <a:gd name="T3" fmla="*/ 1 h 54"/>
                    <a:gd name="T4" fmla="*/ 1 w 453"/>
                    <a:gd name="T5" fmla="*/ 1 h 54"/>
                    <a:gd name="T6" fmla="*/ 1 w 453"/>
                    <a:gd name="T7" fmla="*/ 1 h 5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53"/>
                    <a:gd name="T13" fmla="*/ 0 h 54"/>
                    <a:gd name="T14" fmla="*/ 453 w 453"/>
                    <a:gd name="T15" fmla="*/ 54 h 5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53" h="54">
                      <a:moveTo>
                        <a:pt x="0" y="54"/>
                      </a:moveTo>
                      <a:cubicBezTo>
                        <a:pt x="41" y="35"/>
                        <a:pt x="83" y="16"/>
                        <a:pt x="136" y="8"/>
                      </a:cubicBezTo>
                      <a:cubicBezTo>
                        <a:pt x="189" y="0"/>
                        <a:pt x="264" y="0"/>
                        <a:pt x="317" y="8"/>
                      </a:cubicBezTo>
                      <a:cubicBezTo>
                        <a:pt x="370" y="16"/>
                        <a:pt x="411" y="35"/>
                        <a:pt x="453" y="54"/>
                      </a:cubicBezTo>
                    </a:path>
                  </a:pathLst>
                </a:custGeom>
                <a:noFill/>
                <a:ln w="28575">
                  <a:solidFill>
                    <a:srgbClr val="0C3226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76935" name="Line 38"/>
                <p:cNvSpPr>
                  <a:spLocks noChangeShapeType="1"/>
                </p:cNvSpPr>
                <p:nvPr/>
              </p:nvSpPr>
              <p:spPr bwMode="auto">
                <a:xfrm flipV="1">
                  <a:off x="3016" y="1525"/>
                  <a:ext cx="0" cy="45"/>
                </a:xfrm>
                <a:prstGeom prst="line">
                  <a:avLst/>
                </a:prstGeom>
                <a:noFill/>
                <a:ln w="38100">
                  <a:solidFill>
                    <a:srgbClr val="0C3226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76936" name="Line 39"/>
                <p:cNvSpPr>
                  <a:spLocks noChangeShapeType="1"/>
                </p:cNvSpPr>
                <p:nvPr/>
              </p:nvSpPr>
              <p:spPr bwMode="auto">
                <a:xfrm flipV="1">
                  <a:off x="3288" y="1525"/>
                  <a:ext cx="0" cy="45"/>
                </a:xfrm>
                <a:prstGeom prst="line">
                  <a:avLst/>
                </a:prstGeom>
                <a:noFill/>
                <a:ln w="38100">
                  <a:solidFill>
                    <a:srgbClr val="0C3226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</p:grpSp>
          <p:sp>
            <p:nvSpPr>
              <p:cNvPr id="76903" name="Oval 7"/>
              <p:cNvSpPr>
                <a:spLocks noChangeArrowheads="1"/>
              </p:cNvSpPr>
              <p:nvPr/>
            </p:nvSpPr>
            <p:spPr bwMode="auto">
              <a:xfrm>
                <a:off x="1235210" y="2759397"/>
                <a:ext cx="1974711" cy="853345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latinLnBrk="0">
                  <a:spcBef>
                    <a:spcPct val="20000"/>
                  </a:spcBef>
                  <a:buClr>
                    <a:schemeClr val="tx2"/>
                  </a:buClr>
                  <a:buFont typeface="Wingdings" pitchFamily="2" charset="2"/>
                  <a:buNone/>
                </a:pPr>
                <a:endParaRPr kumimoji="0" lang="ko-KR" altLang="en-US">
                  <a:ea typeface="휴먼엑스포" pitchFamily="18" charset="-127"/>
                </a:endParaRPr>
              </a:p>
            </p:txBody>
          </p:sp>
          <p:pic>
            <p:nvPicPr>
              <p:cNvPr id="76904" name="Picture 6" descr="맨홀-1"/>
              <p:cNvPicPr>
                <a:picLocks noChangeAspect="1" noChangeArrowheads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32333" y="2643182"/>
                <a:ext cx="1541040" cy="7902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5" name="Group 24"/>
              <p:cNvGrpSpPr>
                <a:grpSpLocks/>
              </p:cNvGrpSpPr>
              <p:nvPr/>
            </p:nvGrpSpPr>
            <p:grpSpPr bwMode="auto">
              <a:xfrm>
                <a:off x="1255735" y="2833552"/>
                <a:ext cx="917550" cy="447148"/>
                <a:chOff x="2381" y="210"/>
                <a:chExt cx="1054" cy="404"/>
              </a:xfrm>
            </p:grpSpPr>
            <p:sp>
              <p:nvSpPr>
                <p:cNvPr id="27" name="Freeform 25"/>
                <p:cNvSpPr>
                  <a:spLocks/>
                </p:cNvSpPr>
                <p:nvPr/>
              </p:nvSpPr>
              <p:spPr bwMode="auto">
                <a:xfrm>
                  <a:off x="2381" y="209"/>
                  <a:ext cx="1054" cy="404"/>
                </a:xfrm>
                <a:custGeom>
                  <a:avLst/>
                  <a:gdLst/>
                  <a:ahLst/>
                  <a:cxnLst>
                    <a:cxn ang="0">
                      <a:pos x="1041" y="393"/>
                    </a:cxn>
                    <a:cxn ang="0">
                      <a:pos x="1006" y="237"/>
                    </a:cxn>
                    <a:cxn ang="0">
                      <a:pos x="972" y="168"/>
                    </a:cxn>
                    <a:cxn ang="0">
                      <a:pos x="937" y="151"/>
                    </a:cxn>
                    <a:cxn ang="0">
                      <a:pos x="902" y="139"/>
                    </a:cxn>
                    <a:cxn ang="0">
                      <a:pos x="839" y="93"/>
                    </a:cxn>
                    <a:cxn ang="0">
                      <a:pos x="707" y="59"/>
                    </a:cxn>
                    <a:cxn ang="0">
                      <a:pos x="367" y="13"/>
                    </a:cxn>
                    <a:cxn ang="0">
                      <a:pos x="33" y="18"/>
                    </a:cxn>
                    <a:cxn ang="0">
                      <a:pos x="482" y="249"/>
                    </a:cxn>
                    <a:cxn ang="0">
                      <a:pos x="620" y="272"/>
                    </a:cxn>
                    <a:cxn ang="0">
                      <a:pos x="689" y="301"/>
                    </a:cxn>
                    <a:cxn ang="0">
                      <a:pos x="718" y="370"/>
                    </a:cxn>
                    <a:cxn ang="0">
                      <a:pos x="735" y="404"/>
                    </a:cxn>
                  </a:cxnLst>
                  <a:rect l="0" t="0" r="r" b="b"/>
                  <a:pathLst>
                    <a:path w="1054" h="404">
                      <a:moveTo>
                        <a:pt x="1041" y="393"/>
                      </a:moveTo>
                      <a:cubicBezTo>
                        <a:pt x="1038" y="342"/>
                        <a:pt x="1054" y="271"/>
                        <a:pt x="1006" y="237"/>
                      </a:cubicBezTo>
                      <a:cubicBezTo>
                        <a:pt x="1000" y="219"/>
                        <a:pt x="991" y="174"/>
                        <a:pt x="972" y="168"/>
                      </a:cubicBezTo>
                      <a:cubicBezTo>
                        <a:pt x="908" y="147"/>
                        <a:pt x="1001" y="179"/>
                        <a:pt x="937" y="151"/>
                      </a:cubicBezTo>
                      <a:cubicBezTo>
                        <a:pt x="926" y="146"/>
                        <a:pt x="902" y="139"/>
                        <a:pt x="902" y="139"/>
                      </a:cubicBezTo>
                      <a:cubicBezTo>
                        <a:pt x="885" y="113"/>
                        <a:pt x="865" y="108"/>
                        <a:pt x="839" y="93"/>
                      </a:cubicBezTo>
                      <a:cubicBezTo>
                        <a:pt x="777" y="58"/>
                        <a:pt x="801" y="65"/>
                        <a:pt x="707" y="59"/>
                      </a:cubicBezTo>
                      <a:cubicBezTo>
                        <a:pt x="593" y="20"/>
                        <a:pt x="490" y="17"/>
                        <a:pt x="367" y="13"/>
                      </a:cubicBezTo>
                      <a:cubicBezTo>
                        <a:pt x="258" y="0"/>
                        <a:pt x="142" y="15"/>
                        <a:pt x="33" y="18"/>
                      </a:cubicBezTo>
                      <a:cubicBezTo>
                        <a:pt x="41" y="379"/>
                        <a:pt x="0" y="242"/>
                        <a:pt x="482" y="249"/>
                      </a:cubicBezTo>
                      <a:cubicBezTo>
                        <a:pt x="526" y="262"/>
                        <a:pt x="575" y="266"/>
                        <a:pt x="620" y="272"/>
                      </a:cubicBezTo>
                      <a:cubicBezTo>
                        <a:pt x="646" y="279"/>
                        <a:pt x="667" y="286"/>
                        <a:pt x="689" y="301"/>
                      </a:cubicBezTo>
                      <a:cubicBezTo>
                        <a:pt x="703" y="321"/>
                        <a:pt x="704" y="352"/>
                        <a:pt x="718" y="370"/>
                      </a:cubicBezTo>
                      <a:cubicBezTo>
                        <a:pt x="741" y="400"/>
                        <a:pt x="735" y="358"/>
                        <a:pt x="735" y="404"/>
                      </a:cubicBezTo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50000">
                      <a:schemeClr val="bg1"/>
                    </a:gs>
                    <a:gs pos="100000">
                      <a:schemeClr val="accent1"/>
                    </a:gs>
                  </a:gsLst>
                  <a:lin ang="18900000" scaled="1"/>
                </a:gradFill>
                <a:ln w="38100" cmpd="sng">
                  <a:solidFill>
                    <a:srgbClr val="0C3226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latinLnBrk="0">
                    <a:spcBef>
                      <a:spcPct val="20000"/>
                    </a:spcBef>
                    <a:buClr>
                      <a:schemeClr val="tx2"/>
                    </a:buClr>
                    <a:buFont typeface="Wingdings" pitchFamily="2" charset="2"/>
                    <a:buNone/>
                    <a:defRPr/>
                  </a:pPr>
                  <a:endParaRPr kumimoji="0" lang="ko-KR" altLang="en-US">
                    <a:ea typeface="휴먼엑스포" pitchFamily="18" charset="-127"/>
                  </a:endParaRPr>
                </a:p>
              </p:txBody>
            </p:sp>
            <p:sp>
              <p:nvSpPr>
                <p:cNvPr id="76918" name="Freeform 26"/>
                <p:cNvSpPr>
                  <a:spLocks/>
                </p:cNvSpPr>
                <p:nvPr/>
              </p:nvSpPr>
              <p:spPr bwMode="auto">
                <a:xfrm>
                  <a:off x="3107" y="527"/>
                  <a:ext cx="317" cy="45"/>
                </a:xfrm>
                <a:custGeom>
                  <a:avLst/>
                  <a:gdLst>
                    <a:gd name="T0" fmla="*/ 0 w 453"/>
                    <a:gd name="T1" fmla="*/ 5 h 54"/>
                    <a:gd name="T2" fmla="*/ 1 w 453"/>
                    <a:gd name="T3" fmla="*/ 3 h 54"/>
                    <a:gd name="T4" fmla="*/ 2 w 453"/>
                    <a:gd name="T5" fmla="*/ 3 h 54"/>
                    <a:gd name="T6" fmla="*/ 3 w 453"/>
                    <a:gd name="T7" fmla="*/ 5 h 5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53"/>
                    <a:gd name="T13" fmla="*/ 0 h 54"/>
                    <a:gd name="T14" fmla="*/ 453 w 453"/>
                    <a:gd name="T15" fmla="*/ 54 h 5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53" h="54">
                      <a:moveTo>
                        <a:pt x="0" y="54"/>
                      </a:moveTo>
                      <a:cubicBezTo>
                        <a:pt x="41" y="35"/>
                        <a:pt x="83" y="16"/>
                        <a:pt x="136" y="8"/>
                      </a:cubicBezTo>
                      <a:cubicBezTo>
                        <a:pt x="189" y="0"/>
                        <a:pt x="264" y="0"/>
                        <a:pt x="317" y="8"/>
                      </a:cubicBezTo>
                      <a:cubicBezTo>
                        <a:pt x="370" y="16"/>
                        <a:pt x="411" y="35"/>
                        <a:pt x="453" y="54"/>
                      </a:cubicBezTo>
                    </a:path>
                  </a:pathLst>
                </a:custGeom>
                <a:noFill/>
                <a:ln w="28575">
                  <a:solidFill>
                    <a:srgbClr val="0C3226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76919" name="Freeform 27"/>
                <p:cNvSpPr>
                  <a:spLocks/>
                </p:cNvSpPr>
                <p:nvPr/>
              </p:nvSpPr>
              <p:spPr bwMode="auto">
                <a:xfrm rot="-1118382">
                  <a:off x="3065" y="420"/>
                  <a:ext cx="318" cy="91"/>
                </a:xfrm>
                <a:custGeom>
                  <a:avLst/>
                  <a:gdLst>
                    <a:gd name="T0" fmla="*/ 0 w 453"/>
                    <a:gd name="T1" fmla="*/ 80316 h 54"/>
                    <a:gd name="T2" fmla="*/ 1 w 453"/>
                    <a:gd name="T3" fmla="*/ 11385 h 54"/>
                    <a:gd name="T4" fmla="*/ 2 w 453"/>
                    <a:gd name="T5" fmla="*/ 11385 h 54"/>
                    <a:gd name="T6" fmla="*/ 3 w 453"/>
                    <a:gd name="T7" fmla="*/ 80316 h 5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53"/>
                    <a:gd name="T13" fmla="*/ 0 h 54"/>
                    <a:gd name="T14" fmla="*/ 453 w 453"/>
                    <a:gd name="T15" fmla="*/ 54 h 5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53" h="54">
                      <a:moveTo>
                        <a:pt x="0" y="54"/>
                      </a:moveTo>
                      <a:cubicBezTo>
                        <a:pt x="41" y="35"/>
                        <a:pt x="83" y="16"/>
                        <a:pt x="136" y="8"/>
                      </a:cubicBezTo>
                      <a:cubicBezTo>
                        <a:pt x="189" y="0"/>
                        <a:pt x="264" y="0"/>
                        <a:pt x="317" y="8"/>
                      </a:cubicBezTo>
                      <a:cubicBezTo>
                        <a:pt x="370" y="16"/>
                        <a:pt x="411" y="35"/>
                        <a:pt x="453" y="54"/>
                      </a:cubicBezTo>
                    </a:path>
                  </a:pathLst>
                </a:custGeom>
                <a:noFill/>
                <a:ln w="28575">
                  <a:solidFill>
                    <a:srgbClr val="0C3226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76920" name="Freeform 28"/>
                <p:cNvSpPr>
                  <a:spLocks/>
                </p:cNvSpPr>
                <p:nvPr/>
              </p:nvSpPr>
              <p:spPr bwMode="auto">
                <a:xfrm rot="-2847692">
                  <a:off x="2983" y="372"/>
                  <a:ext cx="275" cy="44"/>
                </a:xfrm>
                <a:custGeom>
                  <a:avLst/>
                  <a:gdLst>
                    <a:gd name="T0" fmla="*/ 0 w 453"/>
                    <a:gd name="T1" fmla="*/ 3 h 54"/>
                    <a:gd name="T2" fmla="*/ 1 w 453"/>
                    <a:gd name="T3" fmla="*/ 2 h 54"/>
                    <a:gd name="T4" fmla="*/ 1 w 453"/>
                    <a:gd name="T5" fmla="*/ 2 h 54"/>
                    <a:gd name="T6" fmla="*/ 1 w 453"/>
                    <a:gd name="T7" fmla="*/ 3 h 5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53"/>
                    <a:gd name="T13" fmla="*/ 0 h 54"/>
                    <a:gd name="T14" fmla="*/ 453 w 453"/>
                    <a:gd name="T15" fmla="*/ 54 h 5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53" h="54">
                      <a:moveTo>
                        <a:pt x="0" y="54"/>
                      </a:moveTo>
                      <a:cubicBezTo>
                        <a:pt x="41" y="35"/>
                        <a:pt x="83" y="16"/>
                        <a:pt x="136" y="8"/>
                      </a:cubicBezTo>
                      <a:cubicBezTo>
                        <a:pt x="189" y="0"/>
                        <a:pt x="264" y="0"/>
                        <a:pt x="317" y="8"/>
                      </a:cubicBezTo>
                      <a:cubicBezTo>
                        <a:pt x="370" y="16"/>
                        <a:pt x="411" y="35"/>
                        <a:pt x="453" y="54"/>
                      </a:cubicBezTo>
                    </a:path>
                  </a:pathLst>
                </a:custGeom>
                <a:noFill/>
                <a:ln w="28575">
                  <a:solidFill>
                    <a:srgbClr val="0C3226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76921" name="Freeform 29"/>
                <p:cNvSpPr>
                  <a:spLocks/>
                </p:cNvSpPr>
                <p:nvPr/>
              </p:nvSpPr>
              <p:spPr bwMode="auto">
                <a:xfrm rot="-3772101">
                  <a:off x="2869" y="328"/>
                  <a:ext cx="256" cy="64"/>
                </a:xfrm>
                <a:custGeom>
                  <a:avLst/>
                  <a:gdLst>
                    <a:gd name="T0" fmla="*/ 0 w 453"/>
                    <a:gd name="T1" fmla="*/ 585 h 54"/>
                    <a:gd name="T2" fmla="*/ 1 w 453"/>
                    <a:gd name="T3" fmla="*/ 84 h 54"/>
                    <a:gd name="T4" fmla="*/ 1 w 453"/>
                    <a:gd name="T5" fmla="*/ 84 h 54"/>
                    <a:gd name="T6" fmla="*/ 1 w 453"/>
                    <a:gd name="T7" fmla="*/ 585 h 5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53"/>
                    <a:gd name="T13" fmla="*/ 0 h 54"/>
                    <a:gd name="T14" fmla="*/ 453 w 453"/>
                    <a:gd name="T15" fmla="*/ 54 h 5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53" h="54">
                      <a:moveTo>
                        <a:pt x="0" y="54"/>
                      </a:moveTo>
                      <a:cubicBezTo>
                        <a:pt x="41" y="35"/>
                        <a:pt x="83" y="16"/>
                        <a:pt x="136" y="8"/>
                      </a:cubicBezTo>
                      <a:cubicBezTo>
                        <a:pt x="189" y="0"/>
                        <a:pt x="264" y="0"/>
                        <a:pt x="317" y="8"/>
                      </a:cubicBezTo>
                      <a:cubicBezTo>
                        <a:pt x="370" y="16"/>
                        <a:pt x="411" y="35"/>
                        <a:pt x="453" y="54"/>
                      </a:cubicBezTo>
                    </a:path>
                  </a:pathLst>
                </a:custGeom>
                <a:noFill/>
                <a:ln w="28575">
                  <a:solidFill>
                    <a:srgbClr val="0C3226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76922" name="Freeform 30"/>
                <p:cNvSpPr>
                  <a:spLocks/>
                </p:cNvSpPr>
                <p:nvPr/>
              </p:nvSpPr>
              <p:spPr bwMode="auto">
                <a:xfrm rot="-3772101">
                  <a:off x="2693" y="306"/>
                  <a:ext cx="256" cy="64"/>
                </a:xfrm>
                <a:custGeom>
                  <a:avLst/>
                  <a:gdLst>
                    <a:gd name="T0" fmla="*/ 0 w 453"/>
                    <a:gd name="T1" fmla="*/ 585 h 54"/>
                    <a:gd name="T2" fmla="*/ 1 w 453"/>
                    <a:gd name="T3" fmla="*/ 84 h 54"/>
                    <a:gd name="T4" fmla="*/ 1 w 453"/>
                    <a:gd name="T5" fmla="*/ 84 h 54"/>
                    <a:gd name="T6" fmla="*/ 1 w 453"/>
                    <a:gd name="T7" fmla="*/ 585 h 5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53"/>
                    <a:gd name="T13" fmla="*/ 0 h 54"/>
                    <a:gd name="T14" fmla="*/ 453 w 453"/>
                    <a:gd name="T15" fmla="*/ 54 h 5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53" h="54">
                      <a:moveTo>
                        <a:pt x="0" y="54"/>
                      </a:moveTo>
                      <a:cubicBezTo>
                        <a:pt x="41" y="35"/>
                        <a:pt x="83" y="16"/>
                        <a:pt x="136" y="8"/>
                      </a:cubicBezTo>
                      <a:cubicBezTo>
                        <a:pt x="189" y="0"/>
                        <a:pt x="264" y="0"/>
                        <a:pt x="317" y="8"/>
                      </a:cubicBezTo>
                      <a:cubicBezTo>
                        <a:pt x="370" y="16"/>
                        <a:pt x="411" y="35"/>
                        <a:pt x="453" y="54"/>
                      </a:cubicBezTo>
                    </a:path>
                  </a:pathLst>
                </a:custGeom>
                <a:noFill/>
                <a:ln w="28575">
                  <a:solidFill>
                    <a:srgbClr val="0C3226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76923" name="Freeform 31"/>
                <p:cNvSpPr>
                  <a:spLocks/>
                </p:cNvSpPr>
                <p:nvPr/>
              </p:nvSpPr>
              <p:spPr bwMode="auto">
                <a:xfrm rot="-5400000">
                  <a:off x="2499" y="319"/>
                  <a:ext cx="256" cy="49"/>
                </a:xfrm>
                <a:custGeom>
                  <a:avLst/>
                  <a:gdLst>
                    <a:gd name="T0" fmla="*/ 0 w 453"/>
                    <a:gd name="T1" fmla="*/ 14 h 54"/>
                    <a:gd name="T2" fmla="*/ 1 w 453"/>
                    <a:gd name="T3" fmla="*/ 5 h 54"/>
                    <a:gd name="T4" fmla="*/ 1 w 453"/>
                    <a:gd name="T5" fmla="*/ 5 h 54"/>
                    <a:gd name="T6" fmla="*/ 1 w 453"/>
                    <a:gd name="T7" fmla="*/ 14 h 5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53"/>
                    <a:gd name="T13" fmla="*/ 0 h 54"/>
                    <a:gd name="T14" fmla="*/ 453 w 453"/>
                    <a:gd name="T15" fmla="*/ 54 h 5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53" h="54">
                      <a:moveTo>
                        <a:pt x="0" y="54"/>
                      </a:moveTo>
                      <a:cubicBezTo>
                        <a:pt x="41" y="35"/>
                        <a:pt x="83" y="16"/>
                        <a:pt x="136" y="8"/>
                      </a:cubicBezTo>
                      <a:cubicBezTo>
                        <a:pt x="189" y="0"/>
                        <a:pt x="264" y="0"/>
                        <a:pt x="317" y="8"/>
                      </a:cubicBezTo>
                      <a:cubicBezTo>
                        <a:pt x="370" y="16"/>
                        <a:pt x="411" y="35"/>
                        <a:pt x="453" y="54"/>
                      </a:cubicBezTo>
                    </a:path>
                  </a:pathLst>
                </a:custGeom>
                <a:noFill/>
                <a:ln w="28575">
                  <a:solidFill>
                    <a:srgbClr val="0C3226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</p:grpSp>
          <p:sp>
            <p:nvSpPr>
              <p:cNvPr id="76906" name="AutoShape 32"/>
              <p:cNvSpPr>
                <a:spLocks noChangeArrowheads="1"/>
              </p:cNvSpPr>
              <p:nvPr/>
            </p:nvSpPr>
            <p:spPr bwMode="auto">
              <a:xfrm rot="-5400000">
                <a:off x="809588" y="2686465"/>
                <a:ext cx="387381" cy="531030"/>
              </a:xfrm>
              <a:prstGeom prst="can">
                <a:avLst>
                  <a:gd name="adj" fmla="val 12966"/>
                </a:avLst>
              </a:prstGeom>
              <a:gradFill rotWithShape="1">
                <a:gsLst>
                  <a:gs pos="0">
                    <a:srgbClr val="DDDDDD"/>
                  </a:gs>
                  <a:gs pos="50000">
                    <a:srgbClr val="FFFFFF"/>
                  </a:gs>
                  <a:gs pos="100000">
                    <a:srgbClr val="DDDDDD"/>
                  </a:gs>
                </a:gsLst>
                <a:lin ang="0" scaled="1"/>
              </a:gradFill>
              <a:ln w="28575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latinLnBrk="0">
                  <a:spcBef>
                    <a:spcPct val="20000"/>
                  </a:spcBef>
                  <a:buClr>
                    <a:schemeClr val="tx2"/>
                  </a:buClr>
                  <a:buFont typeface="Wingdings" pitchFamily="2" charset="2"/>
                  <a:buNone/>
                </a:pPr>
                <a:endParaRPr kumimoji="0" lang="ko-KR" altLang="en-US">
                  <a:ea typeface="휴먼엑스포" pitchFamily="18" charset="-127"/>
                </a:endParaRPr>
              </a:p>
            </p:txBody>
          </p:sp>
          <p:sp>
            <p:nvSpPr>
              <p:cNvPr id="76907" name="Freeform 33"/>
              <p:cNvSpPr>
                <a:spLocks/>
              </p:cNvSpPr>
              <p:nvPr/>
            </p:nvSpPr>
            <p:spPr bwMode="auto">
              <a:xfrm>
                <a:off x="1268794" y="2702949"/>
                <a:ext cx="52232" cy="496955"/>
              </a:xfrm>
              <a:custGeom>
                <a:avLst/>
                <a:gdLst>
                  <a:gd name="T0" fmla="*/ 0 w 45"/>
                  <a:gd name="T1" fmla="*/ 2147483647 h 408"/>
                  <a:gd name="T2" fmla="*/ 2147483647 w 45"/>
                  <a:gd name="T3" fmla="*/ 0 h 408"/>
                  <a:gd name="T4" fmla="*/ 2147483647 w 45"/>
                  <a:gd name="T5" fmla="*/ 2147483647 h 408"/>
                  <a:gd name="T6" fmla="*/ 0 w 45"/>
                  <a:gd name="T7" fmla="*/ 2147483647 h 40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5"/>
                  <a:gd name="T13" fmla="*/ 0 h 408"/>
                  <a:gd name="T14" fmla="*/ 45 w 45"/>
                  <a:gd name="T15" fmla="*/ 408 h 40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5" h="408">
                    <a:moveTo>
                      <a:pt x="0" y="45"/>
                    </a:moveTo>
                    <a:lnTo>
                      <a:pt x="45" y="0"/>
                    </a:lnTo>
                    <a:lnTo>
                      <a:pt x="45" y="408"/>
                    </a:lnTo>
                    <a:lnTo>
                      <a:pt x="0" y="363"/>
                    </a:lnTo>
                  </a:path>
                </a:pathLst>
              </a:custGeom>
              <a:solidFill>
                <a:srgbClr val="FFCC99"/>
              </a:solidFill>
              <a:ln w="28575">
                <a:solidFill>
                  <a:srgbClr val="FF66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76908" name="Rectangle 34"/>
              <p:cNvSpPr>
                <a:spLocks noChangeArrowheads="1"/>
              </p:cNvSpPr>
              <p:nvPr/>
            </p:nvSpPr>
            <p:spPr bwMode="auto">
              <a:xfrm>
                <a:off x="843970" y="2868969"/>
                <a:ext cx="317747" cy="16602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latinLnBrk="0">
                  <a:spcBef>
                    <a:spcPct val="20000"/>
                  </a:spcBef>
                  <a:buClr>
                    <a:schemeClr val="tx2"/>
                  </a:buClr>
                  <a:buFont typeface="Wingdings" pitchFamily="2" charset="2"/>
                  <a:buNone/>
                </a:pPr>
                <a:r>
                  <a:rPr kumimoji="0" lang="en-US" altLang="ko-KR" sz="1200" b="1">
                    <a:ea typeface="휴먼엑스포" pitchFamily="18" charset="-127"/>
                  </a:rPr>
                  <a:t>FAN</a:t>
                </a:r>
              </a:p>
            </p:txBody>
          </p:sp>
          <p:sp>
            <p:nvSpPr>
              <p:cNvPr id="76909" name="Rectangle 35"/>
              <p:cNvSpPr>
                <a:spLocks noChangeArrowheads="1"/>
              </p:cNvSpPr>
              <p:nvPr/>
            </p:nvSpPr>
            <p:spPr bwMode="auto">
              <a:xfrm>
                <a:off x="901426" y="3145670"/>
                <a:ext cx="265515" cy="54233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latinLnBrk="0">
                  <a:spcBef>
                    <a:spcPct val="20000"/>
                  </a:spcBef>
                  <a:buClr>
                    <a:schemeClr val="tx2"/>
                  </a:buClr>
                  <a:buFont typeface="Wingdings" pitchFamily="2" charset="2"/>
                  <a:buNone/>
                </a:pPr>
                <a:endParaRPr kumimoji="0" lang="ko-KR" altLang="en-US">
                  <a:ea typeface="휴먼엑스포" pitchFamily="18" charset="-127"/>
                </a:endParaRPr>
              </a:p>
            </p:txBody>
          </p:sp>
          <p:sp>
            <p:nvSpPr>
              <p:cNvPr id="76910" name="Freeform 36"/>
              <p:cNvSpPr>
                <a:spLocks/>
              </p:cNvSpPr>
              <p:nvPr/>
            </p:nvSpPr>
            <p:spPr bwMode="auto">
              <a:xfrm>
                <a:off x="870086" y="3199904"/>
                <a:ext cx="369980" cy="55340"/>
              </a:xfrm>
              <a:custGeom>
                <a:avLst/>
                <a:gdLst>
                  <a:gd name="T0" fmla="*/ 2147483647 w 317"/>
                  <a:gd name="T1" fmla="*/ 0 h 45"/>
                  <a:gd name="T2" fmla="*/ 0 w 317"/>
                  <a:gd name="T3" fmla="*/ 2147483647 h 45"/>
                  <a:gd name="T4" fmla="*/ 2147483647 w 317"/>
                  <a:gd name="T5" fmla="*/ 2147483647 h 45"/>
                  <a:gd name="T6" fmla="*/ 2147483647 w 317"/>
                  <a:gd name="T7" fmla="*/ 0 h 4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7"/>
                  <a:gd name="T13" fmla="*/ 0 h 45"/>
                  <a:gd name="T14" fmla="*/ 317 w 317"/>
                  <a:gd name="T15" fmla="*/ 45 h 4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7" h="45">
                    <a:moveTo>
                      <a:pt x="45" y="0"/>
                    </a:moveTo>
                    <a:lnTo>
                      <a:pt x="0" y="45"/>
                    </a:lnTo>
                    <a:lnTo>
                      <a:pt x="317" y="45"/>
                    </a:lnTo>
                    <a:lnTo>
                      <a:pt x="226" y="0"/>
                    </a:lnTo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76911" name="Freeform 37"/>
              <p:cNvSpPr>
                <a:spLocks/>
              </p:cNvSpPr>
              <p:nvPr/>
            </p:nvSpPr>
            <p:spPr bwMode="auto">
              <a:xfrm>
                <a:off x="1812011" y="3228680"/>
                <a:ext cx="349087" cy="53127"/>
              </a:xfrm>
              <a:custGeom>
                <a:avLst/>
                <a:gdLst>
                  <a:gd name="T0" fmla="*/ 0 w 363"/>
                  <a:gd name="T1" fmla="*/ 0 h 54"/>
                  <a:gd name="T2" fmla="*/ 2147483647 w 363"/>
                  <a:gd name="T3" fmla="*/ 2147483647 h 54"/>
                  <a:gd name="T4" fmla="*/ 2147483647 w 363"/>
                  <a:gd name="T5" fmla="*/ 2147483647 h 54"/>
                  <a:gd name="T6" fmla="*/ 0 60000 65536"/>
                  <a:gd name="T7" fmla="*/ 0 60000 65536"/>
                  <a:gd name="T8" fmla="*/ 0 60000 65536"/>
                  <a:gd name="T9" fmla="*/ 0 w 363"/>
                  <a:gd name="T10" fmla="*/ 0 h 54"/>
                  <a:gd name="T11" fmla="*/ 363 w 363"/>
                  <a:gd name="T12" fmla="*/ 54 h 5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63" h="54">
                    <a:moveTo>
                      <a:pt x="0" y="0"/>
                    </a:moveTo>
                    <a:cubicBezTo>
                      <a:pt x="38" y="19"/>
                      <a:pt x="76" y="38"/>
                      <a:pt x="136" y="46"/>
                    </a:cubicBezTo>
                    <a:cubicBezTo>
                      <a:pt x="196" y="54"/>
                      <a:pt x="279" y="50"/>
                      <a:pt x="363" y="46"/>
                    </a:cubicBezTo>
                  </a:path>
                </a:pathLst>
              </a:cu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76912" name="Freeform 55"/>
              <p:cNvSpPr>
                <a:spLocks/>
              </p:cNvSpPr>
              <p:nvPr/>
            </p:nvSpPr>
            <p:spPr bwMode="auto">
              <a:xfrm>
                <a:off x="2368088" y="2995145"/>
                <a:ext cx="630794" cy="200332"/>
              </a:xfrm>
              <a:custGeom>
                <a:avLst/>
                <a:gdLst>
                  <a:gd name="T0" fmla="*/ 2147483647 w 544"/>
                  <a:gd name="T1" fmla="*/ 0 h 181"/>
                  <a:gd name="T2" fmla="*/ 2147483647 w 544"/>
                  <a:gd name="T3" fmla="*/ 2147483647 h 181"/>
                  <a:gd name="T4" fmla="*/ 0 w 544"/>
                  <a:gd name="T5" fmla="*/ 2147483647 h 181"/>
                  <a:gd name="T6" fmla="*/ 0 60000 65536"/>
                  <a:gd name="T7" fmla="*/ 0 60000 65536"/>
                  <a:gd name="T8" fmla="*/ 0 60000 65536"/>
                  <a:gd name="T9" fmla="*/ 0 w 544"/>
                  <a:gd name="T10" fmla="*/ 0 h 181"/>
                  <a:gd name="T11" fmla="*/ 544 w 544"/>
                  <a:gd name="T12" fmla="*/ 181 h 18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544" h="181">
                    <a:moveTo>
                      <a:pt x="544" y="0"/>
                    </a:moveTo>
                    <a:cubicBezTo>
                      <a:pt x="363" y="7"/>
                      <a:pt x="182" y="15"/>
                      <a:pt x="91" y="45"/>
                    </a:cubicBezTo>
                    <a:cubicBezTo>
                      <a:pt x="0" y="75"/>
                      <a:pt x="0" y="128"/>
                      <a:pt x="0" y="181"/>
                    </a:cubicBezTo>
                  </a:path>
                </a:pathLst>
              </a:custGeom>
              <a:noFill/>
              <a:ln w="19050">
                <a:solidFill>
                  <a:srgbClr val="66FF33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76913" name="Freeform 56"/>
              <p:cNvSpPr>
                <a:spLocks/>
              </p:cNvSpPr>
              <p:nvPr/>
            </p:nvSpPr>
            <p:spPr bwMode="auto">
              <a:xfrm rot="824176">
                <a:off x="2420268" y="3171127"/>
                <a:ext cx="420916" cy="125069"/>
              </a:xfrm>
              <a:custGeom>
                <a:avLst/>
                <a:gdLst>
                  <a:gd name="T0" fmla="*/ 2147483647 w 544"/>
                  <a:gd name="T1" fmla="*/ 0 h 181"/>
                  <a:gd name="T2" fmla="*/ 2147483647 w 544"/>
                  <a:gd name="T3" fmla="*/ 2147483647 h 181"/>
                  <a:gd name="T4" fmla="*/ 0 w 544"/>
                  <a:gd name="T5" fmla="*/ 2147483647 h 181"/>
                  <a:gd name="T6" fmla="*/ 0 60000 65536"/>
                  <a:gd name="T7" fmla="*/ 0 60000 65536"/>
                  <a:gd name="T8" fmla="*/ 0 60000 65536"/>
                  <a:gd name="T9" fmla="*/ 0 w 544"/>
                  <a:gd name="T10" fmla="*/ 0 h 181"/>
                  <a:gd name="T11" fmla="*/ 544 w 544"/>
                  <a:gd name="T12" fmla="*/ 181 h 18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544" h="181">
                    <a:moveTo>
                      <a:pt x="544" y="0"/>
                    </a:moveTo>
                    <a:cubicBezTo>
                      <a:pt x="363" y="7"/>
                      <a:pt x="182" y="15"/>
                      <a:pt x="91" y="45"/>
                    </a:cubicBezTo>
                    <a:cubicBezTo>
                      <a:pt x="0" y="75"/>
                      <a:pt x="0" y="128"/>
                      <a:pt x="0" y="181"/>
                    </a:cubicBezTo>
                  </a:path>
                </a:pathLst>
              </a:custGeom>
              <a:noFill/>
              <a:ln w="19050">
                <a:solidFill>
                  <a:srgbClr val="66FF33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76914" name="Freeform 57"/>
              <p:cNvSpPr>
                <a:spLocks/>
              </p:cNvSpPr>
              <p:nvPr/>
            </p:nvSpPr>
            <p:spPr bwMode="auto">
              <a:xfrm rot="18128775" flipH="1">
                <a:off x="2095466" y="3204882"/>
                <a:ext cx="189264" cy="170454"/>
              </a:xfrm>
              <a:custGeom>
                <a:avLst/>
                <a:gdLst>
                  <a:gd name="T0" fmla="*/ 2147483647 w 544"/>
                  <a:gd name="T1" fmla="*/ 0 h 181"/>
                  <a:gd name="T2" fmla="*/ 2147483647 w 544"/>
                  <a:gd name="T3" fmla="*/ 2147483647 h 181"/>
                  <a:gd name="T4" fmla="*/ 0 w 544"/>
                  <a:gd name="T5" fmla="*/ 2147483647 h 181"/>
                  <a:gd name="T6" fmla="*/ 0 60000 65536"/>
                  <a:gd name="T7" fmla="*/ 0 60000 65536"/>
                  <a:gd name="T8" fmla="*/ 0 60000 65536"/>
                  <a:gd name="T9" fmla="*/ 0 w 544"/>
                  <a:gd name="T10" fmla="*/ 0 h 181"/>
                  <a:gd name="T11" fmla="*/ 544 w 544"/>
                  <a:gd name="T12" fmla="*/ 181 h 18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544" h="181">
                    <a:moveTo>
                      <a:pt x="544" y="0"/>
                    </a:moveTo>
                    <a:cubicBezTo>
                      <a:pt x="363" y="7"/>
                      <a:pt x="182" y="15"/>
                      <a:pt x="91" y="45"/>
                    </a:cubicBezTo>
                    <a:cubicBezTo>
                      <a:pt x="0" y="75"/>
                      <a:pt x="0" y="128"/>
                      <a:pt x="0" y="181"/>
                    </a:cubicBezTo>
                  </a:path>
                </a:pathLst>
              </a:custGeom>
              <a:noFill/>
              <a:ln w="19050">
                <a:solidFill>
                  <a:srgbClr val="66FF33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76915" name="Freeform 58"/>
              <p:cNvSpPr>
                <a:spLocks/>
              </p:cNvSpPr>
              <p:nvPr/>
            </p:nvSpPr>
            <p:spPr bwMode="auto">
              <a:xfrm rot="19450114" flipH="1">
                <a:off x="1413781" y="3167806"/>
                <a:ext cx="380332" cy="132816"/>
              </a:xfrm>
              <a:custGeom>
                <a:avLst/>
                <a:gdLst>
                  <a:gd name="T0" fmla="*/ 2147483647 w 544"/>
                  <a:gd name="T1" fmla="*/ 0 h 181"/>
                  <a:gd name="T2" fmla="*/ 2147483647 w 544"/>
                  <a:gd name="T3" fmla="*/ 2147483647 h 181"/>
                  <a:gd name="T4" fmla="*/ 0 w 544"/>
                  <a:gd name="T5" fmla="*/ 2147483647 h 181"/>
                  <a:gd name="T6" fmla="*/ 0 60000 65536"/>
                  <a:gd name="T7" fmla="*/ 0 60000 65536"/>
                  <a:gd name="T8" fmla="*/ 0 60000 65536"/>
                  <a:gd name="T9" fmla="*/ 0 w 544"/>
                  <a:gd name="T10" fmla="*/ 0 h 181"/>
                  <a:gd name="T11" fmla="*/ 544 w 544"/>
                  <a:gd name="T12" fmla="*/ 181 h 18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544" h="181">
                    <a:moveTo>
                      <a:pt x="544" y="0"/>
                    </a:moveTo>
                    <a:cubicBezTo>
                      <a:pt x="363" y="7"/>
                      <a:pt x="182" y="15"/>
                      <a:pt x="91" y="45"/>
                    </a:cubicBezTo>
                    <a:cubicBezTo>
                      <a:pt x="0" y="75"/>
                      <a:pt x="0" y="128"/>
                      <a:pt x="0" y="181"/>
                    </a:cubicBezTo>
                  </a:path>
                </a:pathLst>
              </a:custGeom>
              <a:noFill/>
              <a:ln w="19050">
                <a:solidFill>
                  <a:srgbClr val="66FF33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9" name="왼쪽 화살표 18"/>
              <p:cNvSpPr/>
              <p:nvPr/>
            </p:nvSpPr>
            <p:spPr>
              <a:xfrm>
                <a:off x="500034" y="2858053"/>
                <a:ext cx="260352" cy="247473"/>
              </a:xfrm>
              <a:prstGeom prst="leftArrow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latinLnBrk="0">
                  <a:spcBef>
                    <a:spcPct val="20000"/>
                  </a:spcBef>
                  <a:buClr>
                    <a:schemeClr val="tx2"/>
                  </a:buClr>
                  <a:buFont typeface="Wingdings" pitchFamily="2" charset="2"/>
                  <a:buNone/>
                  <a:defRPr/>
                </a:pPr>
                <a:endParaRPr kumimoji="0" lang="ko-KR" altLang="en-US" dirty="0">
                  <a:solidFill>
                    <a:srgbClr val="FF0000"/>
                  </a:solidFill>
                </a:endParaRPr>
              </a:p>
            </p:txBody>
          </p:sp>
        </p:grpSp>
        <p:grpSp>
          <p:nvGrpSpPr>
            <p:cNvPr id="7" name="그룹 80"/>
            <p:cNvGrpSpPr>
              <a:grpSpLocks/>
            </p:cNvGrpSpPr>
            <p:nvPr/>
          </p:nvGrpSpPr>
          <p:grpSpPr bwMode="auto">
            <a:xfrm>
              <a:off x="2928938" y="2420938"/>
              <a:ext cx="2786062" cy="4103687"/>
              <a:chOff x="3286116" y="2571744"/>
              <a:chExt cx="2786082" cy="3902082"/>
            </a:xfrm>
          </p:grpSpPr>
          <p:sp>
            <p:nvSpPr>
              <p:cNvPr id="49" name="AutoShape 62"/>
              <p:cNvSpPr>
                <a:spLocks noChangeArrowheads="1"/>
              </p:cNvSpPr>
              <p:nvPr/>
            </p:nvSpPr>
            <p:spPr bwMode="auto">
              <a:xfrm>
                <a:off x="4060822" y="2725714"/>
                <a:ext cx="2011376" cy="3731508"/>
              </a:xfrm>
              <a:prstGeom prst="can">
                <a:avLst>
                  <a:gd name="adj" fmla="val 42746"/>
                </a:avLst>
              </a:prstGeom>
              <a:gradFill rotWithShape="1">
                <a:gsLst>
                  <a:gs pos="0">
                    <a:srgbClr val="DDDDDD"/>
                  </a:gs>
                  <a:gs pos="50000">
                    <a:schemeClr val="bg1"/>
                  </a:gs>
                  <a:gs pos="100000">
                    <a:srgbClr val="DDDDDD"/>
                  </a:gs>
                </a:gsLst>
                <a:lin ang="0" scaled="1"/>
              </a:gradFill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latinLnBrk="0">
                  <a:spcBef>
                    <a:spcPct val="20000"/>
                  </a:spcBef>
                  <a:buClr>
                    <a:schemeClr val="tx2"/>
                  </a:buClr>
                  <a:buFont typeface="Wingdings" pitchFamily="2" charset="2"/>
                  <a:buNone/>
                  <a:defRPr/>
                </a:pPr>
                <a:endParaRPr kumimoji="0" lang="ko-KR" altLang="en-US">
                  <a:ea typeface="휴먼엑스포" pitchFamily="18" charset="-127"/>
                </a:endParaRPr>
              </a:p>
            </p:txBody>
          </p:sp>
          <p:sp>
            <p:nvSpPr>
              <p:cNvPr id="76869" name="Oval 63" descr="재생지"/>
              <p:cNvSpPr>
                <a:spLocks noChangeArrowheads="1"/>
              </p:cNvSpPr>
              <p:nvPr/>
            </p:nvSpPr>
            <p:spPr bwMode="auto">
              <a:xfrm>
                <a:off x="4060881" y="5734223"/>
                <a:ext cx="2011317" cy="715927"/>
              </a:xfrm>
              <a:prstGeom prst="ellipse">
                <a:avLst/>
              </a:prstGeom>
              <a:blipFill dpi="0" rotWithShape="1">
                <a:blip r:embed="rId3" cstate="print"/>
                <a:srcRect/>
                <a:tile tx="0" ty="0" sx="100000" sy="100000" flip="none" algn="tl"/>
              </a:blipFill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</p:spPr>
            <p:txBody>
              <a:bodyPr wrap="none" anchor="ctr"/>
              <a:lstStyle/>
              <a:p>
                <a:pPr latinLnBrk="0">
                  <a:spcBef>
                    <a:spcPct val="20000"/>
                  </a:spcBef>
                  <a:buClr>
                    <a:schemeClr val="tx2"/>
                  </a:buClr>
                  <a:buFont typeface="Wingdings" pitchFamily="2" charset="2"/>
                  <a:buNone/>
                </a:pPr>
                <a:endParaRPr kumimoji="0" lang="ko-KR" altLang="en-US">
                  <a:ea typeface="휴먼엑스포" pitchFamily="18" charset="-127"/>
                </a:endParaRPr>
              </a:p>
            </p:txBody>
          </p:sp>
          <p:sp>
            <p:nvSpPr>
              <p:cNvPr id="76870" name="Freeform 64"/>
              <p:cNvSpPr>
                <a:spLocks/>
              </p:cNvSpPr>
              <p:nvPr/>
            </p:nvSpPr>
            <p:spPr bwMode="auto">
              <a:xfrm>
                <a:off x="4052613" y="6076966"/>
                <a:ext cx="2019584" cy="396860"/>
              </a:xfrm>
              <a:custGeom>
                <a:avLst/>
                <a:gdLst>
                  <a:gd name="T0" fmla="*/ 0 w 2268"/>
                  <a:gd name="T1" fmla="*/ 0 h 324"/>
                  <a:gd name="T2" fmla="*/ 2147483647 w 2268"/>
                  <a:gd name="T3" fmla="*/ 2147483647 h 324"/>
                  <a:gd name="T4" fmla="*/ 2147483647 w 2268"/>
                  <a:gd name="T5" fmla="*/ 2147483647 h 324"/>
                  <a:gd name="T6" fmla="*/ 2147483647 w 2268"/>
                  <a:gd name="T7" fmla="*/ 2147483647 h 324"/>
                  <a:gd name="T8" fmla="*/ 2147483647 w 2268"/>
                  <a:gd name="T9" fmla="*/ 2147483647 h 324"/>
                  <a:gd name="T10" fmla="*/ 2147483647 w 2268"/>
                  <a:gd name="T11" fmla="*/ 2147483647 h 324"/>
                  <a:gd name="T12" fmla="*/ 2147483647 w 2268"/>
                  <a:gd name="T13" fmla="*/ 2147483647 h 324"/>
                  <a:gd name="T14" fmla="*/ 2147483647 w 2268"/>
                  <a:gd name="T15" fmla="*/ 2147483647 h 324"/>
                  <a:gd name="T16" fmla="*/ 2147483647 w 2268"/>
                  <a:gd name="T17" fmla="*/ 0 h 32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68"/>
                  <a:gd name="T28" fmla="*/ 0 h 324"/>
                  <a:gd name="T29" fmla="*/ 2268 w 2268"/>
                  <a:gd name="T30" fmla="*/ 324 h 32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68" h="324">
                    <a:moveTo>
                      <a:pt x="0" y="0"/>
                    </a:moveTo>
                    <a:cubicBezTo>
                      <a:pt x="26" y="45"/>
                      <a:pt x="53" y="91"/>
                      <a:pt x="136" y="136"/>
                    </a:cubicBezTo>
                    <a:cubicBezTo>
                      <a:pt x="219" y="181"/>
                      <a:pt x="363" y="242"/>
                      <a:pt x="499" y="272"/>
                    </a:cubicBezTo>
                    <a:cubicBezTo>
                      <a:pt x="635" y="302"/>
                      <a:pt x="825" y="310"/>
                      <a:pt x="953" y="317"/>
                    </a:cubicBezTo>
                    <a:cubicBezTo>
                      <a:pt x="1081" y="324"/>
                      <a:pt x="1149" y="324"/>
                      <a:pt x="1270" y="317"/>
                    </a:cubicBezTo>
                    <a:cubicBezTo>
                      <a:pt x="1391" y="310"/>
                      <a:pt x="1550" y="295"/>
                      <a:pt x="1678" y="272"/>
                    </a:cubicBezTo>
                    <a:cubicBezTo>
                      <a:pt x="1806" y="249"/>
                      <a:pt x="1950" y="211"/>
                      <a:pt x="2041" y="181"/>
                    </a:cubicBezTo>
                    <a:cubicBezTo>
                      <a:pt x="2132" y="151"/>
                      <a:pt x="2185" y="121"/>
                      <a:pt x="2223" y="91"/>
                    </a:cubicBezTo>
                    <a:cubicBezTo>
                      <a:pt x="2261" y="61"/>
                      <a:pt x="2264" y="30"/>
                      <a:pt x="2268" y="0"/>
                    </a:cubicBezTo>
                  </a:path>
                </a:pathLst>
              </a:cu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52" name="AutoShape 66"/>
              <p:cNvSpPr>
                <a:spLocks noChangeArrowheads="1"/>
              </p:cNvSpPr>
              <p:nvPr/>
            </p:nvSpPr>
            <p:spPr bwMode="auto">
              <a:xfrm>
                <a:off x="4745038" y="3441222"/>
                <a:ext cx="241302" cy="920801"/>
              </a:xfrm>
              <a:prstGeom prst="can">
                <a:avLst>
                  <a:gd name="adj" fmla="val 18819"/>
                </a:avLst>
              </a:prstGeom>
              <a:gradFill rotWithShape="1">
                <a:gsLst>
                  <a:gs pos="0">
                    <a:schemeClr val="accent1"/>
                  </a:gs>
                  <a:gs pos="50000">
                    <a:schemeClr val="bg1"/>
                  </a:gs>
                  <a:gs pos="100000">
                    <a:schemeClr val="accent1"/>
                  </a:gs>
                </a:gsLst>
                <a:lin ang="0" scaled="1"/>
              </a:gradFill>
              <a:ln w="38100">
                <a:solidFill>
                  <a:srgbClr val="0C3226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latinLnBrk="0">
                  <a:spcBef>
                    <a:spcPct val="20000"/>
                  </a:spcBef>
                  <a:buClr>
                    <a:schemeClr val="tx2"/>
                  </a:buClr>
                  <a:buFont typeface="Wingdings" pitchFamily="2" charset="2"/>
                  <a:buNone/>
                  <a:defRPr/>
                </a:pPr>
                <a:endParaRPr kumimoji="0" lang="ko-KR" altLang="en-US">
                  <a:ea typeface="휴먼엑스포" pitchFamily="18" charset="-127"/>
                </a:endParaRPr>
              </a:p>
            </p:txBody>
          </p:sp>
          <p:sp>
            <p:nvSpPr>
              <p:cNvPr id="76872" name="Freeform 73"/>
              <p:cNvSpPr>
                <a:spLocks/>
              </p:cNvSpPr>
              <p:nvPr/>
            </p:nvSpPr>
            <p:spPr bwMode="auto">
              <a:xfrm>
                <a:off x="4744705" y="4229086"/>
                <a:ext cx="240933" cy="43971"/>
              </a:xfrm>
              <a:custGeom>
                <a:avLst/>
                <a:gdLst>
                  <a:gd name="T0" fmla="*/ 0 w 453"/>
                  <a:gd name="T1" fmla="*/ 2147483647 h 54"/>
                  <a:gd name="T2" fmla="*/ 2147483647 w 453"/>
                  <a:gd name="T3" fmla="*/ 2147483647 h 54"/>
                  <a:gd name="T4" fmla="*/ 2147483647 w 453"/>
                  <a:gd name="T5" fmla="*/ 2147483647 h 54"/>
                  <a:gd name="T6" fmla="*/ 2147483647 w 453"/>
                  <a:gd name="T7" fmla="*/ 2147483647 h 5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53"/>
                  <a:gd name="T13" fmla="*/ 0 h 54"/>
                  <a:gd name="T14" fmla="*/ 453 w 453"/>
                  <a:gd name="T15" fmla="*/ 54 h 5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53" h="54">
                    <a:moveTo>
                      <a:pt x="0" y="54"/>
                    </a:moveTo>
                    <a:cubicBezTo>
                      <a:pt x="41" y="35"/>
                      <a:pt x="83" y="16"/>
                      <a:pt x="136" y="8"/>
                    </a:cubicBezTo>
                    <a:cubicBezTo>
                      <a:pt x="189" y="0"/>
                      <a:pt x="264" y="0"/>
                      <a:pt x="317" y="8"/>
                    </a:cubicBezTo>
                    <a:cubicBezTo>
                      <a:pt x="370" y="16"/>
                      <a:pt x="411" y="35"/>
                      <a:pt x="453" y="54"/>
                    </a:cubicBezTo>
                  </a:path>
                </a:pathLst>
              </a:custGeom>
              <a:noFill/>
              <a:ln w="28575">
                <a:solidFill>
                  <a:srgbClr val="0C322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76873" name="Freeform 74"/>
              <p:cNvSpPr>
                <a:spLocks/>
              </p:cNvSpPr>
              <p:nvPr/>
            </p:nvSpPr>
            <p:spPr bwMode="auto">
              <a:xfrm>
                <a:off x="4744705" y="4047568"/>
                <a:ext cx="240933" cy="43971"/>
              </a:xfrm>
              <a:custGeom>
                <a:avLst/>
                <a:gdLst>
                  <a:gd name="T0" fmla="*/ 0 w 453"/>
                  <a:gd name="T1" fmla="*/ 2147483647 h 54"/>
                  <a:gd name="T2" fmla="*/ 2147483647 w 453"/>
                  <a:gd name="T3" fmla="*/ 2147483647 h 54"/>
                  <a:gd name="T4" fmla="*/ 2147483647 w 453"/>
                  <a:gd name="T5" fmla="*/ 2147483647 h 54"/>
                  <a:gd name="T6" fmla="*/ 2147483647 w 453"/>
                  <a:gd name="T7" fmla="*/ 2147483647 h 5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53"/>
                  <a:gd name="T13" fmla="*/ 0 h 54"/>
                  <a:gd name="T14" fmla="*/ 453 w 453"/>
                  <a:gd name="T15" fmla="*/ 54 h 5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53" h="54">
                    <a:moveTo>
                      <a:pt x="0" y="54"/>
                    </a:moveTo>
                    <a:cubicBezTo>
                      <a:pt x="41" y="35"/>
                      <a:pt x="83" y="16"/>
                      <a:pt x="136" y="8"/>
                    </a:cubicBezTo>
                    <a:cubicBezTo>
                      <a:pt x="189" y="0"/>
                      <a:pt x="264" y="0"/>
                      <a:pt x="317" y="8"/>
                    </a:cubicBezTo>
                    <a:cubicBezTo>
                      <a:pt x="370" y="16"/>
                      <a:pt x="411" y="35"/>
                      <a:pt x="453" y="54"/>
                    </a:cubicBezTo>
                  </a:path>
                </a:pathLst>
              </a:custGeom>
              <a:noFill/>
              <a:ln w="28575">
                <a:solidFill>
                  <a:srgbClr val="0C322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76874" name="Freeform 75"/>
              <p:cNvSpPr>
                <a:spLocks/>
              </p:cNvSpPr>
              <p:nvPr/>
            </p:nvSpPr>
            <p:spPr bwMode="auto">
              <a:xfrm>
                <a:off x="4744705" y="3868304"/>
                <a:ext cx="240933" cy="43971"/>
              </a:xfrm>
              <a:custGeom>
                <a:avLst/>
                <a:gdLst>
                  <a:gd name="T0" fmla="*/ 0 w 453"/>
                  <a:gd name="T1" fmla="*/ 2147483647 h 54"/>
                  <a:gd name="T2" fmla="*/ 2147483647 w 453"/>
                  <a:gd name="T3" fmla="*/ 2147483647 h 54"/>
                  <a:gd name="T4" fmla="*/ 2147483647 w 453"/>
                  <a:gd name="T5" fmla="*/ 2147483647 h 54"/>
                  <a:gd name="T6" fmla="*/ 2147483647 w 453"/>
                  <a:gd name="T7" fmla="*/ 2147483647 h 5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53"/>
                  <a:gd name="T13" fmla="*/ 0 h 54"/>
                  <a:gd name="T14" fmla="*/ 453 w 453"/>
                  <a:gd name="T15" fmla="*/ 54 h 5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53" h="54">
                    <a:moveTo>
                      <a:pt x="0" y="54"/>
                    </a:moveTo>
                    <a:cubicBezTo>
                      <a:pt x="41" y="35"/>
                      <a:pt x="83" y="16"/>
                      <a:pt x="136" y="8"/>
                    </a:cubicBezTo>
                    <a:cubicBezTo>
                      <a:pt x="189" y="0"/>
                      <a:pt x="264" y="0"/>
                      <a:pt x="317" y="8"/>
                    </a:cubicBezTo>
                    <a:cubicBezTo>
                      <a:pt x="370" y="16"/>
                      <a:pt x="411" y="35"/>
                      <a:pt x="453" y="54"/>
                    </a:cubicBezTo>
                  </a:path>
                </a:pathLst>
              </a:custGeom>
              <a:noFill/>
              <a:ln w="28575">
                <a:solidFill>
                  <a:srgbClr val="0C322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76875" name="Freeform 76"/>
              <p:cNvSpPr>
                <a:spLocks/>
              </p:cNvSpPr>
              <p:nvPr/>
            </p:nvSpPr>
            <p:spPr bwMode="auto">
              <a:xfrm>
                <a:off x="4744705" y="3686786"/>
                <a:ext cx="240933" cy="43971"/>
              </a:xfrm>
              <a:custGeom>
                <a:avLst/>
                <a:gdLst>
                  <a:gd name="T0" fmla="*/ 0 w 453"/>
                  <a:gd name="T1" fmla="*/ 2147483647 h 54"/>
                  <a:gd name="T2" fmla="*/ 2147483647 w 453"/>
                  <a:gd name="T3" fmla="*/ 2147483647 h 54"/>
                  <a:gd name="T4" fmla="*/ 2147483647 w 453"/>
                  <a:gd name="T5" fmla="*/ 2147483647 h 54"/>
                  <a:gd name="T6" fmla="*/ 2147483647 w 453"/>
                  <a:gd name="T7" fmla="*/ 2147483647 h 5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53"/>
                  <a:gd name="T13" fmla="*/ 0 h 54"/>
                  <a:gd name="T14" fmla="*/ 453 w 453"/>
                  <a:gd name="T15" fmla="*/ 54 h 5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53" h="54">
                    <a:moveTo>
                      <a:pt x="0" y="54"/>
                    </a:moveTo>
                    <a:cubicBezTo>
                      <a:pt x="41" y="35"/>
                      <a:pt x="83" y="16"/>
                      <a:pt x="136" y="8"/>
                    </a:cubicBezTo>
                    <a:cubicBezTo>
                      <a:pt x="189" y="0"/>
                      <a:pt x="264" y="0"/>
                      <a:pt x="317" y="8"/>
                    </a:cubicBezTo>
                    <a:cubicBezTo>
                      <a:pt x="370" y="16"/>
                      <a:pt x="411" y="35"/>
                      <a:pt x="453" y="54"/>
                    </a:cubicBezTo>
                  </a:path>
                </a:pathLst>
              </a:custGeom>
              <a:noFill/>
              <a:ln w="28575">
                <a:solidFill>
                  <a:srgbClr val="0C322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76876" name="Line 77"/>
              <p:cNvSpPr>
                <a:spLocks noChangeShapeType="1"/>
              </p:cNvSpPr>
              <p:nvPr/>
            </p:nvSpPr>
            <p:spPr bwMode="auto">
              <a:xfrm flipV="1">
                <a:off x="4744705" y="3543600"/>
                <a:ext cx="0" cy="50735"/>
              </a:xfrm>
              <a:prstGeom prst="line">
                <a:avLst/>
              </a:prstGeom>
              <a:noFill/>
              <a:ln w="38100">
                <a:solidFill>
                  <a:srgbClr val="0C322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76877" name="Line 78"/>
              <p:cNvSpPr>
                <a:spLocks noChangeShapeType="1"/>
              </p:cNvSpPr>
              <p:nvPr/>
            </p:nvSpPr>
            <p:spPr bwMode="auto">
              <a:xfrm flipV="1">
                <a:off x="4985638" y="3543600"/>
                <a:ext cx="0" cy="50735"/>
              </a:xfrm>
              <a:prstGeom prst="line">
                <a:avLst/>
              </a:prstGeom>
              <a:noFill/>
              <a:ln w="38100">
                <a:solidFill>
                  <a:srgbClr val="0C322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76878" name="Oval 79"/>
              <p:cNvSpPr>
                <a:spLocks noChangeArrowheads="1"/>
              </p:cNvSpPr>
              <p:nvPr/>
            </p:nvSpPr>
            <p:spPr bwMode="auto">
              <a:xfrm>
                <a:off x="4060881" y="2690126"/>
                <a:ext cx="2011317" cy="869259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latinLnBrk="0">
                  <a:spcBef>
                    <a:spcPct val="20000"/>
                  </a:spcBef>
                  <a:buClr>
                    <a:schemeClr val="tx2"/>
                  </a:buClr>
                  <a:buFont typeface="Wingdings" pitchFamily="2" charset="2"/>
                  <a:buNone/>
                </a:pPr>
                <a:endParaRPr kumimoji="0" lang="ko-KR" altLang="en-US">
                  <a:ea typeface="휴먼엑스포" pitchFamily="18" charset="-127"/>
                </a:endParaRPr>
              </a:p>
            </p:txBody>
          </p:sp>
          <p:pic>
            <p:nvPicPr>
              <p:cNvPr id="76879" name="Picture 80" descr="맨홀-1"/>
              <p:cNvPicPr>
                <a:picLocks noChangeAspect="1" noChangeArrowheads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61658" y="2571744"/>
                <a:ext cx="1569607" cy="8049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9" name="Group 82"/>
              <p:cNvGrpSpPr>
                <a:grpSpLocks/>
              </p:cNvGrpSpPr>
              <p:nvPr/>
            </p:nvGrpSpPr>
            <p:grpSpPr bwMode="auto">
              <a:xfrm>
                <a:off x="4081786" y="2765664"/>
                <a:ext cx="934558" cy="455487"/>
                <a:chOff x="2381" y="210"/>
                <a:chExt cx="1054" cy="404"/>
              </a:xfrm>
            </p:grpSpPr>
            <p:sp>
              <p:nvSpPr>
                <p:cNvPr id="74" name="Freeform 83"/>
                <p:cNvSpPr>
                  <a:spLocks/>
                </p:cNvSpPr>
                <p:nvPr/>
              </p:nvSpPr>
              <p:spPr bwMode="auto">
                <a:xfrm>
                  <a:off x="2381" y="209"/>
                  <a:ext cx="1056" cy="404"/>
                </a:xfrm>
                <a:custGeom>
                  <a:avLst/>
                  <a:gdLst/>
                  <a:ahLst/>
                  <a:cxnLst>
                    <a:cxn ang="0">
                      <a:pos x="1041" y="393"/>
                    </a:cxn>
                    <a:cxn ang="0">
                      <a:pos x="1006" y="237"/>
                    </a:cxn>
                    <a:cxn ang="0">
                      <a:pos x="972" y="168"/>
                    </a:cxn>
                    <a:cxn ang="0">
                      <a:pos x="937" y="151"/>
                    </a:cxn>
                    <a:cxn ang="0">
                      <a:pos x="902" y="139"/>
                    </a:cxn>
                    <a:cxn ang="0">
                      <a:pos x="839" y="93"/>
                    </a:cxn>
                    <a:cxn ang="0">
                      <a:pos x="707" y="59"/>
                    </a:cxn>
                    <a:cxn ang="0">
                      <a:pos x="367" y="13"/>
                    </a:cxn>
                    <a:cxn ang="0">
                      <a:pos x="33" y="18"/>
                    </a:cxn>
                    <a:cxn ang="0">
                      <a:pos x="482" y="249"/>
                    </a:cxn>
                    <a:cxn ang="0">
                      <a:pos x="620" y="272"/>
                    </a:cxn>
                    <a:cxn ang="0">
                      <a:pos x="689" y="301"/>
                    </a:cxn>
                    <a:cxn ang="0">
                      <a:pos x="718" y="370"/>
                    </a:cxn>
                    <a:cxn ang="0">
                      <a:pos x="735" y="404"/>
                    </a:cxn>
                  </a:cxnLst>
                  <a:rect l="0" t="0" r="r" b="b"/>
                  <a:pathLst>
                    <a:path w="1054" h="404">
                      <a:moveTo>
                        <a:pt x="1041" y="393"/>
                      </a:moveTo>
                      <a:cubicBezTo>
                        <a:pt x="1038" y="342"/>
                        <a:pt x="1054" y="271"/>
                        <a:pt x="1006" y="237"/>
                      </a:cubicBezTo>
                      <a:cubicBezTo>
                        <a:pt x="1000" y="219"/>
                        <a:pt x="991" y="174"/>
                        <a:pt x="972" y="168"/>
                      </a:cubicBezTo>
                      <a:cubicBezTo>
                        <a:pt x="908" y="147"/>
                        <a:pt x="1001" y="179"/>
                        <a:pt x="937" y="151"/>
                      </a:cubicBezTo>
                      <a:cubicBezTo>
                        <a:pt x="926" y="146"/>
                        <a:pt x="902" y="139"/>
                        <a:pt x="902" y="139"/>
                      </a:cubicBezTo>
                      <a:cubicBezTo>
                        <a:pt x="885" y="113"/>
                        <a:pt x="865" y="108"/>
                        <a:pt x="839" y="93"/>
                      </a:cubicBezTo>
                      <a:cubicBezTo>
                        <a:pt x="777" y="58"/>
                        <a:pt x="801" y="65"/>
                        <a:pt x="707" y="59"/>
                      </a:cubicBezTo>
                      <a:cubicBezTo>
                        <a:pt x="593" y="20"/>
                        <a:pt x="490" y="17"/>
                        <a:pt x="367" y="13"/>
                      </a:cubicBezTo>
                      <a:cubicBezTo>
                        <a:pt x="258" y="0"/>
                        <a:pt x="142" y="15"/>
                        <a:pt x="33" y="18"/>
                      </a:cubicBezTo>
                      <a:cubicBezTo>
                        <a:pt x="41" y="379"/>
                        <a:pt x="0" y="242"/>
                        <a:pt x="482" y="249"/>
                      </a:cubicBezTo>
                      <a:cubicBezTo>
                        <a:pt x="526" y="262"/>
                        <a:pt x="575" y="266"/>
                        <a:pt x="620" y="272"/>
                      </a:cubicBezTo>
                      <a:cubicBezTo>
                        <a:pt x="646" y="279"/>
                        <a:pt x="667" y="286"/>
                        <a:pt x="689" y="301"/>
                      </a:cubicBezTo>
                      <a:cubicBezTo>
                        <a:pt x="703" y="321"/>
                        <a:pt x="704" y="352"/>
                        <a:pt x="718" y="370"/>
                      </a:cubicBezTo>
                      <a:cubicBezTo>
                        <a:pt x="741" y="400"/>
                        <a:pt x="735" y="358"/>
                        <a:pt x="735" y="404"/>
                      </a:cubicBezTo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50000">
                      <a:schemeClr val="bg1"/>
                    </a:gs>
                    <a:gs pos="100000">
                      <a:schemeClr val="accent1"/>
                    </a:gs>
                  </a:gsLst>
                  <a:lin ang="18900000" scaled="1"/>
                </a:gradFill>
                <a:ln w="38100" cmpd="sng">
                  <a:solidFill>
                    <a:srgbClr val="0C3226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latinLnBrk="0">
                    <a:spcBef>
                      <a:spcPct val="20000"/>
                    </a:spcBef>
                    <a:buClr>
                      <a:schemeClr val="tx2"/>
                    </a:buClr>
                    <a:buFont typeface="Wingdings" pitchFamily="2" charset="2"/>
                    <a:buNone/>
                    <a:defRPr/>
                  </a:pPr>
                  <a:endParaRPr kumimoji="0" lang="ko-KR" altLang="en-US">
                    <a:ea typeface="휴먼엑스포" pitchFamily="18" charset="-127"/>
                  </a:endParaRPr>
                </a:p>
              </p:txBody>
            </p:sp>
            <p:sp>
              <p:nvSpPr>
                <p:cNvPr id="76893" name="Freeform 84"/>
                <p:cNvSpPr>
                  <a:spLocks/>
                </p:cNvSpPr>
                <p:nvPr/>
              </p:nvSpPr>
              <p:spPr bwMode="auto">
                <a:xfrm>
                  <a:off x="3107" y="527"/>
                  <a:ext cx="317" cy="45"/>
                </a:xfrm>
                <a:custGeom>
                  <a:avLst/>
                  <a:gdLst>
                    <a:gd name="T0" fmla="*/ 0 w 453"/>
                    <a:gd name="T1" fmla="*/ 5 h 54"/>
                    <a:gd name="T2" fmla="*/ 1 w 453"/>
                    <a:gd name="T3" fmla="*/ 3 h 54"/>
                    <a:gd name="T4" fmla="*/ 2 w 453"/>
                    <a:gd name="T5" fmla="*/ 3 h 54"/>
                    <a:gd name="T6" fmla="*/ 3 w 453"/>
                    <a:gd name="T7" fmla="*/ 5 h 5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53"/>
                    <a:gd name="T13" fmla="*/ 0 h 54"/>
                    <a:gd name="T14" fmla="*/ 453 w 453"/>
                    <a:gd name="T15" fmla="*/ 54 h 5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53" h="54">
                      <a:moveTo>
                        <a:pt x="0" y="54"/>
                      </a:moveTo>
                      <a:cubicBezTo>
                        <a:pt x="41" y="35"/>
                        <a:pt x="83" y="16"/>
                        <a:pt x="136" y="8"/>
                      </a:cubicBezTo>
                      <a:cubicBezTo>
                        <a:pt x="189" y="0"/>
                        <a:pt x="264" y="0"/>
                        <a:pt x="317" y="8"/>
                      </a:cubicBezTo>
                      <a:cubicBezTo>
                        <a:pt x="370" y="16"/>
                        <a:pt x="411" y="35"/>
                        <a:pt x="453" y="54"/>
                      </a:cubicBezTo>
                    </a:path>
                  </a:pathLst>
                </a:custGeom>
                <a:noFill/>
                <a:ln w="28575">
                  <a:solidFill>
                    <a:srgbClr val="0C3226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76894" name="Freeform 85"/>
                <p:cNvSpPr>
                  <a:spLocks/>
                </p:cNvSpPr>
                <p:nvPr/>
              </p:nvSpPr>
              <p:spPr bwMode="auto">
                <a:xfrm rot="-1118382">
                  <a:off x="3065" y="420"/>
                  <a:ext cx="318" cy="91"/>
                </a:xfrm>
                <a:custGeom>
                  <a:avLst/>
                  <a:gdLst>
                    <a:gd name="T0" fmla="*/ 0 w 453"/>
                    <a:gd name="T1" fmla="*/ 80316 h 54"/>
                    <a:gd name="T2" fmla="*/ 1 w 453"/>
                    <a:gd name="T3" fmla="*/ 11385 h 54"/>
                    <a:gd name="T4" fmla="*/ 2 w 453"/>
                    <a:gd name="T5" fmla="*/ 11385 h 54"/>
                    <a:gd name="T6" fmla="*/ 3 w 453"/>
                    <a:gd name="T7" fmla="*/ 80316 h 5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53"/>
                    <a:gd name="T13" fmla="*/ 0 h 54"/>
                    <a:gd name="T14" fmla="*/ 453 w 453"/>
                    <a:gd name="T15" fmla="*/ 54 h 5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53" h="54">
                      <a:moveTo>
                        <a:pt x="0" y="54"/>
                      </a:moveTo>
                      <a:cubicBezTo>
                        <a:pt x="41" y="35"/>
                        <a:pt x="83" y="16"/>
                        <a:pt x="136" y="8"/>
                      </a:cubicBezTo>
                      <a:cubicBezTo>
                        <a:pt x="189" y="0"/>
                        <a:pt x="264" y="0"/>
                        <a:pt x="317" y="8"/>
                      </a:cubicBezTo>
                      <a:cubicBezTo>
                        <a:pt x="370" y="16"/>
                        <a:pt x="411" y="35"/>
                        <a:pt x="453" y="54"/>
                      </a:cubicBezTo>
                    </a:path>
                  </a:pathLst>
                </a:custGeom>
                <a:noFill/>
                <a:ln w="28575">
                  <a:solidFill>
                    <a:srgbClr val="0C3226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76895" name="Freeform 86"/>
                <p:cNvSpPr>
                  <a:spLocks/>
                </p:cNvSpPr>
                <p:nvPr/>
              </p:nvSpPr>
              <p:spPr bwMode="auto">
                <a:xfrm rot="-2847692">
                  <a:off x="2983" y="372"/>
                  <a:ext cx="275" cy="44"/>
                </a:xfrm>
                <a:custGeom>
                  <a:avLst/>
                  <a:gdLst>
                    <a:gd name="T0" fmla="*/ 0 w 453"/>
                    <a:gd name="T1" fmla="*/ 3 h 54"/>
                    <a:gd name="T2" fmla="*/ 1 w 453"/>
                    <a:gd name="T3" fmla="*/ 2 h 54"/>
                    <a:gd name="T4" fmla="*/ 1 w 453"/>
                    <a:gd name="T5" fmla="*/ 2 h 54"/>
                    <a:gd name="T6" fmla="*/ 1 w 453"/>
                    <a:gd name="T7" fmla="*/ 3 h 5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53"/>
                    <a:gd name="T13" fmla="*/ 0 h 54"/>
                    <a:gd name="T14" fmla="*/ 453 w 453"/>
                    <a:gd name="T15" fmla="*/ 54 h 5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53" h="54">
                      <a:moveTo>
                        <a:pt x="0" y="54"/>
                      </a:moveTo>
                      <a:cubicBezTo>
                        <a:pt x="41" y="35"/>
                        <a:pt x="83" y="16"/>
                        <a:pt x="136" y="8"/>
                      </a:cubicBezTo>
                      <a:cubicBezTo>
                        <a:pt x="189" y="0"/>
                        <a:pt x="264" y="0"/>
                        <a:pt x="317" y="8"/>
                      </a:cubicBezTo>
                      <a:cubicBezTo>
                        <a:pt x="370" y="16"/>
                        <a:pt x="411" y="35"/>
                        <a:pt x="453" y="54"/>
                      </a:cubicBezTo>
                    </a:path>
                  </a:pathLst>
                </a:custGeom>
                <a:noFill/>
                <a:ln w="28575">
                  <a:solidFill>
                    <a:srgbClr val="0C3226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76896" name="Freeform 87"/>
                <p:cNvSpPr>
                  <a:spLocks/>
                </p:cNvSpPr>
                <p:nvPr/>
              </p:nvSpPr>
              <p:spPr bwMode="auto">
                <a:xfrm rot="-3772101">
                  <a:off x="2869" y="328"/>
                  <a:ext cx="256" cy="64"/>
                </a:xfrm>
                <a:custGeom>
                  <a:avLst/>
                  <a:gdLst>
                    <a:gd name="T0" fmla="*/ 0 w 453"/>
                    <a:gd name="T1" fmla="*/ 585 h 54"/>
                    <a:gd name="T2" fmla="*/ 1 w 453"/>
                    <a:gd name="T3" fmla="*/ 84 h 54"/>
                    <a:gd name="T4" fmla="*/ 1 w 453"/>
                    <a:gd name="T5" fmla="*/ 84 h 54"/>
                    <a:gd name="T6" fmla="*/ 1 w 453"/>
                    <a:gd name="T7" fmla="*/ 585 h 5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53"/>
                    <a:gd name="T13" fmla="*/ 0 h 54"/>
                    <a:gd name="T14" fmla="*/ 453 w 453"/>
                    <a:gd name="T15" fmla="*/ 54 h 5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53" h="54">
                      <a:moveTo>
                        <a:pt x="0" y="54"/>
                      </a:moveTo>
                      <a:cubicBezTo>
                        <a:pt x="41" y="35"/>
                        <a:pt x="83" y="16"/>
                        <a:pt x="136" y="8"/>
                      </a:cubicBezTo>
                      <a:cubicBezTo>
                        <a:pt x="189" y="0"/>
                        <a:pt x="264" y="0"/>
                        <a:pt x="317" y="8"/>
                      </a:cubicBezTo>
                      <a:cubicBezTo>
                        <a:pt x="370" y="16"/>
                        <a:pt x="411" y="35"/>
                        <a:pt x="453" y="54"/>
                      </a:cubicBezTo>
                    </a:path>
                  </a:pathLst>
                </a:custGeom>
                <a:noFill/>
                <a:ln w="28575">
                  <a:solidFill>
                    <a:srgbClr val="0C3226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76897" name="Freeform 88"/>
                <p:cNvSpPr>
                  <a:spLocks/>
                </p:cNvSpPr>
                <p:nvPr/>
              </p:nvSpPr>
              <p:spPr bwMode="auto">
                <a:xfrm rot="-3772101">
                  <a:off x="2693" y="306"/>
                  <a:ext cx="256" cy="64"/>
                </a:xfrm>
                <a:custGeom>
                  <a:avLst/>
                  <a:gdLst>
                    <a:gd name="T0" fmla="*/ 0 w 453"/>
                    <a:gd name="T1" fmla="*/ 585 h 54"/>
                    <a:gd name="T2" fmla="*/ 1 w 453"/>
                    <a:gd name="T3" fmla="*/ 84 h 54"/>
                    <a:gd name="T4" fmla="*/ 1 w 453"/>
                    <a:gd name="T5" fmla="*/ 84 h 54"/>
                    <a:gd name="T6" fmla="*/ 1 w 453"/>
                    <a:gd name="T7" fmla="*/ 585 h 5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53"/>
                    <a:gd name="T13" fmla="*/ 0 h 54"/>
                    <a:gd name="T14" fmla="*/ 453 w 453"/>
                    <a:gd name="T15" fmla="*/ 54 h 5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53" h="54">
                      <a:moveTo>
                        <a:pt x="0" y="54"/>
                      </a:moveTo>
                      <a:cubicBezTo>
                        <a:pt x="41" y="35"/>
                        <a:pt x="83" y="16"/>
                        <a:pt x="136" y="8"/>
                      </a:cubicBezTo>
                      <a:cubicBezTo>
                        <a:pt x="189" y="0"/>
                        <a:pt x="264" y="0"/>
                        <a:pt x="317" y="8"/>
                      </a:cubicBezTo>
                      <a:cubicBezTo>
                        <a:pt x="370" y="16"/>
                        <a:pt x="411" y="35"/>
                        <a:pt x="453" y="54"/>
                      </a:cubicBezTo>
                    </a:path>
                  </a:pathLst>
                </a:custGeom>
                <a:noFill/>
                <a:ln w="28575">
                  <a:solidFill>
                    <a:srgbClr val="0C3226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76898" name="Freeform 89"/>
                <p:cNvSpPr>
                  <a:spLocks/>
                </p:cNvSpPr>
                <p:nvPr/>
              </p:nvSpPr>
              <p:spPr bwMode="auto">
                <a:xfrm rot="-5400000">
                  <a:off x="2499" y="319"/>
                  <a:ext cx="256" cy="49"/>
                </a:xfrm>
                <a:custGeom>
                  <a:avLst/>
                  <a:gdLst>
                    <a:gd name="T0" fmla="*/ 0 w 453"/>
                    <a:gd name="T1" fmla="*/ 14 h 54"/>
                    <a:gd name="T2" fmla="*/ 1 w 453"/>
                    <a:gd name="T3" fmla="*/ 5 h 54"/>
                    <a:gd name="T4" fmla="*/ 1 w 453"/>
                    <a:gd name="T5" fmla="*/ 5 h 54"/>
                    <a:gd name="T6" fmla="*/ 1 w 453"/>
                    <a:gd name="T7" fmla="*/ 14 h 5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53"/>
                    <a:gd name="T13" fmla="*/ 0 h 54"/>
                    <a:gd name="T14" fmla="*/ 453 w 453"/>
                    <a:gd name="T15" fmla="*/ 54 h 5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53" h="54">
                      <a:moveTo>
                        <a:pt x="0" y="54"/>
                      </a:moveTo>
                      <a:cubicBezTo>
                        <a:pt x="41" y="35"/>
                        <a:pt x="83" y="16"/>
                        <a:pt x="136" y="8"/>
                      </a:cubicBezTo>
                      <a:cubicBezTo>
                        <a:pt x="189" y="0"/>
                        <a:pt x="264" y="0"/>
                        <a:pt x="317" y="8"/>
                      </a:cubicBezTo>
                      <a:cubicBezTo>
                        <a:pt x="370" y="16"/>
                        <a:pt x="411" y="35"/>
                        <a:pt x="453" y="54"/>
                      </a:cubicBezTo>
                    </a:path>
                  </a:pathLst>
                </a:custGeom>
                <a:noFill/>
                <a:ln w="28575">
                  <a:solidFill>
                    <a:srgbClr val="0C3226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</p:grpSp>
          <p:sp>
            <p:nvSpPr>
              <p:cNvPr id="76881" name="AutoShape 90"/>
              <p:cNvSpPr>
                <a:spLocks noChangeArrowheads="1"/>
              </p:cNvSpPr>
              <p:nvPr/>
            </p:nvSpPr>
            <p:spPr bwMode="auto">
              <a:xfrm rot="-5400000">
                <a:off x="3627347" y="2615864"/>
                <a:ext cx="394605" cy="540873"/>
              </a:xfrm>
              <a:prstGeom prst="can">
                <a:avLst>
                  <a:gd name="adj" fmla="val 12964"/>
                </a:avLst>
              </a:prstGeom>
              <a:gradFill rotWithShape="1">
                <a:gsLst>
                  <a:gs pos="0">
                    <a:srgbClr val="DDDDDD"/>
                  </a:gs>
                  <a:gs pos="50000">
                    <a:srgbClr val="FFFFFF"/>
                  </a:gs>
                  <a:gs pos="100000">
                    <a:srgbClr val="DDDDDD"/>
                  </a:gs>
                </a:gsLst>
                <a:lin ang="0" scaled="1"/>
              </a:gradFill>
              <a:ln w="28575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latinLnBrk="0">
                  <a:spcBef>
                    <a:spcPct val="20000"/>
                  </a:spcBef>
                  <a:buClr>
                    <a:schemeClr val="tx2"/>
                  </a:buClr>
                  <a:buFont typeface="Wingdings" pitchFamily="2" charset="2"/>
                  <a:buNone/>
                </a:pPr>
                <a:endParaRPr kumimoji="0" lang="ko-KR" altLang="en-US">
                  <a:ea typeface="휴먼엑스포" pitchFamily="18" charset="-127"/>
                </a:endParaRPr>
              </a:p>
            </p:txBody>
          </p:sp>
          <p:sp>
            <p:nvSpPr>
              <p:cNvPr id="76882" name="Freeform 91"/>
              <p:cNvSpPr>
                <a:spLocks/>
              </p:cNvSpPr>
              <p:nvPr/>
            </p:nvSpPr>
            <p:spPr bwMode="auto">
              <a:xfrm>
                <a:off x="4095086" y="2632626"/>
                <a:ext cx="53201" cy="506222"/>
              </a:xfrm>
              <a:custGeom>
                <a:avLst/>
                <a:gdLst>
                  <a:gd name="T0" fmla="*/ 0 w 45"/>
                  <a:gd name="T1" fmla="*/ 2147483647 h 408"/>
                  <a:gd name="T2" fmla="*/ 2147483647 w 45"/>
                  <a:gd name="T3" fmla="*/ 0 h 408"/>
                  <a:gd name="T4" fmla="*/ 2147483647 w 45"/>
                  <a:gd name="T5" fmla="*/ 2147483647 h 408"/>
                  <a:gd name="T6" fmla="*/ 0 w 45"/>
                  <a:gd name="T7" fmla="*/ 2147483647 h 40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5"/>
                  <a:gd name="T13" fmla="*/ 0 h 408"/>
                  <a:gd name="T14" fmla="*/ 45 w 45"/>
                  <a:gd name="T15" fmla="*/ 408 h 40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5" h="408">
                    <a:moveTo>
                      <a:pt x="0" y="45"/>
                    </a:moveTo>
                    <a:lnTo>
                      <a:pt x="45" y="0"/>
                    </a:lnTo>
                    <a:lnTo>
                      <a:pt x="45" y="408"/>
                    </a:lnTo>
                    <a:lnTo>
                      <a:pt x="0" y="363"/>
                    </a:lnTo>
                  </a:path>
                </a:pathLst>
              </a:custGeom>
              <a:solidFill>
                <a:srgbClr val="FFCC99"/>
              </a:solidFill>
              <a:ln w="28575">
                <a:solidFill>
                  <a:srgbClr val="FF66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76883" name="Rectangle 92"/>
              <p:cNvSpPr>
                <a:spLocks noChangeArrowheads="1"/>
              </p:cNvSpPr>
              <p:nvPr/>
            </p:nvSpPr>
            <p:spPr bwMode="auto">
              <a:xfrm>
                <a:off x="3662388" y="2801743"/>
                <a:ext cx="323637" cy="169117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latinLnBrk="0">
                  <a:spcBef>
                    <a:spcPct val="20000"/>
                  </a:spcBef>
                  <a:buClr>
                    <a:schemeClr val="tx2"/>
                  </a:buClr>
                  <a:buFont typeface="Wingdings" pitchFamily="2" charset="2"/>
                  <a:buNone/>
                </a:pPr>
                <a:r>
                  <a:rPr kumimoji="0" lang="en-US" altLang="ko-KR" sz="1200" b="1">
                    <a:ea typeface="휴먼엑스포" pitchFamily="18" charset="-127"/>
                  </a:rPr>
                  <a:t>FAN</a:t>
                </a:r>
              </a:p>
            </p:txBody>
          </p:sp>
          <p:sp>
            <p:nvSpPr>
              <p:cNvPr id="76884" name="Rectangle 93"/>
              <p:cNvSpPr>
                <a:spLocks noChangeArrowheads="1"/>
              </p:cNvSpPr>
              <p:nvPr/>
            </p:nvSpPr>
            <p:spPr bwMode="auto">
              <a:xfrm>
                <a:off x="3720908" y="3083603"/>
                <a:ext cx="270437" cy="5524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latinLnBrk="0">
                  <a:spcBef>
                    <a:spcPct val="20000"/>
                  </a:spcBef>
                  <a:buClr>
                    <a:schemeClr val="tx2"/>
                  </a:buClr>
                  <a:buFont typeface="Wingdings" pitchFamily="2" charset="2"/>
                  <a:buNone/>
                </a:pPr>
                <a:endParaRPr kumimoji="0" lang="ko-KR" altLang="en-US">
                  <a:ea typeface="휴먼엑스포" pitchFamily="18" charset="-127"/>
                </a:endParaRPr>
              </a:p>
            </p:txBody>
          </p:sp>
          <p:sp>
            <p:nvSpPr>
              <p:cNvPr id="76885" name="Freeform 94"/>
              <p:cNvSpPr>
                <a:spLocks/>
              </p:cNvSpPr>
              <p:nvPr/>
            </p:nvSpPr>
            <p:spPr bwMode="auto">
              <a:xfrm>
                <a:off x="3688988" y="3138848"/>
                <a:ext cx="376838" cy="56372"/>
              </a:xfrm>
              <a:custGeom>
                <a:avLst/>
                <a:gdLst>
                  <a:gd name="T0" fmla="*/ 2147483647 w 317"/>
                  <a:gd name="T1" fmla="*/ 0 h 45"/>
                  <a:gd name="T2" fmla="*/ 0 w 317"/>
                  <a:gd name="T3" fmla="*/ 2147483647 h 45"/>
                  <a:gd name="T4" fmla="*/ 2147483647 w 317"/>
                  <a:gd name="T5" fmla="*/ 2147483647 h 45"/>
                  <a:gd name="T6" fmla="*/ 2147483647 w 317"/>
                  <a:gd name="T7" fmla="*/ 0 h 4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7"/>
                  <a:gd name="T13" fmla="*/ 0 h 45"/>
                  <a:gd name="T14" fmla="*/ 317 w 317"/>
                  <a:gd name="T15" fmla="*/ 45 h 4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7" h="45">
                    <a:moveTo>
                      <a:pt x="45" y="0"/>
                    </a:moveTo>
                    <a:lnTo>
                      <a:pt x="0" y="45"/>
                    </a:lnTo>
                    <a:lnTo>
                      <a:pt x="317" y="45"/>
                    </a:lnTo>
                    <a:lnTo>
                      <a:pt x="226" y="0"/>
                    </a:lnTo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76886" name="Freeform 95"/>
              <p:cNvSpPr>
                <a:spLocks/>
              </p:cNvSpPr>
              <p:nvPr/>
            </p:nvSpPr>
            <p:spPr bwMode="auto">
              <a:xfrm>
                <a:off x="4648373" y="3168162"/>
                <a:ext cx="355558" cy="54117"/>
              </a:xfrm>
              <a:custGeom>
                <a:avLst/>
                <a:gdLst>
                  <a:gd name="T0" fmla="*/ 0 w 363"/>
                  <a:gd name="T1" fmla="*/ 0 h 54"/>
                  <a:gd name="T2" fmla="*/ 2147483647 w 363"/>
                  <a:gd name="T3" fmla="*/ 2147483647 h 54"/>
                  <a:gd name="T4" fmla="*/ 2147483647 w 363"/>
                  <a:gd name="T5" fmla="*/ 2147483647 h 54"/>
                  <a:gd name="T6" fmla="*/ 0 60000 65536"/>
                  <a:gd name="T7" fmla="*/ 0 60000 65536"/>
                  <a:gd name="T8" fmla="*/ 0 60000 65536"/>
                  <a:gd name="T9" fmla="*/ 0 w 363"/>
                  <a:gd name="T10" fmla="*/ 0 h 54"/>
                  <a:gd name="T11" fmla="*/ 363 w 363"/>
                  <a:gd name="T12" fmla="*/ 54 h 5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63" h="54">
                    <a:moveTo>
                      <a:pt x="0" y="0"/>
                    </a:moveTo>
                    <a:cubicBezTo>
                      <a:pt x="38" y="19"/>
                      <a:pt x="76" y="38"/>
                      <a:pt x="136" y="46"/>
                    </a:cubicBezTo>
                    <a:cubicBezTo>
                      <a:pt x="196" y="54"/>
                      <a:pt x="279" y="50"/>
                      <a:pt x="363" y="46"/>
                    </a:cubicBezTo>
                  </a:path>
                </a:pathLst>
              </a:cu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76887" name="Freeform 103"/>
              <p:cNvSpPr>
                <a:spLocks/>
              </p:cNvSpPr>
              <p:nvPr/>
            </p:nvSpPr>
            <p:spPr bwMode="auto">
              <a:xfrm>
                <a:off x="5214760" y="2930271"/>
                <a:ext cx="642487" cy="204068"/>
              </a:xfrm>
              <a:custGeom>
                <a:avLst/>
                <a:gdLst>
                  <a:gd name="T0" fmla="*/ 2147483647 w 544"/>
                  <a:gd name="T1" fmla="*/ 0 h 181"/>
                  <a:gd name="T2" fmla="*/ 2147483647 w 544"/>
                  <a:gd name="T3" fmla="*/ 2147483647 h 181"/>
                  <a:gd name="T4" fmla="*/ 0 w 544"/>
                  <a:gd name="T5" fmla="*/ 2147483647 h 181"/>
                  <a:gd name="T6" fmla="*/ 0 60000 65536"/>
                  <a:gd name="T7" fmla="*/ 0 60000 65536"/>
                  <a:gd name="T8" fmla="*/ 0 60000 65536"/>
                  <a:gd name="T9" fmla="*/ 0 w 544"/>
                  <a:gd name="T10" fmla="*/ 0 h 181"/>
                  <a:gd name="T11" fmla="*/ 544 w 544"/>
                  <a:gd name="T12" fmla="*/ 181 h 18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544" h="181">
                    <a:moveTo>
                      <a:pt x="544" y="0"/>
                    </a:moveTo>
                    <a:cubicBezTo>
                      <a:pt x="363" y="7"/>
                      <a:pt x="182" y="15"/>
                      <a:pt x="91" y="45"/>
                    </a:cubicBezTo>
                    <a:cubicBezTo>
                      <a:pt x="0" y="75"/>
                      <a:pt x="0" y="128"/>
                      <a:pt x="0" y="181"/>
                    </a:cubicBezTo>
                  </a:path>
                </a:pathLst>
              </a:custGeom>
              <a:noFill/>
              <a:ln w="19050">
                <a:solidFill>
                  <a:srgbClr val="66FF33"/>
                </a:solidFill>
                <a:round/>
                <a:headEnd type="triangle" w="med" len="med"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76888" name="Freeform 104"/>
              <p:cNvSpPr>
                <a:spLocks/>
              </p:cNvSpPr>
              <p:nvPr/>
            </p:nvSpPr>
            <p:spPr bwMode="auto">
              <a:xfrm rot="824176">
                <a:off x="5267907" y="3109535"/>
                <a:ext cx="428719" cy="127401"/>
              </a:xfrm>
              <a:custGeom>
                <a:avLst/>
                <a:gdLst>
                  <a:gd name="T0" fmla="*/ 2147483647 w 544"/>
                  <a:gd name="T1" fmla="*/ 0 h 181"/>
                  <a:gd name="T2" fmla="*/ 2147483647 w 544"/>
                  <a:gd name="T3" fmla="*/ 2147483647 h 181"/>
                  <a:gd name="T4" fmla="*/ 0 w 544"/>
                  <a:gd name="T5" fmla="*/ 2147483647 h 181"/>
                  <a:gd name="T6" fmla="*/ 0 60000 65536"/>
                  <a:gd name="T7" fmla="*/ 0 60000 65536"/>
                  <a:gd name="T8" fmla="*/ 0 60000 65536"/>
                  <a:gd name="T9" fmla="*/ 0 w 544"/>
                  <a:gd name="T10" fmla="*/ 0 h 181"/>
                  <a:gd name="T11" fmla="*/ 544 w 544"/>
                  <a:gd name="T12" fmla="*/ 181 h 18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544" h="181">
                    <a:moveTo>
                      <a:pt x="544" y="0"/>
                    </a:moveTo>
                    <a:cubicBezTo>
                      <a:pt x="363" y="7"/>
                      <a:pt x="182" y="15"/>
                      <a:pt x="91" y="45"/>
                    </a:cubicBezTo>
                    <a:cubicBezTo>
                      <a:pt x="0" y="75"/>
                      <a:pt x="0" y="128"/>
                      <a:pt x="0" y="181"/>
                    </a:cubicBezTo>
                  </a:path>
                </a:pathLst>
              </a:custGeom>
              <a:noFill/>
              <a:ln w="19050">
                <a:solidFill>
                  <a:srgbClr val="66FF33"/>
                </a:solidFill>
                <a:round/>
                <a:headEnd type="triangle" w="med" len="med"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76889" name="Freeform 105"/>
              <p:cNvSpPr>
                <a:spLocks/>
              </p:cNvSpPr>
              <p:nvPr/>
            </p:nvSpPr>
            <p:spPr bwMode="auto">
              <a:xfrm rot="18128775" flipH="1">
                <a:off x="4937073" y="3143928"/>
                <a:ext cx="192793" cy="173614"/>
              </a:xfrm>
              <a:custGeom>
                <a:avLst/>
                <a:gdLst>
                  <a:gd name="T0" fmla="*/ 2147483647 w 544"/>
                  <a:gd name="T1" fmla="*/ 0 h 181"/>
                  <a:gd name="T2" fmla="*/ 2147483647 w 544"/>
                  <a:gd name="T3" fmla="*/ 2147483647 h 181"/>
                  <a:gd name="T4" fmla="*/ 0 w 544"/>
                  <a:gd name="T5" fmla="*/ 2147483647 h 181"/>
                  <a:gd name="T6" fmla="*/ 0 60000 65536"/>
                  <a:gd name="T7" fmla="*/ 0 60000 65536"/>
                  <a:gd name="T8" fmla="*/ 0 60000 65536"/>
                  <a:gd name="T9" fmla="*/ 0 w 544"/>
                  <a:gd name="T10" fmla="*/ 0 h 181"/>
                  <a:gd name="T11" fmla="*/ 544 w 544"/>
                  <a:gd name="T12" fmla="*/ 181 h 18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544" h="181">
                    <a:moveTo>
                      <a:pt x="544" y="0"/>
                    </a:moveTo>
                    <a:cubicBezTo>
                      <a:pt x="363" y="7"/>
                      <a:pt x="182" y="15"/>
                      <a:pt x="91" y="45"/>
                    </a:cubicBezTo>
                    <a:cubicBezTo>
                      <a:pt x="0" y="75"/>
                      <a:pt x="0" y="128"/>
                      <a:pt x="0" y="181"/>
                    </a:cubicBezTo>
                  </a:path>
                </a:pathLst>
              </a:custGeom>
              <a:noFill/>
              <a:ln w="19050">
                <a:solidFill>
                  <a:srgbClr val="66FF33"/>
                </a:solidFill>
                <a:round/>
                <a:headEnd type="triangle" w="med" len="med"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76890" name="Freeform 106"/>
              <p:cNvSpPr>
                <a:spLocks/>
              </p:cNvSpPr>
              <p:nvPr/>
            </p:nvSpPr>
            <p:spPr bwMode="auto">
              <a:xfrm rot="19450114" flipH="1">
                <a:off x="4242762" y="3106152"/>
                <a:ext cx="387382" cy="135293"/>
              </a:xfrm>
              <a:custGeom>
                <a:avLst/>
                <a:gdLst>
                  <a:gd name="T0" fmla="*/ 2147483647 w 544"/>
                  <a:gd name="T1" fmla="*/ 0 h 181"/>
                  <a:gd name="T2" fmla="*/ 2147483647 w 544"/>
                  <a:gd name="T3" fmla="*/ 2147483647 h 181"/>
                  <a:gd name="T4" fmla="*/ 0 w 544"/>
                  <a:gd name="T5" fmla="*/ 2147483647 h 181"/>
                  <a:gd name="T6" fmla="*/ 0 60000 65536"/>
                  <a:gd name="T7" fmla="*/ 0 60000 65536"/>
                  <a:gd name="T8" fmla="*/ 0 60000 65536"/>
                  <a:gd name="T9" fmla="*/ 0 w 544"/>
                  <a:gd name="T10" fmla="*/ 0 h 181"/>
                  <a:gd name="T11" fmla="*/ 544 w 544"/>
                  <a:gd name="T12" fmla="*/ 181 h 18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544" h="181">
                    <a:moveTo>
                      <a:pt x="544" y="0"/>
                    </a:moveTo>
                    <a:cubicBezTo>
                      <a:pt x="363" y="7"/>
                      <a:pt x="182" y="15"/>
                      <a:pt x="91" y="45"/>
                    </a:cubicBezTo>
                    <a:cubicBezTo>
                      <a:pt x="0" y="75"/>
                      <a:pt x="0" y="128"/>
                      <a:pt x="0" y="181"/>
                    </a:cubicBezTo>
                  </a:path>
                </a:pathLst>
              </a:custGeom>
              <a:noFill/>
              <a:ln w="19050">
                <a:solidFill>
                  <a:srgbClr val="66FF33"/>
                </a:solidFill>
                <a:round/>
                <a:headEnd type="triangle" w="med" len="med"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66" name="오른쪽 화살표 65"/>
              <p:cNvSpPr/>
              <p:nvPr/>
            </p:nvSpPr>
            <p:spPr>
              <a:xfrm>
                <a:off x="3286116" y="2737790"/>
                <a:ext cx="265114" cy="255107"/>
              </a:xfrm>
              <a:prstGeom prst="rightArrow">
                <a:avLst/>
              </a:prstGeom>
              <a:solidFill>
                <a:srgbClr val="66FF33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latinLnBrk="0">
                  <a:spcBef>
                    <a:spcPct val="20000"/>
                  </a:spcBef>
                  <a:buClr>
                    <a:schemeClr val="tx2"/>
                  </a:buClr>
                  <a:buFont typeface="Wingdings" pitchFamily="2" charset="2"/>
                  <a:buNone/>
                  <a:defRPr/>
                </a:pPr>
                <a:endParaRPr kumimoji="0" lang="ko-KR" altLang="en-US"/>
              </a:p>
            </p:txBody>
          </p:sp>
        </p:grpSp>
        <p:sp>
          <p:nvSpPr>
            <p:cNvPr id="76808" name="TextBox 81"/>
            <p:cNvSpPr txBox="1">
              <a:spLocks noChangeArrowheads="1"/>
            </p:cNvSpPr>
            <p:nvPr/>
          </p:nvSpPr>
          <p:spPr bwMode="auto">
            <a:xfrm>
              <a:off x="1143000" y="1916113"/>
              <a:ext cx="1428750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latinLnBrk="0">
                <a:spcBef>
                  <a:spcPct val="20000"/>
                </a:spcBef>
                <a:buClr>
                  <a:schemeClr val="tx2"/>
                </a:buClr>
                <a:buFont typeface="Wingdings" pitchFamily="2" charset="2"/>
                <a:buNone/>
              </a:pPr>
              <a:r>
                <a:rPr kumimoji="0" lang="ko-KR" altLang="en-US">
                  <a:solidFill>
                    <a:srgbClr val="FF0000"/>
                  </a:solidFill>
                  <a:ea typeface="휴먼엑스포" pitchFamily="18" charset="-127"/>
                </a:rPr>
                <a:t>배기</a:t>
              </a:r>
            </a:p>
          </p:txBody>
        </p:sp>
        <p:sp>
          <p:nvSpPr>
            <p:cNvPr id="76809" name="TextBox 82"/>
            <p:cNvSpPr txBox="1">
              <a:spLocks noChangeArrowheads="1"/>
            </p:cNvSpPr>
            <p:nvPr/>
          </p:nvSpPr>
          <p:spPr bwMode="auto">
            <a:xfrm>
              <a:off x="3929063" y="1844675"/>
              <a:ext cx="1428750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latinLnBrk="0">
                <a:spcBef>
                  <a:spcPct val="20000"/>
                </a:spcBef>
                <a:buClr>
                  <a:schemeClr val="tx2"/>
                </a:buClr>
                <a:buFont typeface="Wingdings" pitchFamily="2" charset="2"/>
                <a:buNone/>
              </a:pPr>
              <a:r>
                <a:rPr kumimoji="0" lang="ko-KR" altLang="en-US">
                  <a:solidFill>
                    <a:srgbClr val="FF0000"/>
                  </a:solidFill>
                  <a:ea typeface="휴먼엑스포" pitchFamily="18" charset="-127"/>
                </a:rPr>
                <a:t>급기</a:t>
              </a:r>
            </a:p>
          </p:txBody>
        </p:sp>
        <p:grpSp>
          <p:nvGrpSpPr>
            <p:cNvPr id="10" name="그룹 176"/>
            <p:cNvGrpSpPr>
              <a:grpSpLocks/>
            </p:cNvGrpSpPr>
            <p:nvPr/>
          </p:nvGrpSpPr>
          <p:grpSpPr bwMode="auto">
            <a:xfrm>
              <a:off x="5715000" y="1844675"/>
              <a:ext cx="3429000" cy="4608513"/>
              <a:chOff x="5715008" y="2384438"/>
              <a:chExt cx="3428992" cy="4259272"/>
            </a:xfrm>
          </p:grpSpPr>
          <p:sp>
            <p:nvSpPr>
              <p:cNvPr id="76811" name="TextBox 83"/>
              <p:cNvSpPr txBox="1">
                <a:spLocks noChangeArrowheads="1"/>
              </p:cNvSpPr>
              <p:nvPr/>
            </p:nvSpPr>
            <p:spPr bwMode="auto">
              <a:xfrm>
                <a:off x="6858016" y="2384438"/>
                <a:ext cx="1428760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 latinLnBrk="0">
                  <a:spcBef>
                    <a:spcPct val="20000"/>
                  </a:spcBef>
                  <a:buClr>
                    <a:schemeClr val="tx2"/>
                  </a:buClr>
                  <a:buFont typeface="Wingdings" pitchFamily="2" charset="2"/>
                  <a:buNone/>
                </a:pPr>
                <a:r>
                  <a:rPr kumimoji="0" lang="ko-KR" altLang="en-US">
                    <a:solidFill>
                      <a:srgbClr val="FF0000"/>
                    </a:solidFill>
                    <a:ea typeface="휴먼엑스포" pitchFamily="18" charset="-127"/>
                  </a:rPr>
                  <a:t>급배기</a:t>
                </a:r>
              </a:p>
            </p:txBody>
          </p:sp>
          <p:sp>
            <p:nvSpPr>
              <p:cNvPr id="119" name="AutoShape 5"/>
              <p:cNvSpPr>
                <a:spLocks noChangeArrowheads="1"/>
              </p:cNvSpPr>
              <p:nvPr/>
            </p:nvSpPr>
            <p:spPr bwMode="auto">
              <a:xfrm>
                <a:off x="6440494" y="3006529"/>
                <a:ext cx="1949445" cy="3621041"/>
              </a:xfrm>
              <a:prstGeom prst="can">
                <a:avLst>
                  <a:gd name="adj" fmla="val 42746"/>
                </a:avLst>
              </a:prstGeom>
              <a:gradFill rotWithShape="1">
                <a:gsLst>
                  <a:gs pos="0">
                    <a:srgbClr val="DDDDDD"/>
                  </a:gs>
                  <a:gs pos="50000">
                    <a:schemeClr val="bg1"/>
                  </a:gs>
                  <a:gs pos="100000">
                    <a:srgbClr val="DDDDDD"/>
                  </a:gs>
                </a:gsLst>
                <a:lin ang="0" scaled="1"/>
              </a:gradFill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latinLnBrk="0">
                  <a:spcBef>
                    <a:spcPct val="20000"/>
                  </a:spcBef>
                  <a:buClr>
                    <a:schemeClr val="tx2"/>
                  </a:buClr>
                  <a:buFont typeface="Wingdings" pitchFamily="2" charset="2"/>
                  <a:buNone/>
                  <a:defRPr/>
                </a:pPr>
                <a:endParaRPr kumimoji="0" lang="ko-KR" altLang="en-US">
                  <a:ea typeface="휴먼엑스포" pitchFamily="18" charset="-127"/>
                </a:endParaRPr>
              </a:p>
            </p:txBody>
          </p:sp>
          <p:grpSp>
            <p:nvGrpSpPr>
              <p:cNvPr id="11" name="그룹 105"/>
              <p:cNvGrpSpPr>
                <a:grpSpLocks/>
              </p:cNvGrpSpPr>
              <p:nvPr/>
            </p:nvGrpSpPr>
            <p:grpSpPr bwMode="auto">
              <a:xfrm>
                <a:off x="7484373" y="3659366"/>
                <a:ext cx="233560" cy="893770"/>
                <a:chOff x="6532563" y="2132013"/>
                <a:chExt cx="323850" cy="1296988"/>
              </a:xfrm>
            </p:grpSpPr>
            <p:sp>
              <p:nvSpPr>
                <p:cNvPr id="170" name="AutoShape 66"/>
                <p:cNvSpPr>
                  <a:spLocks noChangeArrowheads="1"/>
                </p:cNvSpPr>
                <p:nvPr/>
              </p:nvSpPr>
              <p:spPr bwMode="auto">
                <a:xfrm>
                  <a:off x="6533525" y="2132110"/>
                  <a:ext cx="323574" cy="1296629"/>
                </a:xfrm>
                <a:prstGeom prst="can">
                  <a:avLst>
                    <a:gd name="adj" fmla="val 18819"/>
                  </a:avLst>
                </a:prstGeom>
                <a:gradFill rotWithShape="1">
                  <a:gsLst>
                    <a:gs pos="0">
                      <a:schemeClr val="accent1"/>
                    </a:gs>
                    <a:gs pos="50000">
                      <a:schemeClr val="bg1"/>
                    </a:gs>
                    <a:gs pos="100000">
                      <a:schemeClr val="accent1"/>
                    </a:gs>
                  </a:gsLst>
                  <a:lin ang="0" scaled="1"/>
                </a:gradFill>
                <a:ln w="38100">
                  <a:solidFill>
                    <a:srgbClr val="0C3226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latinLnBrk="0">
                    <a:spcBef>
                      <a:spcPct val="20000"/>
                    </a:spcBef>
                    <a:buClr>
                      <a:schemeClr val="tx2"/>
                    </a:buClr>
                    <a:buFont typeface="Wingdings" pitchFamily="2" charset="2"/>
                    <a:buNone/>
                    <a:defRPr/>
                  </a:pPr>
                  <a:endParaRPr kumimoji="0" lang="ko-KR" altLang="en-US">
                    <a:ea typeface="휴먼엑스포" pitchFamily="18" charset="-127"/>
                  </a:endParaRPr>
                </a:p>
              </p:txBody>
            </p:sp>
            <p:sp>
              <p:nvSpPr>
                <p:cNvPr id="76862" name="Freeform 73"/>
                <p:cNvSpPr>
                  <a:spLocks/>
                </p:cNvSpPr>
                <p:nvPr/>
              </p:nvSpPr>
              <p:spPr bwMode="auto">
                <a:xfrm>
                  <a:off x="6532563" y="3241675"/>
                  <a:ext cx="323850" cy="61913"/>
                </a:xfrm>
                <a:custGeom>
                  <a:avLst/>
                  <a:gdLst>
                    <a:gd name="T0" fmla="*/ 0 w 453"/>
                    <a:gd name="T1" fmla="*/ 2147483647 h 54"/>
                    <a:gd name="T2" fmla="*/ 2147483647 w 453"/>
                    <a:gd name="T3" fmla="*/ 2147483647 h 54"/>
                    <a:gd name="T4" fmla="*/ 2147483647 w 453"/>
                    <a:gd name="T5" fmla="*/ 2147483647 h 54"/>
                    <a:gd name="T6" fmla="*/ 2147483647 w 453"/>
                    <a:gd name="T7" fmla="*/ 2147483647 h 5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53"/>
                    <a:gd name="T13" fmla="*/ 0 h 54"/>
                    <a:gd name="T14" fmla="*/ 453 w 453"/>
                    <a:gd name="T15" fmla="*/ 54 h 5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53" h="54">
                      <a:moveTo>
                        <a:pt x="0" y="54"/>
                      </a:moveTo>
                      <a:cubicBezTo>
                        <a:pt x="41" y="35"/>
                        <a:pt x="83" y="16"/>
                        <a:pt x="136" y="8"/>
                      </a:cubicBezTo>
                      <a:cubicBezTo>
                        <a:pt x="189" y="0"/>
                        <a:pt x="264" y="0"/>
                        <a:pt x="317" y="8"/>
                      </a:cubicBezTo>
                      <a:cubicBezTo>
                        <a:pt x="370" y="16"/>
                        <a:pt x="411" y="35"/>
                        <a:pt x="453" y="54"/>
                      </a:cubicBezTo>
                    </a:path>
                  </a:pathLst>
                </a:custGeom>
                <a:noFill/>
                <a:ln w="28575">
                  <a:solidFill>
                    <a:srgbClr val="0C3226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76863" name="Freeform 74"/>
                <p:cNvSpPr>
                  <a:spLocks/>
                </p:cNvSpPr>
                <p:nvPr/>
              </p:nvSpPr>
              <p:spPr bwMode="auto">
                <a:xfrm>
                  <a:off x="6532563" y="2986088"/>
                  <a:ext cx="323850" cy="61913"/>
                </a:xfrm>
                <a:custGeom>
                  <a:avLst/>
                  <a:gdLst>
                    <a:gd name="T0" fmla="*/ 0 w 453"/>
                    <a:gd name="T1" fmla="*/ 2147483647 h 54"/>
                    <a:gd name="T2" fmla="*/ 2147483647 w 453"/>
                    <a:gd name="T3" fmla="*/ 2147483647 h 54"/>
                    <a:gd name="T4" fmla="*/ 2147483647 w 453"/>
                    <a:gd name="T5" fmla="*/ 2147483647 h 54"/>
                    <a:gd name="T6" fmla="*/ 2147483647 w 453"/>
                    <a:gd name="T7" fmla="*/ 2147483647 h 5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53"/>
                    <a:gd name="T13" fmla="*/ 0 h 54"/>
                    <a:gd name="T14" fmla="*/ 453 w 453"/>
                    <a:gd name="T15" fmla="*/ 54 h 5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53" h="54">
                      <a:moveTo>
                        <a:pt x="0" y="54"/>
                      </a:moveTo>
                      <a:cubicBezTo>
                        <a:pt x="41" y="35"/>
                        <a:pt x="83" y="16"/>
                        <a:pt x="136" y="8"/>
                      </a:cubicBezTo>
                      <a:cubicBezTo>
                        <a:pt x="189" y="0"/>
                        <a:pt x="264" y="0"/>
                        <a:pt x="317" y="8"/>
                      </a:cubicBezTo>
                      <a:cubicBezTo>
                        <a:pt x="370" y="16"/>
                        <a:pt x="411" y="35"/>
                        <a:pt x="453" y="54"/>
                      </a:cubicBezTo>
                    </a:path>
                  </a:pathLst>
                </a:custGeom>
                <a:noFill/>
                <a:ln w="28575">
                  <a:solidFill>
                    <a:srgbClr val="0C3226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76864" name="Freeform 75"/>
                <p:cNvSpPr>
                  <a:spLocks/>
                </p:cNvSpPr>
                <p:nvPr/>
              </p:nvSpPr>
              <p:spPr bwMode="auto">
                <a:xfrm>
                  <a:off x="6532563" y="2733675"/>
                  <a:ext cx="323850" cy="61913"/>
                </a:xfrm>
                <a:custGeom>
                  <a:avLst/>
                  <a:gdLst>
                    <a:gd name="T0" fmla="*/ 0 w 453"/>
                    <a:gd name="T1" fmla="*/ 2147483647 h 54"/>
                    <a:gd name="T2" fmla="*/ 2147483647 w 453"/>
                    <a:gd name="T3" fmla="*/ 2147483647 h 54"/>
                    <a:gd name="T4" fmla="*/ 2147483647 w 453"/>
                    <a:gd name="T5" fmla="*/ 2147483647 h 54"/>
                    <a:gd name="T6" fmla="*/ 2147483647 w 453"/>
                    <a:gd name="T7" fmla="*/ 2147483647 h 5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53"/>
                    <a:gd name="T13" fmla="*/ 0 h 54"/>
                    <a:gd name="T14" fmla="*/ 453 w 453"/>
                    <a:gd name="T15" fmla="*/ 54 h 5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53" h="54">
                      <a:moveTo>
                        <a:pt x="0" y="54"/>
                      </a:moveTo>
                      <a:cubicBezTo>
                        <a:pt x="41" y="35"/>
                        <a:pt x="83" y="16"/>
                        <a:pt x="136" y="8"/>
                      </a:cubicBezTo>
                      <a:cubicBezTo>
                        <a:pt x="189" y="0"/>
                        <a:pt x="264" y="0"/>
                        <a:pt x="317" y="8"/>
                      </a:cubicBezTo>
                      <a:cubicBezTo>
                        <a:pt x="370" y="16"/>
                        <a:pt x="411" y="35"/>
                        <a:pt x="453" y="54"/>
                      </a:cubicBezTo>
                    </a:path>
                  </a:pathLst>
                </a:custGeom>
                <a:noFill/>
                <a:ln w="28575">
                  <a:solidFill>
                    <a:srgbClr val="0C3226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76865" name="Freeform 76"/>
                <p:cNvSpPr>
                  <a:spLocks/>
                </p:cNvSpPr>
                <p:nvPr/>
              </p:nvSpPr>
              <p:spPr bwMode="auto">
                <a:xfrm>
                  <a:off x="6532563" y="2478088"/>
                  <a:ext cx="323850" cy="61913"/>
                </a:xfrm>
                <a:custGeom>
                  <a:avLst/>
                  <a:gdLst>
                    <a:gd name="T0" fmla="*/ 0 w 453"/>
                    <a:gd name="T1" fmla="*/ 2147483647 h 54"/>
                    <a:gd name="T2" fmla="*/ 2147483647 w 453"/>
                    <a:gd name="T3" fmla="*/ 2147483647 h 54"/>
                    <a:gd name="T4" fmla="*/ 2147483647 w 453"/>
                    <a:gd name="T5" fmla="*/ 2147483647 h 54"/>
                    <a:gd name="T6" fmla="*/ 2147483647 w 453"/>
                    <a:gd name="T7" fmla="*/ 2147483647 h 5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53"/>
                    <a:gd name="T13" fmla="*/ 0 h 54"/>
                    <a:gd name="T14" fmla="*/ 453 w 453"/>
                    <a:gd name="T15" fmla="*/ 54 h 5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53" h="54">
                      <a:moveTo>
                        <a:pt x="0" y="54"/>
                      </a:moveTo>
                      <a:cubicBezTo>
                        <a:pt x="41" y="35"/>
                        <a:pt x="83" y="16"/>
                        <a:pt x="136" y="8"/>
                      </a:cubicBezTo>
                      <a:cubicBezTo>
                        <a:pt x="189" y="0"/>
                        <a:pt x="264" y="0"/>
                        <a:pt x="317" y="8"/>
                      </a:cubicBezTo>
                      <a:cubicBezTo>
                        <a:pt x="370" y="16"/>
                        <a:pt x="411" y="35"/>
                        <a:pt x="453" y="54"/>
                      </a:cubicBezTo>
                    </a:path>
                  </a:pathLst>
                </a:custGeom>
                <a:noFill/>
                <a:ln w="28575">
                  <a:solidFill>
                    <a:srgbClr val="0C3226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76866" name="Line 77"/>
                <p:cNvSpPr>
                  <a:spLocks noChangeShapeType="1"/>
                </p:cNvSpPr>
                <p:nvPr/>
              </p:nvSpPr>
              <p:spPr bwMode="auto">
                <a:xfrm flipV="1">
                  <a:off x="6532563" y="2276475"/>
                  <a:ext cx="0" cy="71438"/>
                </a:xfrm>
                <a:prstGeom prst="line">
                  <a:avLst/>
                </a:prstGeom>
                <a:noFill/>
                <a:ln w="38100">
                  <a:solidFill>
                    <a:srgbClr val="0C3226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76867" name="Line 78"/>
                <p:cNvSpPr>
                  <a:spLocks noChangeShapeType="1"/>
                </p:cNvSpPr>
                <p:nvPr/>
              </p:nvSpPr>
              <p:spPr bwMode="auto">
                <a:xfrm flipV="1">
                  <a:off x="6856413" y="2276475"/>
                  <a:ext cx="0" cy="71438"/>
                </a:xfrm>
                <a:prstGeom prst="line">
                  <a:avLst/>
                </a:prstGeom>
                <a:noFill/>
                <a:ln w="38100">
                  <a:solidFill>
                    <a:srgbClr val="0C3226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</p:grpSp>
          <p:sp>
            <p:nvSpPr>
              <p:cNvPr id="76814" name="Oval 8" descr="재생지"/>
              <p:cNvSpPr>
                <a:spLocks noChangeArrowheads="1"/>
              </p:cNvSpPr>
              <p:nvPr/>
            </p:nvSpPr>
            <p:spPr bwMode="auto">
              <a:xfrm>
                <a:off x="6440898" y="5926069"/>
                <a:ext cx="1949767" cy="694668"/>
              </a:xfrm>
              <a:prstGeom prst="ellipse">
                <a:avLst/>
              </a:prstGeom>
              <a:blipFill dpi="0" rotWithShape="1">
                <a:blip r:embed="rId3" cstate="print"/>
                <a:srcRect/>
                <a:tile tx="0" ty="0" sx="100000" sy="100000" flip="none" algn="tl"/>
              </a:blipFill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</p:spPr>
            <p:txBody>
              <a:bodyPr wrap="none" anchor="ctr"/>
              <a:lstStyle/>
              <a:p>
                <a:pPr latinLnBrk="0">
                  <a:spcBef>
                    <a:spcPct val="20000"/>
                  </a:spcBef>
                  <a:buClr>
                    <a:schemeClr val="tx2"/>
                  </a:buClr>
                  <a:buFont typeface="Wingdings" pitchFamily="2" charset="2"/>
                  <a:buNone/>
                </a:pPr>
                <a:endParaRPr kumimoji="0" lang="ko-KR" altLang="en-US">
                  <a:ea typeface="휴먼엑스포" pitchFamily="18" charset="-127"/>
                </a:endParaRPr>
              </a:p>
            </p:txBody>
          </p:sp>
          <p:sp>
            <p:nvSpPr>
              <p:cNvPr id="76815" name="Freeform 9"/>
              <p:cNvSpPr>
                <a:spLocks/>
              </p:cNvSpPr>
              <p:nvPr/>
            </p:nvSpPr>
            <p:spPr bwMode="auto">
              <a:xfrm>
                <a:off x="6432883" y="6258634"/>
                <a:ext cx="1957781" cy="385076"/>
              </a:xfrm>
              <a:custGeom>
                <a:avLst/>
                <a:gdLst>
                  <a:gd name="T0" fmla="*/ 0 w 2268"/>
                  <a:gd name="T1" fmla="*/ 0 h 324"/>
                  <a:gd name="T2" fmla="*/ 2147483647 w 2268"/>
                  <a:gd name="T3" fmla="*/ 2147483647 h 324"/>
                  <a:gd name="T4" fmla="*/ 2147483647 w 2268"/>
                  <a:gd name="T5" fmla="*/ 2147483647 h 324"/>
                  <a:gd name="T6" fmla="*/ 2147483647 w 2268"/>
                  <a:gd name="T7" fmla="*/ 2147483647 h 324"/>
                  <a:gd name="T8" fmla="*/ 2147483647 w 2268"/>
                  <a:gd name="T9" fmla="*/ 2147483647 h 324"/>
                  <a:gd name="T10" fmla="*/ 2147483647 w 2268"/>
                  <a:gd name="T11" fmla="*/ 2147483647 h 324"/>
                  <a:gd name="T12" fmla="*/ 2147483647 w 2268"/>
                  <a:gd name="T13" fmla="*/ 2147483647 h 324"/>
                  <a:gd name="T14" fmla="*/ 2147483647 w 2268"/>
                  <a:gd name="T15" fmla="*/ 2147483647 h 324"/>
                  <a:gd name="T16" fmla="*/ 2147483647 w 2268"/>
                  <a:gd name="T17" fmla="*/ 0 h 32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68"/>
                  <a:gd name="T28" fmla="*/ 0 h 324"/>
                  <a:gd name="T29" fmla="*/ 2268 w 2268"/>
                  <a:gd name="T30" fmla="*/ 324 h 32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68" h="324">
                    <a:moveTo>
                      <a:pt x="0" y="0"/>
                    </a:moveTo>
                    <a:cubicBezTo>
                      <a:pt x="26" y="45"/>
                      <a:pt x="53" y="91"/>
                      <a:pt x="136" y="136"/>
                    </a:cubicBezTo>
                    <a:cubicBezTo>
                      <a:pt x="219" y="181"/>
                      <a:pt x="363" y="242"/>
                      <a:pt x="499" y="272"/>
                    </a:cubicBezTo>
                    <a:cubicBezTo>
                      <a:pt x="635" y="302"/>
                      <a:pt x="825" y="310"/>
                      <a:pt x="953" y="317"/>
                    </a:cubicBezTo>
                    <a:cubicBezTo>
                      <a:pt x="1081" y="324"/>
                      <a:pt x="1149" y="324"/>
                      <a:pt x="1270" y="317"/>
                    </a:cubicBezTo>
                    <a:cubicBezTo>
                      <a:pt x="1391" y="310"/>
                      <a:pt x="1550" y="295"/>
                      <a:pt x="1678" y="272"/>
                    </a:cubicBezTo>
                    <a:cubicBezTo>
                      <a:pt x="1806" y="249"/>
                      <a:pt x="1950" y="211"/>
                      <a:pt x="2041" y="181"/>
                    </a:cubicBezTo>
                    <a:cubicBezTo>
                      <a:pt x="2132" y="151"/>
                      <a:pt x="2185" y="121"/>
                      <a:pt x="2223" y="91"/>
                    </a:cubicBezTo>
                    <a:cubicBezTo>
                      <a:pt x="2261" y="61"/>
                      <a:pt x="2264" y="30"/>
                      <a:pt x="2268" y="0"/>
                    </a:cubicBezTo>
                  </a:path>
                </a:pathLst>
              </a:cu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grpSp>
            <p:nvGrpSpPr>
              <p:cNvPr id="12" name="Group 44"/>
              <p:cNvGrpSpPr>
                <a:grpSpLocks/>
              </p:cNvGrpSpPr>
              <p:nvPr/>
            </p:nvGrpSpPr>
            <p:grpSpPr bwMode="auto">
              <a:xfrm>
                <a:off x="7103795" y="3700944"/>
                <a:ext cx="233560" cy="2034775"/>
                <a:chOff x="3016" y="1434"/>
                <a:chExt cx="272" cy="1860"/>
              </a:xfrm>
            </p:grpSpPr>
            <p:sp>
              <p:nvSpPr>
                <p:cNvPr id="157" name="AutoShape 11"/>
                <p:cNvSpPr>
                  <a:spLocks noChangeArrowheads="1"/>
                </p:cNvSpPr>
                <p:nvPr/>
              </p:nvSpPr>
              <p:spPr bwMode="auto">
                <a:xfrm>
                  <a:off x="3016" y="1434"/>
                  <a:ext cx="272" cy="1860"/>
                </a:xfrm>
                <a:prstGeom prst="can">
                  <a:avLst>
                    <a:gd name="adj" fmla="val 32133"/>
                  </a:avLst>
                </a:prstGeom>
                <a:gradFill rotWithShape="1">
                  <a:gsLst>
                    <a:gs pos="0">
                      <a:schemeClr val="accent1"/>
                    </a:gs>
                    <a:gs pos="50000">
                      <a:schemeClr val="bg1"/>
                    </a:gs>
                    <a:gs pos="100000">
                      <a:schemeClr val="accent1"/>
                    </a:gs>
                  </a:gsLst>
                  <a:lin ang="0" scaled="1"/>
                </a:gradFill>
                <a:ln w="38100">
                  <a:solidFill>
                    <a:srgbClr val="0C3226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latinLnBrk="0">
                    <a:spcBef>
                      <a:spcPct val="20000"/>
                    </a:spcBef>
                    <a:buClr>
                      <a:schemeClr val="tx2"/>
                    </a:buClr>
                    <a:buFont typeface="Wingdings" pitchFamily="2" charset="2"/>
                    <a:buNone/>
                    <a:defRPr/>
                  </a:pPr>
                  <a:endParaRPr kumimoji="0" lang="ko-KR" altLang="en-US">
                    <a:ea typeface="휴먼엑스포" pitchFamily="18" charset="-127"/>
                  </a:endParaRPr>
                </a:p>
              </p:txBody>
            </p:sp>
            <p:sp>
              <p:nvSpPr>
                <p:cNvPr id="76849" name="Freeform 12"/>
                <p:cNvSpPr>
                  <a:spLocks/>
                </p:cNvSpPr>
                <p:nvPr/>
              </p:nvSpPr>
              <p:spPr bwMode="auto">
                <a:xfrm>
                  <a:off x="3016" y="3103"/>
                  <a:ext cx="272" cy="38"/>
                </a:xfrm>
                <a:custGeom>
                  <a:avLst/>
                  <a:gdLst>
                    <a:gd name="T0" fmla="*/ 0 w 453"/>
                    <a:gd name="T1" fmla="*/ 1 h 54"/>
                    <a:gd name="T2" fmla="*/ 1 w 453"/>
                    <a:gd name="T3" fmla="*/ 1 h 54"/>
                    <a:gd name="T4" fmla="*/ 1 w 453"/>
                    <a:gd name="T5" fmla="*/ 1 h 54"/>
                    <a:gd name="T6" fmla="*/ 1 w 453"/>
                    <a:gd name="T7" fmla="*/ 1 h 5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53"/>
                    <a:gd name="T13" fmla="*/ 0 h 54"/>
                    <a:gd name="T14" fmla="*/ 453 w 453"/>
                    <a:gd name="T15" fmla="*/ 54 h 5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53" h="54">
                      <a:moveTo>
                        <a:pt x="0" y="54"/>
                      </a:moveTo>
                      <a:cubicBezTo>
                        <a:pt x="41" y="35"/>
                        <a:pt x="83" y="16"/>
                        <a:pt x="136" y="8"/>
                      </a:cubicBezTo>
                      <a:cubicBezTo>
                        <a:pt x="189" y="0"/>
                        <a:pt x="264" y="0"/>
                        <a:pt x="317" y="8"/>
                      </a:cubicBezTo>
                      <a:cubicBezTo>
                        <a:pt x="370" y="16"/>
                        <a:pt x="411" y="35"/>
                        <a:pt x="453" y="54"/>
                      </a:cubicBezTo>
                    </a:path>
                  </a:pathLst>
                </a:custGeom>
                <a:noFill/>
                <a:ln w="28575">
                  <a:solidFill>
                    <a:srgbClr val="0C3226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76850" name="Freeform 13"/>
                <p:cNvSpPr>
                  <a:spLocks/>
                </p:cNvSpPr>
                <p:nvPr/>
              </p:nvSpPr>
              <p:spPr bwMode="auto">
                <a:xfrm>
                  <a:off x="3016" y="2934"/>
                  <a:ext cx="272" cy="39"/>
                </a:xfrm>
                <a:custGeom>
                  <a:avLst/>
                  <a:gdLst>
                    <a:gd name="T0" fmla="*/ 0 w 453"/>
                    <a:gd name="T1" fmla="*/ 1 h 54"/>
                    <a:gd name="T2" fmla="*/ 1 w 453"/>
                    <a:gd name="T3" fmla="*/ 1 h 54"/>
                    <a:gd name="T4" fmla="*/ 1 w 453"/>
                    <a:gd name="T5" fmla="*/ 1 h 54"/>
                    <a:gd name="T6" fmla="*/ 1 w 453"/>
                    <a:gd name="T7" fmla="*/ 1 h 5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53"/>
                    <a:gd name="T13" fmla="*/ 0 h 54"/>
                    <a:gd name="T14" fmla="*/ 453 w 453"/>
                    <a:gd name="T15" fmla="*/ 54 h 5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53" h="54">
                      <a:moveTo>
                        <a:pt x="0" y="54"/>
                      </a:moveTo>
                      <a:cubicBezTo>
                        <a:pt x="41" y="35"/>
                        <a:pt x="83" y="16"/>
                        <a:pt x="136" y="8"/>
                      </a:cubicBezTo>
                      <a:cubicBezTo>
                        <a:pt x="189" y="0"/>
                        <a:pt x="264" y="0"/>
                        <a:pt x="317" y="8"/>
                      </a:cubicBezTo>
                      <a:cubicBezTo>
                        <a:pt x="370" y="16"/>
                        <a:pt x="411" y="35"/>
                        <a:pt x="453" y="54"/>
                      </a:cubicBezTo>
                    </a:path>
                  </a:pathLst>
                </a:custGeom>
                <a:noFill/>
                <a:ln w="28575">
                  <a:solidFill>
                    <a:srgbClr val="0C3226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76851" name="Freeform 14"/>
                <p:cNvSpPr>
                  <a:spLocks/>
                </p:cNvSpPr>
                <p:nvPr/>
              </p:nvSpPr>
              <p:spPr bwMode="auto">
                <a:xfrm>
                  <a:off x="3016" y="2773"/>
                  <a:ext cx="272" cy="39"/>
                </a:xfrm>
                <a:custGeom>
                  <a:avLst/>
                  <a:gdLst>
                    <a:gd name="T0" fmla="*/ 0 w 453"/>
                    <a:gd name="T1" fmla="*/ 1 h 54"/>
                    <a:gd name="T2" fmla="*/ 1 w 453"/>
                    <a:gd name="T3" fmla="*/ 1 h 54"/>
                    <a:gd name="T4" fmla="*/ 1 w 453"/>
                    <a:gd name="T5" fmla="*/ 1 h 54"/>
                    <a:gd name="T6" fmla="*/ 1 w 453"/>
                    <a:gd name="T7" fmla="*/ 1 h 5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53"/>
                    <a:gd name="T13" fmla="*/ 0 h 54"/>
                    <a:gd name="T14" fmla="*/ 453 w 453"/>
                    <a:gd name="T15" fmla="*/ 54 h 5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53" h="54">
                      <a:moveTo>
                        <a:pt x="0" y="54"/>
                      </a:moveTo>
                      <a:cubicBezTo>
                        <a:pt x="41" y="35"/>
                        <a:pt x="83" y="16"/>
                        <a:pt x="136" y="8"/>
                      </a:cubicBezTo>
                      <a:cubicBezTo>
                        <a:pt x="189" y="0"/>
                        <a:pt x="264" y="0"/>
                        <a:pt x="317" y="8"/>
                      </a:cubicBezTo>
                      <a:cubicBezTo>
                        <a:pt x="370" y="16"/>
                        <a:pt x="411" y="35"/>
                        <a:pt x="453" y="54"/>
                      </a:cubicBezTo>
                    </a:path>
                  </a:pathLst>
                </a:custGeom>
                <a:noFill/>
                <a:ln w="28575">
                  <a:solidFill>
                    <a:srgbClr val="0C3226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76852" name="Freeform 15"/>
                <p:cNvSpPr>
                  <a:spLocks/>
                </p:cNvSpPr>
                <p:nvPr/>
              </p:nvSpPr>
              <p:spPr bwMode="auto">
                <a:xfrm>
                  <a:off x="3016" y="2615"/>
                  <a:ext cx="272" cy="38"/>
                </a:xfrm>
                <a:custGeom>
                  <a:avLst/>
                  <a:gdLst>
                    <a:gd name="T0" fmla="*/ 0 w 453"/>
                    <a:gd name="T1" fmla="*/ 1 h 54"/>
                    <a:gd name="T2" fmla="*/ 1 w 453"/>
                    <a:gd name="T3" fmla="*/ 1 h 54"/>
                    <a:gd name="T4" fmla="*/ 1 w 453"/>
                    <a:gd name="T5" fmla="*/ 1 h 54"/>
                    <a:gd name="T6" fmla="*/ 1 w 453"/>
                    <a:gd name="T7" fmla="*/ 1 h 5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53"/>
                    <a:gd name="T13" fmla="*/ 0 h 54"/>
                    <a:gd name="T14" fmla="*/ 453 w 453"/>
                    <a:gd name="T15" fmla="*/ 54 h 5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53" h="54">
                      <a:moveTo>
                        <a:pt x="0" y="54"/>
                      </a:moveTo>
                      <a:cubicBezTo>
                        <a:pt x="41" y="35"/>
                        <a:pt x="83" y="16"/>
                        <a:pt x="136" y="8"/>
                      </a:cubicBezTo>
                      <a:cubicBezTo>
                        <a:pt x="189" y="0"/>
                        <a:pt x="264" y="0"/>
                        <a:pt x="317" y="8"/>
                      </a:cubicBezTo>
                      <a:cubicBezTo>
                        <a:pt x="370" y="16"/>
                        <a:pt x="411" y="35"/>
                        <a:pt x="453" y="54"/>
                      </a:cubicBezTo>
                    </a:path>
                  </a:pathLst>
                </a:custGeom>
                <a:noFill/>
                <a:ln w="28575">
                  <a:solidFill>
                    <a:srgbClr val="0C3226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76853" name="Freeform 16"/>
                <p:cNvSpPr>
                  <a:spLocks/>
                </p:cNvSpPr>
                <p:nvPr/>
              </p:nvSpPr>
              <p:spPr bwMode="auto">
                <a:xfrm>
                  <a:off x="3016" y="2453"/>
                  <a:ext cx="272" cy="39"/>
                </a:xfrm>
                <a:custGeom>
                  <a:avLst/>
                  <a:gdLst>
                    <a:gd name="T0" fmla="*/ 0 w 453"/>
                    <a:gd name="T1" fmla="*/ 1 h 54"/>
                    <a:gd name="T2" fmla="*/ 1 w 453"/>
                    <a:gd name="T3" fmla="*/ 1 h 54"/>
                    <a:gd name="T4" fmla="*/ 1 w 453"/>
                    <a:gd name="T5" fmla="*/ 1 h 54"/>
                    <a:gd name="T6" fmla="*/ 1 w 453"/>
                    <a:gd name="T7" fmla="*/ 1 h 5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53"/>
                    <a:gd name="T13" fmla="*/ 0 h 54"/>
                    <a:gd name="T14" fmla="*/ 453 w 453"/>
                    <a:gd name="T15" fmla="*/ 54 h 5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53" h="54">
                      <a:moveTo>
                        <a:pt x="0" y="54"/>
                      </a:moveTo>
                      <a:cubicBezTo>
                        <a:pt x="41" y="35"/>
                        <a:pt x="83" y="16"/>
                        <a:pt x="136" y="8"/>
                      </a:cubicBezTo>
                      <a:cubicBezTo>
                        <a:pt x="189" y="0"/>
                        <a:pt x="264" y="0"/>
                        <a:pt x="317" y="8"/>
                      </a:cubicBezTo>
                      <a:cubicBezTo>
                        <a:pt x="370" y="16"/>
                        <a:pt x="411" y="35"/>
                        <a:pt x="453" y="54"/>
                      </a:cubicBezTo>
                    </a:path>
                  </a:pathLst>
                </a:custGeom>
                <a:noFill/>
                <a:ln w="28575">
                  <a:solidFill>
                    <a:srgbClr val="0C3226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76854" name="Freeform 17"/>
                <p:cNvSpPr>
                  <a:spLocks/>
                </p:cNvSpPr>
                <p:nvPr/>
              </p:nvSpPr>
              <p:spPr bwMode="auto">
                <a:xfrm>
                  <a:off x="3016" y="2294"/>
                  <a:ext cx="272" cy="39"/>
                </a:xfrm>
                <a:custGeom>
                  <a:avLst/>
                  <a:gdLst>
                    <a:gd name="T0" fmla="*/ 0 w 453"/>
                    <a:gd name="T1" fmla="*/ 1 h 54"/>
                    <a:gd name="T2" fmla="*/ 1 w 453"/>
                    <a:gd name="T3" fmla="*/ 1 h 54"/>
                    <a:gd name="T4" fmla="*/ 1 w 453"/>
                    <a:gd name="T5" fmla="*/ 1 h 54"/>
                    <a:gd name="T6" fmla="*/ 1 w 453"/>
                    <a:gd name="T7" fmla="*/ 1 h 5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53"/>
                    <a:gd name="T13" fmla="*/ 0 h 54"/>
                    <a:gd name="T14" fmla="*/ 453 w 453"/>
                    <a:gd name="T15" fmla="*/ 54 h 5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53" h="54">
                      <a:moveTo>
                        <a:pt x="0" y="54"/>
                      </a:moveTo>
                      <a:cubicBezTo>
                        <a:pt x="41" y="35"/>
                        <a:pt x="83" y="16"/>
                        <a:pt x="136" y="8"/>
                      </a:cubicBezTo>
                      <a:cubicBezTo>
                        <a:pt x="189" y="0"/>
                        <a:pt x="264" y="0"/>
                        <a:pt x="317" y="8"/>
                      </a:cubicBezTo>
                      <a:cubicBezTo>
                        <a:pt x="370" y="16"/>
                        <a:pt x="411" y="35"/>
                        <a:pt x="453" y="54"/>
                      </a:cubicBezTo>
                    </a:path>
                  </a:pathLst>
                </a:custGeom>
                <a:noFill/>
                <a:ln w="28575">
                  <a:solidFill>
                    <a:srgbClr val="0C3226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76855" name="Freeform 18"/>
                <p:cNvSpPr>
                  <a:spLocks/>
                </p:cNvSpPr>
                <p:nvPr/>
              </p:nvSpPr>
              <p:spPr bwMode="auto">
                <a:xfrm>
                  <a:off x="3016" y="2133"/>
                  <a:ext cx="272" cy="39"/>
                </a:xfrm>
                <a:custGeom>
                  <a:avLst/>
                  <a:gdLst>
                    <a:gd name="T0" fmla="*/ 0 w 453"/>
                    <a:gd name="T1" fmla="*/ 1 h 54"/>
                    <a:gd name="T2" fmla="*/ 1 w 453"/>
                    <a:gd name="T3" fmla="*/ 1 h 54"/>
                    <a:gd name="T4" fmla="*/ 1 w 453"/>
                    <a:gd name="T5" fmla="*/ 1 h 54"/>
                    <a:gd name="T6" fmla="*/ 1 w 453"/>
                    <a:gd name="T7" fmla="*/ 1 h 5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53"/>
                    <a:gd name="T13" fmla="*/ 0 h 54"/>
                    <a:gd name="T14" fmla="*/ 453 w 453"/>
                    <a:gd name="T15" fmla="*/ 54 h 5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53" h="54">
                      <a:moveTo>
                        <a:pt x="0" y="54"/>
                      </a:moveTo>
                      <a:cubicBezTo>
                        <a:pt x="41" y="35"/>
                        <a:pt x="83" y="16"/>
                        <a:pt x="136" y="8"/>
                      </a:cubicBezTo>
                      <a:cubicBezTo>
                        <a:pt x="189" y="0"/>
                        <a:pt x="264" y="0"/>
                        <a:pt x="317" y="8"/>
                      </a:cubicBezTo>
                      <a:cubicBezTo>
                        <a:pt x="370" y="16"/>
                        <a:pt x="411" y="35"/>
                        <a:pt x="453" y="54"/>
                      </a:cubicBezTo>
                    </a:path>
                  </a:pathLst>
                </a:custGeom>
                <a:noFill/>
                <a:ln w="28575">
                  <a:solidFill>
                    <a:srgbClr val="0C3226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76856" name="Freeform 19"/>
                <p:cNvSpPr>
                  <a:spLocks/>
                </p:cNvSpPr>
                <p:nvPr/>
              </p:nvSpPr>
              <p:spPr bwMode="auto">
                <a:xfrm>
                  <a:off x="3016" y="1972"/>
                  <a:ext cx="272" cy="39"/>
                </a:xfrm>
                <a:custGeom>
                  <a:avLst/>
                  <a:gdLst>
                    <a:gd name="T0" fmla="*/ 0 w 453"/>
                    <a:gd name="T1" fmla="*/ 1 h 54"/>
                    <a:gd name="T2" fmla="*/ 1 w 453"/>
                    <a:gd name="T3" fmla="*/ 1 h 54"/>
                    <a:gd name="T4" fmla="*/ 1 w 453"/>
                    <a:gd name="T5" fmla="*/ 1 h 54"/>
                    <a:gd name="T6" fmla="*/ 1 w 453"/>
                    <a:gd name="T7" fmla="*/ 1 h 5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53"/>
                    <a:gd name="T13" fmla="*/ 0 h 54"/>
                    <a:gd name="T14" fmla="*/ 453 w 453"/>
                    <a:gd name="T15" fmla="*/ 54 h 5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53" h="54">
                      <a:moveTo>
                        <a:pt x="0" y="54"/>
                      </a:moveTo>
                      <a:cubicBezTo>
                        <a:pt x="41" y="35"/>
                        <a:pt x="83" y="16"/>
                        <a:pt x="136" y="8"/>
                      </a:cubicBezTo>
                      <a:cubicBezTo>
                        <a:pt x="189" y="0"/>
                        <a:pt x="264" y="0"/>
                        <a:pt x="317" y="8"/>
                      </a:cubicBezTo>
                      <a:cubicBezTo>
                        <a:pt x="370" y="16"/>
                        <a:pt x="411" y="35"/>
                        <a:pt x="453" y="54"/>
                      </a:cubicBezTo>
                    </a:path>
                  </a:pathLst>
                </a:custGeom>
                <a:noFill/>
                <a:ln w="28575">
                  <a:solidFill>
                    <a:srgbClr val="0C3226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76857" name="Freeform 20"/>
                <p:cNvSpPr>
                  <a:spLocks/>
                </p:cNvSpPr>
                <p:nvPr/>
              </p:nvSpPr>
              <p:spPr bwMode="auto">
                <a:xfrm>
                  <a:off x="3016" y="1813"/>
                  <a:ext cx="272" cy="39"/>
                </a:xfrm>
                <a:custGeom>
                  <a:avLst/>
                  <a:gdLst>
                    <a:gd name="T0" fmla="*/ 0 w 453"/>
                    <a:gd name="T1" fmla="*/ 1 h 54"/>
                    <a:gd name="T2" fmla="*/ 1 w 453"/>
                    <a:gd name="T3" fmla="*/ 1 h 54"/>
                    <a:gd name="T4" fmla="*/ 1 w 453"/>
                    <a:gd name="T5" fmla="*/ 1 h 54"/>
                    <a:gd name="T6" fmla="*/ 1 w 453"/>
                    <a:gd name="T7" fmla="*/ 1 h 5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53"/>
                    <a:gd name="T13" fmla="*/ 0 h 54"/>
                    <a:gd name="T14" fmla="*/ 453 w 453"/>
                    <a:gd name="T15" fmla="*/ 54 h 5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53" h="54">
                      <a:moveTo>
                        <a:pt x="0" y="54"/>
                      </a:moveTo>
                      <a:cubicBezTo>
                        <a:pt x="41" y="35"/>
                        <a:pt x="83" y="16"/>
                        <a:pt x="136" y="8"/>
                      </a:cubicBezTo>
                      <a:cubicBezTo>
                        <a:pt x="189" y="0"/>
                        <a:pt x="264" y="0"/>
                        <a:pt x="317" y="8"/>
                      </a:cubicBezTo>
                      <a:cubicBezTo>
                        <a:pt x="370" y="16"/>
                        <a:pt x="411" y="35"/>
                        <a:pt x="453" y="54"/>
                      </a:cubicBezTo>
                    </a:path>
                  </a:pathLst>
                </a:custGeom>
                <a:noFill/>
                <a:ln w="28575">
                  <a:solidFill>
                    <a:srgbClr val="0C3226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76858" name="Freeform 21"/>
                <p:cNvSpPr>
                  <a:spLocks/>
                </p:cNvSpPr>
                <p:nvPr/>
              </p:nvSpPr>
              <p:spPr bwMode="auto">
                <a:xfrm>
                  <a:off x="3016" y="1652"/>
                  <a:ext cx="272" cy="39"/>
                </a:xfrm>
                <a:custGeom>
                  <a:avLst/>
                  <a:gdLst>
                    <a:gd name="T0" fmla="*/ 0 w 453"/>
                    <a:gd name="T1" fmla="*/ 1 h 54"/>
                    <a:gd name="T2" fmla="*/ 1 w 453"/>
                    <a:gd name="T3" fmla="*/ 1 h 54"/>
                    <a:gd name="T4" fmla="*/ 1 w 453"/>
                    <a:gd name="T5" fmla="*/ 1 h 54"/>
                    <a:gd name="T6" fmla="*/ 1 w 453"/>
                    <a:gd name="T7" fmla="*/ 1 h 5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53"/>
                    <a:gd name="T13" fmla="*/ 0 h 54"/>
                    <a:gd name="T14" fmla="*/ 453 w 453"/>
                    <a:gd name="T15" fmla="*/ 54 h 5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53" h="54">
                      <a:moveTo>
                        <a:pt x="0" y="54"/>
                      </a:moveTo>
                      <a:cubicBezTo>
                        <a:pt x="41" y="35"/>
                        <a:pt x="83" y="16"/>
                        <a:pt x="136" y="8"/>
                      </a:cubicBezTo>
                      <a:cubicBezTo>
                        <a:pt x="189" y="0"/>
                        <a:pt x="264" y="0"/>
                        <a:pt x="317" y="8"/>
                      </a:cubicBezTo>
                      <a:cubicBezTo>
                        <a:pt x="370" y="16"/>
                        <a:pt x="411" y="35"/>
                        <a:pt x="453" y="54"/>
                      </a:cubicBezTo>
                    </a:path>
                  </a:pathLst>
                </a:custGeom>
                <a:noFill/>
                <a:ln w="28575">
                  <a:solidFill>
                    <a:srgbClr val="0C3226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76859" name="Line 38"/>
                <p:cNvSpPr>
                  <a:spLocks noChangeShapeType="1"/>
                </p:cNvSpPr>
                <p:nvPr/>
              </p:nvSpPr>
              <p:spPr bwMode="auto">
                <a:xfrm flipV="1">
                  <a:off x="3016" y="1525"/>
                  <a:ext cx="0" cy="45"/>
                </a:xfrm>
                <a:prstGeom prst="line">
                  <a:avLst/>
                </a:prstGeom>
                <a:noFill/>
                <a:ln w="38100">
                  <a:solidFill>
                    <a:srgbClr val="0C3226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76860" name="Line 39"/>
                <p:cNvSpPr>
                  <a:spLocks noChangeShapeType="1"/>
                </p:cNvSpPr>
                <p:nvPr/>
              </p:nvSpPr>
              <p:spPr bwMode="auto">
                <a:xfrm flipV="1">
                  <a:off x="3288" y="1525"/>
                  <a:ext cx="0" cy="45"/>
                </a:xfrm>
                <a:prstGeom prst="line">
                  <a:avLst/>
                </a:prstGeom>
                <a:noFill/>
                <a:ln w="38100">
                  <a:solidFill>
                    <a:srgbClr val="0C3226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</p:grpSp>
          <p:sp>
            <p:nvSpPr>
              <p:cNvPr id="76817" name="Oval 7"/>
              <p:cNvSpPr>
                <a:spLocks noChangeArrowheads="1"/>
              </p:cNvSpPr>
              <p:nvPr/>
            </p:nvSpPr>
            <p:spPr bwMode="auto">
              <a:xfrm>
                <a:off x="6440898" y="2972363"/>
                <a:ext cx="1949767" cy="843448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latinLnBrk="0">
                  <a:spcBef>
                    <a:spcPct val="20000"/>
                  </a:spcBef>
                  <a:buClr>
                    <a:schemeClr val="tx2"/>
                  </a:buClr>
                  <a:buFont typeface="Wingdings" pitchFamily="2" charset="2"/>
                  <a:buNone/>
                </a:pPr>
                <a:endParaRPr kumimoji="0" lang="ko-KR" altLang="en-US">
                  <a:ea typeface="휴먼엑스포" pitchFamily="18" charset="-127"/>
                </a:endParaRPr>
              </a:p>
            </p:txBody>
          </p:sp>
          <p:pic>
            <p:nvPicPr>
              <p:cNvPr id="76818" name="Picture 6" descr="맨홀-1"/>
              <p:cNvPicPr>
                <a:picLocks noChangeAspect="1" noChangeArrowheads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35531" y="2857496"/>
                <a:ext cx="1521574" cy="7810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13" name="Group 24"/>
              <p:cNvGrpSpPr>
                <a:grpSpLocks/>
              </p:cNvGrpSpPr>
              <p:nvPr/>
            </p:nvGrpSpPr>
            <p:grpSpPr bwMode="auto">
              <a:xfrm>
                <a:off x="6461164" y="3045658"/>
                <a:ext cx="905959" cy="441962"/>
                <a:chOff x="2381" y="210"/>
                <a:chExt cx="1054" cy="404"/>
              </a:xfrm>
            </p:grpSpPr>
            <p:sp>
              <p:nvSpPr>
                <p:cNvPr id="150" name="Freeform 25"/>
                <p:cNvSpPr>
                  <a:spLocks/>
                </p:cNvSpPr>
                <p:nvPr/>
              </p:nvSpPr>
              <p:spPr bwMode="auto">
                <a:xfrm>
                  <a:off x="2381" y="212"/>
                  <a:ext cx="1056" cy="402"/>
                </a:xfrm>
                <a:custGeom>
                  <a:avLst/>
                  <a:gdLst/>
                  <a:ahLst/>
                  <a:cxnLst>
                    <a:cxn ang="0">
                      <a:pos x="1041" y="393"/>
                    </a:cxn>
                    <a:cxn ang="0">
                      <a:pos x="1006" y="237"/>
                    </a:cxn>
                    <a:cxn ang="0">
                      <a:pos x="972" y="168"/>
                    </a:cxn>
                    <a:cxn ang="0">
                      <a:pos x="937" y="151"/>
                    </a:cxn>
                    <a:cxn ang="0">
                      <a:pos x="902" y="139"/>
                    </a:cxn>
                    <a:cxn ang="0">
                      <a:pos x="839" y="93"/>
                    </a:cxn>
                    <a:cxn ang="0">
                      <a:pos x="707" y="59"/>
                    </a:cxn>
                    <a:cxn ang="0">
                      <a:pos x="367" y="13"/>
                    </a:cxn>
                    <a:cxn ang="0">
                      <a:pos x="33" y="18"/>
                    </a:cxn>
                    <a:cxn ang="0">
                      <a:pos x="482" y="249"/>
                    </a:cxn>
                    <a:cxn ang="0">
                      <a:pos x="620" y="272"/>
                    </a:cxn>
                    <a:cxn ang="0">
                      <a:pos x="689" y="301"/>
                    </a:cxn>
                    <a:cxn ang="0">
                      <a:pos x="718" y="370"/>
                    </a:cxn>
                    <a:cxn ang="0">
                      <a:pos x="735" y="404"/>
                    </a:cxn>
                  </a:cxnLst>
                  <a:rect l="0" t="0" r="r" b="b"/>
                  <a:pathLst>
                    <a:path w="1054" h="404">
                      <a:moveTo>
                        <a:pt x="1041" y="393"/>
                      </a:moveTo>
                      <a:cubicBezTo>
                        <a:pt x="1038" y="342"/>
                        <a:pt x="1054" y="271"/>
                        <a:pt x="1006" y="237"/>
                      </a:cubicBezTo>
                      <a:cubicBezTo>
                        <a:pt x="1000" y="219"/>
                        <a:pt x="991" y="174"/>
                        <a:pt x="972" y="168"/>
                      </a:cubicBezTo>
                      <a:cubicBezTo>
                        <a:pt x="908" y="147"/>
                        <a:pt x="1001" y="179"/>
                        <a:pt x="937" y="151"/>
                      </a:cubicBezTo>
                      <a:cubicBezTo>
                        <a:pt x="926" y="146"/>
                        <a:pt x="902" y="139"/>
                        <a:pt x="902" y="139"/>
                      </a:cubicBezTo>
                      <a:cubicBezTo>
                        <a:pt x="885" y="113"/>
                        <a:pt x="865" y="108"/>
                        <a:pt x="839" y="93"/>
                      </a:cubicBezTo>
                      <a:cubicBezTo>
                        <a:pt x="777" y="58"/>
                        <a:pt x="801" y="65"/>
                        <a:pt x="707" y="59"/>
                      </a:cubicBezTo>
                      <a:cubicBezTo>
                        <a:pt x="593" y="20"/>
                        <a:pt x="490" y="17"/>
                        <a:pt x="367" y="13"/>
                      </a:cubicBezTo>
                      <a:cubicBezTo>
                        <a:pt x="258" y="0"/>
                        <a:pt x="142" y="15"/>
                        <a:pt x="33" y="18"/>
                      </a:cubicBezTo>
                      <a:cubicBezTo>
                        <a:pt x="41" y="379"/>
                        <a:pt x="0" y="242"/>
                        <a:pt x="482" y="249"/>
                      </a:cubicBezTo>
                      <a:cubicBezTo>
                        <a:pt x="526" y="262"/>
                        <a:pt x="575" y="266"/>
                        <a:pt x="620" y="272"/>
                      </a:cubicBezTo>
                      <a:cubicBezTo>
                        <a:pt x="646" y="279"/>
                        <a:pt x="667" y="286"/>
                        <a:pt x="689" y="301"/>
                      </a:cubicBezTo>
                      <a:cubicBezTo>
                        <a:pt x="703" y="321"/>
                        <a:pt x="704" y="352"/>
                        <a:pt x="718" y="370"/>
                      </a:cubicBezTo>
                      <a:cubicBezTo>
                        <a:pt x="741" y="400"/>
                        <a:pt x="735" y="358"/>
                        <a:pt x="735" y="404"/>
                      </a:cubicBezTo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50000">
                      <a:schemeClr val="bg1"/>
                    </a:gs>
                    <a:gs pos="100000">
                      <a:schemeClr val="accent1"/>
                    </a:gs>
                  </a:gsLst>
                  <a:lin ang="18900000" scaled="1"/>
                </a:gradFill>
                <a:ln w="38100" cmpd="sng">
                  <a:solidFill>
                    <a:srgbClr val="0C3226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latinLnBrk="0">
                    <a:spcBef>
                      <a:spcPct val="20000"/>
                    </a:spcBef>
                    <a:buClr>
                      <a:schemeClr val="tx2"/>
                    </a:buClr>
                    <a:buFont typeface="Wingdings" pitchFamily="2" charset="2"/>
                    <a:buNone/>
                    <a:defRPr/>
                  </a:pPr>
                  <a:endParaRPr kumimoji="0" lang="ko-KR" altLang="en-US">
                    <a:ea typeface="휴먼엑스포" pitchFamily="18" charset="-127"/>
                  </a:endParaRPr>
                </a:p>
              </p:txBody>
            </p:sp>
            <p:sp>
              <p:nvSpPr>
                <p:cNvPr id="76842" name="Freeform 26"/>
                <p:cNvSpPr>
                  <a:spLocks/>
                </p:cNvSpPr>
                <p:nvPr/>
              </p:nvSpPr>
              <p:spPr bwMode="auto">
                <a:xfrm>
                  <a:off x="3107" y="527"/>
                  <a:ext cx="317" cy="45"/>
                </a:xfrm>
                <a:custGeom>
                  <a:avLst/>
                  <a:gdLst>
                    <a:gd name="T0" fmla="*/ 0 w 453"/>
                    <a:gd name="T1" fmla="*/ 5 h 54"/>
                    <a:gd name="T2" fmla="*/ 1 w 453"/>
                    <a:gd name="T3" fmla="*/ 3 h 54"/>
                    <a:gd name="T4" fmla="*/ 2 w 453"/>
                    <a:gd name="T5" fmla="*/ 3 h 54"/>
                    <a:gd name="T6" fmla="*/ 3 w 453"/>
                    <a:gd name="T7" fmla="*/ 5 h 5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53"/>
                    <a:gd name="T13" fmla="*/ 0 h 54"/>
                    <a:gd name="T14" fmla="*/ 453 w 453"/>
                    <a:gd name="T15" fmla="*/ 54 h 5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53" h="54">
                      <a:moveTo>
                        <a:pt x="0" y="54"/>
                      </a:moveTo>
                      <a:cubicBezTo>
                        <a:pt x="41" y="35"/>
                        <a:pt x="83" y="16"/>
                        <a:pt x="136" y="8"/>
                      </a:cubicBezTo>
                      <a:cubicBezTo>
                        <a:pt x="189" y="0"/>
                        <a:pt x="264" y="0"/>
                        <a:pt x="317" y="8"/>
                      </a:cubicBezTo>
                      <a:cubicBezTo>
                        <a:pt x="370" y="16"/>
                        <a:pt x="411" y="35"/>
                        <a:pt x="453" y="54"/>
                      </a:cubicBezTo>
                    </a:path>
                  </a:pathLst>
                </a:custGeom>
                <a:noFill/>
                <a:ln w="28575">
                  <a:solidFill>
                    <a:srgbClr val="0C3226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76843" name="Freeform 27"/>
                <p:cNvSpPr>
                  <a:spLocks/>
                </p:cNvSpPr>
                <p:nvPr/>
              </p:nvSpPr>
              <p:spPr bwMode="auto">
                <a:xfrm rot="-1118382">
                  <a:off x="3065" y="420"/>
                  <a:ext cx="318" cy="91"/>
                </a:xfrm>
                <a:custGeom>
                  <a:avLst/>
                  <a:gdLst>
                    <a:gd name="T0" fmla="*/ 0 w 453"/>
                    <a:gd name="T1" fmla="*/ 80316 h 54"/>
                    <a:gd name="T2" fmla="*/ 1 w 453"/>
                    <a:gd name="T3" fmla="*/ 11385 h 54"/>
                    <a:gd name="T4" fmla="*/ 2 w 453"/>
                    <a:gd name="T5" fmla="*/ 11385 h 54"/>
                    <a:gd name="T6" fmla="*/ 3 w 453"/>
                    <a:gd name="T7" fmla="*/ 80316 h 5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53"/>
                    <a:gd name="T13" fmla="*/ 0 h 54"/>
                    <a:gd name="T14" fmla="*/ 453 w 453"/>
                    <a:gd name="T15" fmla="*/ 54 h 5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53" h="54">
                      <a:moveTo>
                        <a:pt x="0" y="54"/>
                      </a:moveTo>
                      <a:cubicBezTo>
                        <a:pt x="41" y="35"/>
                        <a:pt x="83" y="16"/>
                        <a:pt x="136" y="8"/>
                      </a:cubicBezTo>
                      <a:cubicBezTo>
                        <a:pt x="189" y="0"/>
                        <a:pt x="264" y="0"/>
                        <a:pt x="317" y="8"/>
                      </a:cubicBezTo>
                      <a:cubicBezTo>
                        <a:pt x="370" y="16"/>
                        <a:pt x="411" y="35"/>
                        <a:pt x="453" y="54"/>
                      </a:cubicBezTo>
                    </a:path>
                  </a:pathLst>
                </a:custGeom>
                <a:noFill/>
                <a:ln w="28575">
                  <a:solidFill>
                    <a:srgbClr val="0C3226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76844" name="Freeform 28"/>
                <p:cNvSpPr>
                  <a:spLocks/>
                </p:cNvSpPr>
                <p:nvPr/>
              </p:nvSpPr>
              <p:spPr bwMode="auto">
                <a:xfrm rot="-2847692">
                  <a:off x="2983" y="372"/>
                  <a:ext cx="275" cy="44"/>
                </a:xfrm>
                <a:custGeom>
                  <a:avLst/>
                  <a:gdLst>
                    <a:gd name="T0" fmla="*/ 0 w 453"/>
                    <a:gd name="T1" fmla="*/ 3 h 54"/>
                    <a:gd name="T2" fmla="*/ 1 w 453"/>
                    <a:gd name="T3" fmla="*/ 2 h 54"/>
                    <a:gd name="T4" fmla="*/ 1 w 453"/>
                    <a:gd name="T5" fmla="*/ 2 h 54"/>
                    <a:gd name="T6" fmla="*/ 1 w 453"/>
                    <a:gd name="T7" fmla="*/ 3 h 5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53"/>
                    <a:gd name="T13" fmla="*/ 0 h 54"/>
                    <a:gd name="T14" fmla="*/ 453 w 453"/>
                    <a:gd name="T15" fmla="*/ 54 h 5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53" h="54">
                      <a:moveTo>
                        <a:pt x="0" y="54"/>
                      </a:moveTo>
                      <a:cubicBezTo>
                        <a:pt x="41" y="35"/>
                        <a:pt x="83" y="16"/>
                        <a:pt x="136" y="8"/>
                      </a:cubicBezTo>
                      <a:cubicBezTo>
                        <a:pt x="189" y="0"/>
                        <a:pt x="264" y="0"/>
                        <a:pt x="317" y="8"/>
                      </a:cubicBezTo>
                      <a:cubicBezTo>
                        <a:pt x="370" y="16"/>
                        <a:pt x="411" y="35"/>
                        <a:pt x="453" y="54"/>
                      </a:cubicBezTo>
                    </a:path>
                  </a:pathLst>
                </a:custGeom>
                <a:noFill/>
                <a:ln w="28575">
                  <a:solidFill>
                    <a:srgbClr val="0C3226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76845" name="Freeform 29"/>
                <p:cNvSpPr>
                  <a:spLocks/>
                </p:cNvSpPr>
                <p:nvPr/>
              </p:nvSpPr>
              <p:spPr bwMode="auto">
                <a:xfrm rot="-3772101">
                  <a:off x="2869" y="328"/>
                  <a:ext cx="256" cy="64"/>
                </a:xfrm>
                <a:custGeom>
                  <a:avLst/>
                  <a:gdLst>
                    <a:gd name="T0" fmla="*/ 0 w 453"/>
                    <a:gd name="T1" fmla="*/ 585 h 54"/>
                    <a:gd name="T2" fmla="*/ 1 w 453"/>
                    <a:gd name="T3" fmla="*/ 84 h 54"/>
                    <a:gd name="T4" fmla="*/ 1 w 453"/>
                    <a:gd name="T5" fmla="*/ 84 h 54"/>
                    <a:gd name="T6" fmla="*/ 1 w 453"/>
                    <a:gd name="T7" fmla="*/ 585 h 5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53"/>
                    <a:gd name="T13" fmla="*/ 0 h 54"/>
                    <a:gd name="T14" fmla="*/ 453 w 453"/>
                    <a:gd name="T15" fmla="*/ 54 h 5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53" h="54">
                      <a:moveTo>
                        <a:pt x="0" y="54"/>
                      </a:moveTo>
                      <a:cubicBezTo>
                        <a:pt x="41" y="35"/>
                        <a:pt x="83" y="16"/>
                        <a:pt x="136" y="8"/>
                      </a:cubicBezTo>
                      <a:cubicBezTo>
                        <a:pt x="189" y="0"/>
                        <a:pt x="264" y="0"/>
                        <a:pt x="317" y="8"/>
                      </a:cubicBezTo>
                      <a:cubicBezTo>
                        <a:pt x="370" y="16"/>
                        <a:pt x="411" y="35"/>
                        <a:pt x="453" y="54"/>
                      </a:cubicBezTo>
                    </a:path>
                  </a:pathLst>
                </a:custGeom>
                <a:noFill/>
                <a:ln w="28575">
                  <a:solidFill>
                    <a:srgbClr val="0C3226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76846" name="Freeform 30"/>
                <p:cNvSpPr>
                  <a:spLocks/>
                </p:cNvSpPr>
                <p:nvPr/>
              </p:nvSpPr>
              <p:spPr bwMode="auto">
                <a:xfrm rot="-3772101">
                  <a:off x="2693" y="306"/>
                  <a:ext cx="256" cy="64"/>
                </a:xfrm>
                <a:custGeom>
                  <a:avLst/>
                  <a:gdLst>
                    <a:gd name="T0" fmla="*/ 0 w 453"/>
                    <a:gd name="T1" fmla="*/ 585 h 54"/>
                    <a:gd name="T2" fmla="*/ 1 w 453"/>
                    <a:gd name="T3" fmla="*/ 84 h 54"/>
                    <a:gd name="T4" fmla="*/ 1 w 453"/>
                    <a:gd name="T5" fmla="*/ 84 h 54"/>
                    <a:gd name="T6" fmla="*/ 1 w 453"/>
                    <a:gd name="T7" fmla="*/ 585 h 5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53"/>
                    <a:gd name="T13" fmla="*/ 0 h 54"/>
                    <a:gd name="T14" fmla="*/ 453 w 453"/>
                    <a:gd name="T15" fmla="*/ 54 h 5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53" h="54">
                      <a:moveTo>
                        <a:pt x="0" y="54"/>
                      </a:moveTo>
                      <a:cubicBezTo>
                        <a:pt x="41" y="35"/>
                        <a:pt x="83" y="16"/>
                        <a:pt x="136" y="8"/>
                      </a:cubicBezTo>
                      <a:cubicBezTo>
                        <a:pt x="189" y="0"/>
                        <a:pt x="264" y="0"/>
                        <a:pt x="317" y="8"/>
                      </a:cubicBezTo>
                      <a:cubicBezTo>
                        <a:pt x="370" y="16"/>
                        <a:pt x="411" y="35"/>
                        <a:pt x="453" y="54"/>
                      </a:cubicBezTo>
                    </a:path>
                  </a:pathLst>
                </a:custGeom>
                <a:noFill/>
                <a:ln w="28575">
                  <a:solidFill>
                    <a:srgbClr val="0C3226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76847" name="Freeform 31"/>
                <p:cNvSpPr>
                  <a:spLocks/>
                </p:cNvSpPr>
                <p:nvPr/>
              </p:nvSpPr>
              <p:spPr bwMode="auto">
                <a:xfrm rot="-5400000">
                  <a:off x="2499" y="319"/>
                  <a:ext cx="256" cy="49"/>
                </a:xfrm>
                <a:custGeom>
                  <a:avLst/>
                  <a:gdLst>
                    <a:gd name="T0" fmla="*/ 0 w 453"/>
                    <a:gd name="T1" fmla="*/ 14 h 54"/>
                    <a:gd name="T2" fmla="*/ 1 w 453"/>
                    <a:gd name="T3" fmla="*/ 5 h 54"/>
                    <a:gd name="T4" fmla="*/ 1 w 453"/>
                    <a:gd name="T5" fmla="*/ 5 h 54"/>
                    <a:gd name="T6" fmla="*/ 1 w 453"/>
                    <a:gd name="T7" fmla="*/ 14 h 5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53"/>
                    <a:gd name="T13" fmla="*/ 0 h 54"/>
                    <a:gd name="T14" fmla="*/ 453 w 453"/>
                    <a:gd name="T15" fmla="*/ 54 h 5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53" h="54">
                      <a:moveTo>
                        <a:pt x="0" y="54"/>
                      </a:moveTo>
                      <a:cubicBezTo>
                        <a:pt x="41" y="35"/>
                        <a:pt x="83" y="16"/>
                        <a:pt x="136" y="8"/>
                      </a:cubicBezTo>
                      <a:cubicBezTo>
                        <a:pt x="189" y="0"/>
                        <a:pt x="264" y="0"/>
                        <a:pt x="317" y="8"/>
                      </a:cubicBezTo>
                      <a:cubicBezTo>
                        <a:pt x="370" y="16"/>
                        <a:pt x="411" y="35"/>
                        <a:pt x="453" y="54"/>
                      </a:cubicBezTo>
                    </a:path>
                  </a:pathLst>
                </a:custGeom>
                <a:noFill/>
                <a:ln w="28575">
                  <a:solidFill>
                    <a:srgbClr val="0C3226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</p:grpSp>
          <p:sp>
            <p:nvSpPr>
              <p:cNvPr id="76820" name="AutoShape 32"/>
              <p:cNvSpPr>
                <a:spLocks noChangeArrowheads="1"/>
              </p:cNvSpPr>
              <p:nvPr/>
            </p:nvSpPr>
            <p:spPr bwMode="auto">
              <a:xfrm rot="-5400000">
                <a:off x="6020452" y="2900551"/>
                <a:ext cx="382888" cy="524322"/>
              </a:xfrm>
              <a:prstGeom prst="can">
                <a:avLst>
                  <a:gd name="adj" fmla="val 12965"/>
                </a:avLst>
              </a:prstGeom>
              <a:gradFill rotWithShape="1">
                <a:gsLst>
                  <a:gs pos="0">
                    <a:srgbClr val="DDDDDD"/>
                  </a:gs>
                  <a:gs pos="50000">
                    <a:srgbClr val="FFFFFF"/>
                  </a:gs>
                  <a:gs pos="100000">
                    <a:srgbClr val="DDDDDD"/>
                  </a:gs>
                </a:gsLst>
                <a:lin ang="0" scaled="1"/>
              </a:gradFill>
              <a:ln w="28575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latinLnBrk="0">
                  <a:spcBef>
                    <a:spcPct val="20000"/>
                  </a:spcBef>
                  <a:buClr>
                    <a:schemeClr val="tx2"/>
                  </a:buClr>
                  <a:buFont typeface="Wingdings" pitchFamily="2" charset="2"/>
                  <a:buNone/>
                </a:pPr>
                <a:endParaRPr kumimoji="0" lang="ko-KR" altLang="en-US">
                  <a:ea typeface="휴먼엑스포" pitchFamily="18" charset="-127"/>
                </a:endParaRPr>
              </a:p>
            </p:txBody>
          </p:sp>
          <p:sp>
            <p:nvSpPr>
              <p:cNvPr id="76821" name="Freeform 33"/>
              <p:cNvSpPr>
                <a:spLocks/>
              </p:cNvSpPr>
              <p:nvPr/>
            </p:nvSpPr>
            <p:spPr bwMode="auto">
              <a:xfrm>
                <a:off x="6474057" y="2916570"/>
                <a:ext cx="51573" cy="491191"/>
              </a:xfrm>
              <a:custGeom>
                <a:avLst/>
                <a:gdLst>
                  <a:gd name="T0" fmla="*/ 0 w 45"/>
                  <a:gd name="T1" fmla="*/ 2147483647 h 408"/>
                  <a:gd name="T2" fmla="*/ 2147483647 w 45"/>
                  <a:gd name="T3" fmla="*/ 0 h 408"/>
                  <a:gd name="T4" fmla="*/ 2147483647 w 45"/>
                  <a:gd name="T5" fmla="*/ 2147483647 h 408"/>
                  <a:gd name="T6" fmla="*/ 0 w 45"/>
                  <a:gd name="T7" fmla="*/ 2147483647 h 40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5"/>
                  <a:gd name="T13" fmla="*/ 0 h 408"/>
                  <a:gd name="T14" fmla="*/ 45 w 45"/>
                  <a:gd name="T15" fmla="*/ 408 h 40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5" h="408">
                    <a:moveTo>
                      <a:pt x="0" y="45"/>
                    </a:moveTo>
                    <a:lnTo>
                      <a:pt x="45" y="0"/>
                    </a:lnTo>
                    <a:lnTo>
                      <a:pt x="45" y="408"/>
                    </a:lnTo>
                    <a:lnTo>
                      <a:pt x="0" y="363"/>
                    </a:lnTo>
                  </a:path>
                </a:pathLst>
              </a:custGeom>
              <a:solidFill>
                <a:srgbClr val="FFCC99"/>
              </a:solidFill>
              <a:ln w="28575">
                <a:solidFill>
                  <a:srgbClr val="FF66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76822" name="Rectangle 34"/>
              <p:cNvSpPr>
                <a:spLocks noChangeArrowheads="1"/>
              </p:cNvSpPr>
              <p:nvPr/>
            </p:nvSpPr>
            <p:spPr bwMode="auto">
              <a:xfrm>
                <a:off x="6054599" y="3080665"/>
                <a:ext cx="313734" cy="16409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latinLnBrk="0">
                  <a:spcBef>
                    <a:spcPct val="20000"/>
                  </a:spcBef>
                  <a:buClr>
                    <a:schemeClr val="tx2"/>
                  </a:buClr>
                  <a:buFont typeface="Wingdings" pitchFamily="2" charset="2"/>
                  <a:buNone/>
                </a:pPr>
                <a:r>
                  <a:rPr kumimoji="0" lang="en-US" altLang="ko-KR" sz="1200" b="1">
                    <a:ea typeface="휴먼엑스포" pitchFamily="18" charset="-127"/>
                  </a:rPr>
                  <a:t>FAN</a:t>
                </a:r>
              </a:p>
            </p:txBody>
          </p:sp>
          <p:sp>
            <p:nvSpPr>
              <p:cNvPr id="76823" name="Rectangle 35"/>
              <p:cNvSpPr>
                <a:spLocks noChangeArrowheads="1"/>
              </p:cNvSpPr>
              <p:nvPr/>
            </p:nvSpPr>
            <p:spPr bwMode="auto">
              <a:xfrm>
                <a:off x="6111329" y="3354156"/>
                <a:ext cx="262161" cy="53604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latinLnBrk="0">
                  <a:spcBef>
                    <a:spcPct val="20000"/>
                  </a:spcBef>
                  <a:buClr>
                    <a:schemeClr val="tx2"/>
                  </a:buClr>
                  <a:buFont typeface="Wingdings" pitchFamily="2" charset="2"/>
                  <a:buNone/>
                </a:pPr>
                <a:endParaRPr kumimoji="0" lang="ko-KR" altLang="en-US">
                  <a:ea typeface="휴먼엑스포" pitchFamily="18" charset="-127"/>
                </a:endParaRPr>
              </a:p>
            </p:txBody>
          </p:sp>
          <p:sp>
            <p:nvSpPr>
              <p:cNvPr id="76824" name="Freeform 36"/>
              <p:cNvSpPr>
                <a:spLocks/>
              </p:cNvSpPr>
              <p:nvPr/>
            </p:nvSpPr>
            <p:spPr bwMode="auto">
              <a:xfrm>
                <a:off x="6080386" y="3407761"/>
                <a:ext cx="365306" cy="54698"/>
              </a:xfrm>
              <a:custGeom>
                <a:avLst/>
                <a:gdLst>
                  <a:gd name="T0" fmla="*/ 2147483647 w 317"/>
                  <a:gd name="T1" fmla="*/ 0 h 45"/>
                  <a:gd name="T2" fmla="*/ 0 w 317"/>
                  <a:gd name="T3" fmla="*/ 2147483647 h 45"/>
                  <a:gd name="T4" fmla="*/ 2147483647 w 317"/>
                  <a:gd name="T5" fmla="*/ 2147483647 h 45"/>
                  <a:gd name="T6" fmla="*/ 2147483647 w 317"/>
                  <a:gd name="T7" fmla="*/ 0 h 4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7"/>
                  <a:gd name="T13" fmla="*/ 0 h 45"/>
                  <a:gd name="T14" fmla="*/ 317 w 317"/>
                  <a:gd name="T15" fmla="*/ 45 h 4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7" h="45">
                    <a:moveTo>
                      <a:pt x="45" y="0"/>
                    </a:moveTo>
                    <a:lnTo>
                      <a:pt x="0" y="45"/>
                    </a:lnTo>
                    <a:lnTo>
                      <a:pt x="317" y="45"/>
                    </a:lnTo>
                    <a:lnTo>
                      <a:pt x="226" y="0"/>
                    </a:lnTo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76825" name="Freeform 37"/>
              <p:cNvSpPr>
                <a:spLocks/>
              </p:cNvSpPr>
              <p:nvPr/>
            </p:nvSpPr>
            <p:spPr bwMode="auto">
              <a:xfrm>
                <a:off x="7010412" y="3436204"/>
                <a:ext cx="344677" cy="52510"/>
              </a:xfrm>
              <a:custGeom>
                <a:avLst/>
                <a:gdLst>
                  <a:gd name="T0" fmla="*/ 0 w 363"/>
                  <a:gd name="T1" fmla="*/ 0 h 54"/>
                  <a:gd name="T2" fmla="*/ 2147483647 w 363"/>
                  <a:gd name="T3" fmla="*/ 2147483647 h 54"/>
                  <a:gd name="T4" fmla="*/ 2147483647 w 363"/>
                  <a:gd name="T5" fmla="*/ 2147483647 h 54"/>
                  <a:gd name="T6" fmla="*/ 0 60000 65536"/>
                  <a:gd name="T7" fmla="*/ 0 60000 65536"/>
                  <a:gd name="T8" fmla="*/ 0 60000 65536"/>
                  <a:gd name="T9" fmla="*/ 0 w 363"/>
                  <a:gd name="T10" fmla="*/ 0 h 54"/>
                  <a:gd name="T11" fmla="*/ 363 w 363"/>
                  <a:gd name="T12" fmla="*/ 54 h 5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63" h="54">
                    <a:moveTo>
                      <a:pt x="0" y="0"/>
                    </a:moveTo>
                    <a:cubicBezTo>
                      <a:pt x="38" y="19"/>
                      <a:pt x="76" y="38"/>
                      <a:pt x="136" y="46"/>
                    </a:cubicBezTo>
                    <a:cubicBezTo>
                      <a:pt x="196" y="54"/>
                      <a:pt x="279" y="50"/>
                      <a:pt x="363" y="46"/>
                    </a:cubicBezTo>
                  </a:path>
                </a:pathLst>
              </a:cu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27" name="왼쪽 화살표 126"/>
              <p:cNvSpPr/>
              <p:nvPr/>
            </p:nvSpPr>
            <p:spPr>
              <a:xfrm>
                <a:off x="5715008" y="3068152"/>
                <a:ext cx="257174" cy="246489"/>
              </a:xfrm>
              <a:prstGeom prst="leftArrow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latinLnBrk="0">
                  <a:spcBef>
                    <a:spcPct val="20000"/>
                  </a:spcBef>
                  <a:buClr>
                    <a:schemeClr val="tx2"/>
                  </a:buClr>
                  <a:buFont typeface="Wingdings" pitchFamily="2" charset="2"/>
                  <a:buNone/>
                  <a:defRPr/>
                </a:pPr>
                <a:endParaRPr kumimoji="0" lang="ko-KR" altLang="en-US" dirty="0">
                  <a:solidFill>
                    <a:srgbClr val="FF0000"/>
                  </a:solidFill>
                </a:endParaRPr>
              </a:p>
            </p:txBody>
          </p:sp>
          <p:grpSp>
            <p:nvGrpSpPr>
              <p:cNvPr id="14" name="Group 82"/>
              <p:cNvGrpSpPr>
                <a:grpSpLocks/>
              </p:cNvGrpSpPr>
              <p:nvPr/>
            </p:nvGrpSpPr>
            <p:grpSpPr bwMode="auto">
              <a:xfrm flipH="1">
                <a:off x="7466719" y="3020489"/>
                <a:ext cx="905959" cy="441962"/>
                <a:chOff x="2381" y="210"/>
                <a:chExt cx="1054" cy="404"/>
              </a:xfrm>
            </p:grpSpPr>
            <p:sp>
              <p:nvSpPr>
                <p:cNvPr id="136" name="Freeform 83"/>
                <p:cNvSpPr>
                  <a:spLocks/>
                </p:cNvSpPr>
                <p:nvPr/>
              </p:nvSpPr>
              <p:spPr bwMode="auto">
                <a:xfrm>
                  <a:off x="2381" y="211"/>
                  <a:ext cx="1056" cy="402"/>
                </a:xfrm>
                <a:custGeom>
                  <a:avLst/>
                  <a:gdLst/>
                  <a:ahLst/>
                  <a:cxnLst>
                    <a:cxn ang="0">
                      <a:pos x="1041" y="393"/>
                    </a:cxn>
                    <a:cxn ang="0">
                      <a:pos x="1006" y="237"/>
                    </a:cxn>
                    <a:cxn ang="0">
                      <a:pos x="972" y="168"/>
                    </a:cxn>
                    <a:cxn ang="0">
                      <a:pos x="937" y="151"/>
                    </a:cxn>
                    <a:cxn ang="0">
                      <a:pos x="902" y="139"/>
                    </a:cxn>
                    <a:cxn ang="0">
                      <a:pos x="839" y="93"/>
                    </a:cxn>
                    <a:cxn ang="0">
                      <a:pos x="707" y="59"/>
                    </a:cxn>
                    <a:cxn ang="0">
                      <a:pos x="367" y="13"/>
                    </a:cxn>
                    <a:cxn ang="0">
                      <a:pos x="33" y="18"/>
                    </a:cxn>
                    <a:cxn ang="0">
                      <a:pos x="482" y="249"/>
                    </a:cxn>
                    <a:cxn ang="0">
                      <a:pos x="620" y="272"/>
                    </a:cxn>
                    <a:cxn ang="0">
                      <a:pos x="689" y="301"/>
                    </a:cxn>
                    <a:cxn ang="0">
                      <a:pos x="718" y="370"/>
                    </a:cxn>
                    <a:cxn ang="0">
                      <a:pos x="735" y="404"/>
                    </a:cxn>
                  </a:cxnLst>
                  <a:rect l="0" t="0" r="r" b="b"/>
                  <a:pathLst>
                    <a:path w="1054" h="404">
                      <a:moveTo>
                        <a:pt x="1041" y="393"/>
                      </a:moveTo>
                      <a:cubicBezTo>
                        <a:pt x="1038" y="342"/>
                        <a:pt x="1054" y="271"/>
                        <a:pt x="1006" y="237"/>
                      </a:cubicBezTo>
                      <a:cubicBezTo>
                        <a:pt x="1000" y="219"/>
                        <a:pt x="991" y="174"/>
                        <a:pt x="972" y="168"/>
                      </a:cubicBezTo>
                      <a:cubicBezTo>
                        <a:pt x="908" y="147"/>
                        <a:pt x="1001" y="179"/>
                        <a:pt x="937" y="151"/>
                      </a:cubicBezTo>
                      <a:cubicBezTo>
                        <a:pt x="926" y="146"/>
                        <a:pt x="902" y="139"/>
                        <a:pt x="902" y="139"/>
                      </a:cubicBezTo>
                      <a:cubicBezTo>
                        <a:pt x="885" y="113"/>
                        <a:pt x="865" y="108"/>
                        <a:pt x="839" y="93"/>
                      </a:cubicBezTo>
                      <a:cubicBezTo>
                        <a:pt x="777" y="58"/>
                        <a:pt x="801" y="65"/>
                        <a:pt x="707" y="59"/>
                      </a:cubicBezTo>
                      <a:cubicBezTo>
                        <a:pt x="593" y="20"/>
                        <a:pt x="490" y="17"/>
                        <a:pt x="367" y="13"/>
                      </a:cubicBezTo>
                      <a:cubicBezTo>
                        <a:pt x="258" y="0"/>
                        <a:pt x="142" y="15"/>
                        <a:pt x="33" y="18"/>
                      </a:cubicBezTo>
                      <a:cubicBezTo>
                        <a:pt x="41" y="379"/>
                        <a:pt x="0" y="242"/>
                        <a:pt x="482" y="249"/>
                      </a:cubicBezTo>
                      <a:cubicBezTo>
                        <a:pt x="526" y="262"/>
                        <a:pt x="575" y="266"/>
                        <a:pt x="620" y="272"/>
                      </a:cubicBezTo>
                      <a:cubicBezTo>
                        <a:pt x="646" y="279"/>
                        <a:pt x="667" y="286"/>
                        <a:pt x="689" y="301"/>
                      </a:cubicBezTo>
                      <a:cubicBezTo>
                        <a:pt x="703" y="321"/>
                        <a:pt x="704" y="352"/>
                        <a:pt x="718" y="370"/>
                      </a:cubicBezTo>
                      <a:cubicBezTo>
                        <a:pt x="741" y="400"/>
                        <a:pt x="735" y="358"/>
                        <a:pt x="735" y="404"/>
                      </a:cubicBezTo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50000">
                      <a:schemeClr val="bg1"/>
                    </a:gs>
                    <a:gs pos="100000">
                      <a:schemeClr val="accent1"/>
                    </a:gs>
                  </a:gsLst>
                  <a:lin ang="18900000" scaled="1"/>
                </a:gradFill>
                <a:ln w="38100" cmpd="sng">
                  <a:solidFill>
                    <a:srgbClr val="0C3226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latinLnBrk="0">
                    <a:spcBef>
                      <a:spcPct val="20000"/>
                    </a:spcBef>
                    <a:buClr>
                      <a:schemeClr val="tx2"/>
                    </a:buClr>
                    <a:buFont typeface="Wingdings" pitchFamily="2" charset="2"/>
                    <a:buNone/>
                    <a:defRPr/>
                  </a:pPr>
                  <a:endParaRPr kumimoji="0" lang="ko-KR" altLang="en-US">
                    <a:ea typeface="휴먼엑스포" pitchFamily="18" charset="-127"/>
                  </a:endParaRPr>
                </a:p>
              </p:txBody>
            </p:sp>
            <p:sp>
              <p:nvSpPr>
                <p:cNvPr id="76835" name="Freeform 84"/>
                <p:cNvSpPr>
                  <a:spLocks/>
                </p:cNvSpPr>
                <p:nvPr/>
              </p:nvSpPr>
              <p:spPr bwMode="auto">
                <a:xfrm>
                  <a:off x="3107" y="527"/>
                  <a:ext cx="317" cy="45"/>
                </a:xfrm>
                <a:custGeom>
                  <a:avLst/>
                  <a:gdLst>
                    <a:gd name="T0" fmla="*/ 0 w 453"/>
                    <a:gd name="T1" fmla="*/ 5 h 54"/>
                    <a:gd name="T2" fmla="*/ 1 w 453"/>
                    <a:gd name="T3" fmla="*/ 3 h 54"/>
                    <a:gd name="T4" fmla="*/ 2 w 453"/>
                    <a:gd name="T5" fmla="*/ 3 h 54"/>
                    <a:gd name="T6" fmla="*/ 3 w 453"/>
                    <a:gd name="T7" fmla="*/ 5 h 5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53"/>
                    <a:gd name="T13" fmla="*/ 0 h 54"/>
                    <a:gd name="T14" fmla="*/ 453 w 453"/>
                    <a:gd name="T15" fmla="*/ 54 h 5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53" h="54">
                      <a:moveTo>
                        <a:pt x="0" y="54"/>
                      </a:moveTo>
                      <a:cubicBezTo>
                        <a:pt x="41" y="35"/>
                        <a:pt x="83" y="16"/>
                        <a:pt x="136" y="8"/>
                      </a:cubicBezTo>
                      <a:cubicBezTo>
                        <a:pt x="189" y="0"/>
                        <a:pt x="264" y="0"/>
                        <a:pt x="317" y="8"/>
                      </a:cubicBezTo>
                      <a:cubicBezTo>
                        <a:pt x="370" y="16"/>
                        <a:pt x="411" y="35"/>
                        <a:pt x="453" y="54"/>
                      </a:cubicBezTo>
                    </a:path>
                  </a:pathLst>
                </a:custGeom>
                <a:noFill/>
                <a:ln w="28575">
                  <a:solidFill>
                    <a:srgbClr val="0C3226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76836" name="Freeform 85"/>
                <p:cNvSpPr>
                  <a:spLocks/>
                </p:cNvSpPr>
                <p:nvPr/>
              </p:nvSpPr>
              <p:spPr bwMode="auto">
                <a:xfrm rot="-1118382">
                  <a:off x="3065" y="420"/>
                  <a:ext cx="318" cy="91"/>
                </a:xfrm>
                <a:custGeom>
                  <a:avLst/>
                  <a:gdLst>
                    <a:gd name="T0" fmla="*/ 0 w 453"/>
                    <a:gd name="T1" fmla="*/ 80316 h 54"/>
                    <a:gd name="T2" fmla="*/ 1 w 453"/>
                    <a:gd name="T3" fmla="*/ 11385 h 54"/>
                    <a:gd name="T4" fmla="*/ 2 w 453"/>
                    <a:gd name="T5" fmla="*/ 11385 h 54"/>
                    <a:gd name="T6" fmla="*/ 3 w 453"/>
                    <a:gd name="T7" fmla="*/ 80316 h 5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53"/>
                    <a:gd name="T13" fmla="*/ 0 h 54"/>
                    <a:gd name="T14" fmla="*/ 453 w 453"/>
                    <a:gd name="T15" fmla="*/ 54 h 5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53" h="54">
                      <a:moveTo>
                        <a:pt x="0" y="54"/>
                      </a:moveTo>
                      <a:cubicBezTo>
                        <a:pt x="41" y="35"/>
                        <a:pt x="83" y="16"/>
                        <a:pt x="136" y="8"/>
                      </a:cubicBezTo>
                      <a:cubicBezTo>
                        <a:pt x="189" y="0"/>
                        <a:pt x="264" y="0"/>
                        <a:pt x="317" y="8"/>
                      </a:cubicBezTo>
                      <a:cubicBezTo>
                        <a:pt x="370" y="16"/>
                        <a:pt x="411" y="35"/>
                        <a:pt x="453" y="54"/>
                      </a:cubicBezTo>
                    </a:path>
                  </a:pathLst>
                </a:custGeom>
                <a:noFill/>
                <a:ln w="28575">
                  <a:solidFill>
                    <a:srgbClr val="0C3226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76837" name="Freeform 86"/>
                <p:cNvSpPr>
                  <a:spLocks/>
                </p:cNvSpPr>
                <p:nvPr/>
              </p:nvSpPr>
              <p:spPr bwMode="auto">
                <a:xfrm rot="-2847692">
                  <a:off x="2983" y="372"/>
                  <a:ext cx="275" cy="44"/>
                </a:xfrm>
                <a:custGeom>
                  <a:avLst/>
                  <a:gdLst>
                    <a:gd name="T0" fmla="*/ 0 w 453"/>
                    <a:gd name="T1" fmla="*/ 3 h 54"/>
                    <a:gd name="T2" fmla="*/ 1 w 453"/>
                    <a:gd name="T3" fmla="*/ 2 h 54"/>
                    <a:gd name="T4" fmla="*/ 1 w 453"/>
                    <a:gd name="T5" fmla="*/ 2 h 54"/>
                    <a:gd name="T6" fmla="*/ 1 w 453"/>
                    <a:gd name="T7" fmla="*/ 3 h 5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53"/>
                    <a:gd name="T13" fmla="*/ 0 h 54"/>
                    <a:gd name="T14" fmla="*/ 453 w 453"/>
                    <a:gd name="T15" fmla="*/ 54 h 5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53" h="54">
                      <a:moveTo>
                        <a:pt x="0" y="54"/>
                      </a:moveTo>
                      <a:cubicBezTo>
                        <a:pt x="41" y="35"/>
                        <a:pt x="83" y="16"/>
                        <a:pt x="136" y="8"/>
                      </a:cubicBezTo>
                      <a:cubicBezTo>
                        <a:pt x="189" y="0"/>
                        <a:pt x="264" y="0"/>
                        <a:pt x="317" y="8"/>
                      </a:cubicBezTo>
                      <a:cubicBezTo>
                        <a:pt x="370" y="16"/>
                        <a:pt x="411" y="35"/>
                        <a:pt x="453" y="54"/>
                      </a:cubicBezTo>
                    </a:path>
                  </a:pathLst>
                </a:custGeom>
                <a:noFill/>
                <a:ln w="28575">
                  <a:solidFill>
                    <a:srgbClr val="0C3226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76838" name="Freeform 87"/>
                <p:cNvSpPr>
                  <a:spLocks/>
                </p:cNvSpPr>
                <p:nvPr/>
              </p:nvSpPr>
              <p:spPr bwMode="auto">
                <a:xfrm rot="-3772101">
                  <a:off x="2869" y="328"/>
                  <a:ext cx="256" cy="64"/>
                </a:xfrm>
                <a:custGeom>
                  <a:avLst/>
                  <a:gdLst>
                    <a:gd name="T0" fmla="*/ 0 w 453"/>
                    <a:gd name="T1" fmla="*/ 585 h 54"/>
                    <a:gd name="T2" fmla="*/ 1 w 453"/>
                    <a:gd name="T3" fmla="*/ 84 h 54"/>
                    <a:gd name="T4" fmla="*/ 1 w 453"/>
                    <a:gd name="T5" fmla="*/ 84 h 54"/>
                    <a:gd name="T6" fmla="*/ 1 w 453"/>
                    <a:gd name="T7" fmla="*/ 585 h 5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53"/>
                    <a:gd name="T13" fmla="*/ 0 h 54"/>
                    <a:gd name="T14" fmla="*/ 453 w 453"/>
                    <a:gd name="T15" fmla="*/ 54 h 5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53" h="54">
                      <a:moveTo>
                        <a:pt x="0" y="54"/>
                      </a:moveTo>
                      <a:cubicBezTo>
                        <a:pt x="41" y="35"/>
                        <a:pt x="83" y="16"/>
                        <a:pt x="136" y="8"/>
                      </a:cubicBezTo>
                      <a:cubicBezTo>
                        <a:pt x="189" y="0"/>
                        <a:pt x="264" y="0"/>
                        <a:pt x="317" y="8"/>
                      </a:cubicBezTo>
                      <a:cubicBezTo>
                        <a:pt x="370" y="16"/>
                        <a:pt x="411" y="35"/>
                        <a:pt x="453" y="54"/>
                      </a:cubicBezTo>
                    </a:path>
                  </a:pathLst>
                </a:custGeom>
                <a:noFill/>
                <a:ln w="28575">
                  <a:solidFill>
                    <a:srgbClr val="0C3226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76839" name="Freeform 88"/>
                <p:cNvSpPr>
                  <a:spLocks/>
                </p:cNvSpPr>
                <p:nvPr/>
              </p:nvSpPr>
              <p:spPr bwMode="auto">
                <a:xfrm rot="-3772101">
                  <a:off x="2693" y="306"/>
                  <a:ext cx="256" cy="64"/>
                </a:xfrm>
                <a:custGeom>
                  <a:avLst/>
                  <a:gdLst>
                    <a:gd name="T0" fmla="*/ 0 w 453"/>
                    <a:gd name="T1" fmla="*/ 585 h 54"/>
                    <a:gd name="T2" fmla="*/ 1 w 453"/>
                    <a:gd name="T3" fmla="*/ 84 h 54"/>
                    <a:gd name="T4" fmla="*/ 1 w 453"/>
                    <a:gd name="T5" fmla="*/ 84 h 54"/>
                    <a:gd name="T6" fmla="*/ 1 w 453"/>
                    <a:gd name="T7" fmla="*/ 585 h 5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53"/>
                    <a:gd name="T13" fmla="*/ 0 h 54"/>
                    <a:gd name="T14" fmla="*/ 453 w 453"/>
                    <a:gd name="T15" fmla="*/ 54 h 5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53" h="54">
                      <a:moveTo>
                        <a:pt x="0" y="54"/>
                      </a:moveTo>
                      <a:cubicBezTo>
                        <a:pt x="41" y="35"/>
                        <a:pt x="83" y="16"/>
                        <a:pt x="136" y="8"/>
                      </a:cubicBezTo>
                      <a:cubicBezTo>
                        <a:pt x="189" y="0"/>
                        <a:pt x="264" y="0"/>
                        <a:pt x="317" y="8"/>
                      </a:cubicBezTo>
                      <a:cubicBezTo>
                        <a:pt x="370" y="16"/>
                        <a:pt x="411" y="35"/>
                        <a:pt x="453" y="54"/>
                      </a:cubicBezTo>
                    </a:path>
                  </a:pathLst>
                </a:custGeom>
                <a:noFill/>
                <a:ln w="28575">
                  <a:solidFill>
                    <a:srgbClr val="0C3226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76840" name="Freeform 89"/>
                <p:cNvSpPr>
                  <a:spLocks/>
                </p:cNvSpPr>
                <p:nvPr/>
              </p:nvSpPr>
              <p:spPr bwMode="auto">
                <a:xfrm rot="-5400000">
                  <a:off x="2499" y="319"/>
                  <a:ext cx="256" cy="49"/>
                </a:xfrm>
                <a:custGeom>
                  <a:avLst/>
                  <a:gdLst>
                    <a:gd name="T0" fmla="*/ 0 w 453"/>
                    <a:gd name="T1" fmla="*/ 14 h 54"/>
                    <a:gd name="T2" fmla="*/ 1 w 453"/>
                    <a:gd name="T3" fmla="*/ 5 h 54"/>
                    <a:gd name="T4" fmla="*/ 1 w 453"/>
                    <a:gd name="T5" fmla="*/ 5 h 54"/>
                    <a:gd name="T6" fmla="*/ 1 w 453"/>
                    <a:gd name="T7" fmla="*/ 14 h 5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53"/>
                    <a:gd name="T13" fmla="*/ 0 h 54"/>
                    <a:gd name="T14" fmla="*/ 453 w 453"/>
                    <a:gd name="T15" fmla="*/ 54 h 5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53" h="54">
                      <a:moveTo>
                        <a:pt x="0" y="54"/>
                      </a:moveTo>
                      <a:cubicBezTo>
                        <a:pt x="41" y="35"/>
                        <a:pt x="83" y="16"/>
                        <a:pt x="136" y="8"/>
                      </a:cubicBezTo>
                      <a:cubicBezTo>
                        <a:pt x="189" y="0"/>
                        <a:pt x="264" y="0"/>
                        <a:pt x="317" y="8"/>
                      </a:cubicBezTo>
                      <a:cubicBezTo>
                        <a:pt x="370" y="16"/>
                        <a:pt x="411" y="35"/>
                        <a:pt x="453" y="54"/>
                      </a:cubicBezTo>
                    </a:path>
                  </a:pathLst>
                </a:custGeom>
                <a:noFill/>
                <a:ln w="28575">
                  <a:solidFill>
                    <a:srgbClr val="0C3226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</p:grpSp>
          <p:sp>
            <p:nvSpPr>
              <p:cNvPr id="76828" name="AutoShape 90"/>
              <p:cNvSpPr>
                <a:spLocks noChangeArrowheads="1"/>
              </p:cNvSpPr>
              <p:nvPr/>
            </p:nvSpPr>
            <p:spPr bwMode="auto">
              <a:xfrm rot="5400000" flipH="1">
                <a:off x="8430502" y="2875382"/>
                <a:ext cx="382888" cy="524322"/>
              </a:xfrm>
              <a:prstGeom prst="can">
                <a:avLst>
                  <a:gd name="adj" fmla="val 12965"/>
                </a:avLst>
              </a:prstGeom>
              <a:gradFill rotWithShape="1">
                <a:gsLst>
                  <a:gs pos="0">
                    <a:srgbClr val="DDDDDD"/>
                  </a:gs>
                  <a:gs pos="50000">
                    <a:srgbClr val="FFFFFF"/>
                  </a:gs>
                  <a:gs pos="100000">
                    <a:srgbClr val="DDDDDD"/>
                  </a:gs>
                </a:gsLst>
                <a:lin ang="0" scaled="1"/>
              </a:gradFill>
              <a:ln w="28575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latinLnBrk="0">
                  <a:spcBef>
                    <a:spcPct val="20000"/>
                  </a:spcBef>
                  <a:buClr>
                    <a:schemeClr val="tx2"/>
                  </a:buClr>
                  <a:buFont typeface="Wingdings" pitchFamily="2" charset="2"/>
                  <a:buNone/>
                </a:pPr>
                <a:endParaRPr kumimoji="0" lang="ko-KR" altLang="en-US">
                  <a:ea typeface="휴먼엑스포" pitchFamily="18" charset="-127"/>
                </a:endParaRPr>
              </a:p>
            </p:txBody>
          </p:sp>
          <p:sp>
            <p:nvSpPr>
              <p:cNvPr id="76829" name="Freeform 91"/>
              <p:cNvSpPr>
                <a:spLocks/>
              </p:cNvSpPr>
              <p:nvPr/>
            </p:nvSpPr>
            <p:spPr bwMode="auto">
              <a:xfrm flipH="1">
                <a:off x="8308213" y="2891401"/>
                <a:ext cx="51573" cy="491191"/>
              </a:xfrm>
              <a:custGeom>
                <a:avLst/>
                <a:gdLst>
                  <a:gd name="T0" fmla="*/ 0 w 45"/>
                  <a:gd name="T1" fmla="*/ 2147483647 h 408"/>
                  <a:gd name="T2" fmla="*/ 2147483647 w 45"/>
                  <a:gd name="T3" fmla="*/ 0 h 408"/>
                  <a:gd name="T4" fmla="*/ 2147483647 w 45"/>
                  <a:gd name="T5" fmla="*/ 2147483647 h 408"/>
                  <a:gd name="T6" fmla="*/ 0 w 45"/>
                  <a:gd name="T7" fmla="*/ 2147483647 h 40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5"/>
                  <a:gd name="T13" fmla="*/ 0 h 408"/>
                  <a:gd name="T14" fmla="*/ 45 w 45"/>
                  <a:gd name="T15" fmla="*/ 408 h 40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5" h="408">
                    <a:moveTo>
                      <a:pt x="0" y="45"/>
                    </a:moveTo>
                    <a:lnTo>
                      <a:pt x="45" y="0"/>
                    </a:lnTo>
                    <a:lnTo>
                      <a:pt x="45" y="408"/>
                    </a:lnTo>
                    <a:lnTo>
                      <a:pt x="0" y="363"/>
                    </a:lnTo>
                  </a:path>
                </a:pathLst>
              </a:custGeom>
              <a:solidFill>
                <a:srgbClr val="FFCC99"/>
              </a:solidFill>
              <a:ln w="28575">
                <a:solidFill>
                  <a:srgbClr val="FF66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76830" name="Rectangle 92"/>
              <p:cNvSpPr>
                <a:spLocks noChangeArrowheads="1"/>
              </p:cNvSpPr>
              <p:nvPr/>
            </p:nvSpPr>
            <p:spPr bwMode="auto">
              <a:xfrm flipH="1">
                <a:off x="8465509" y="3055496"/>
                <a:ext cx="313733" cy="16409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latinLnBrk="0">
                  <a:spcBef>
                    <a:spcPct val="20000"/>
                  </a:spcBef>
                  <a:buClr>
                    <a:schemeClr val="tx2"/>
                  </a:buClr>
                  <a:buFont typeface="Wingdings" pitchFamily="2" charset="2"/>
                  <a:buNone/>
                </a:pPr>
                <a:r>
                  <a:rPr kumimoji="0" lang="en-US" altLang="ko-KR" sz="1200" b="1">
                    <a:ea typeface="휴먼엑스포" pitchFamily="18" charset="-127"/>
                  </a:rPr>
                  <a:t>FAN</a:t>
                </a:r>
              </a:p>
            </p:txBody>
          </p:sp>
          <p:sp>
            <p:nvSpPr>
              <p:cNvPr id="76831" name="Rectangle 93"/>
              <p:cNvSpPr>
                <a:spLocks noChangeArrowheads="1"/>
              </p:cNvSpPr>
              <p:nvPr/>
            </p:nvSpPr>
            <p:spPr bwMode="auto">
              <a:xfrm flipH="1">
                <a:off x="8460351" y="3328987"/>
                <a:ext cx="262161" cy="5360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latinLnBrk="0">
                  <a:spcBef>
                    <a:spcPct val="20000"/>
                  </a:spcBef>
                  <a:buClr>
                    <a:schemeClr val="tx2"/>
                  </a:buClr>
                  <a:buFont typeface="Wingdings" pitchFamily="2" charset="2"/>
                  <a:buNone/>
                </a:pPr>
                <a:endParaRPr kumimoji="0" lang="ko-KR" altLang="en-US">
                  <a:ea typeface="휴먼엑스포" pitchFamily="18" charset="-127"/>
                </a:endParaRPr>
              </a:p>
            </p:txBody>
          </p:sp>
          <p:sp>
            <p:nvSpPr>
              <p:cNvPr id="76832" name="Freeform 94"/>
              <p:cNvSpPr>
                <a:spLocks/>
              </p:cNvSpPr>
              <p:nvPr/>
            </p:nvSpPr>
            <p:spPr bwMode="auto">
              <a:xfrm flipH="1">
                <a:off x="8388150" y="3382592"/>
                <a:ext cx="365306" cy="54698"/>
              </a:xfrm>
              <a:custGeom>
                <a:avLst/>
                <a:gdLst>
                  <a:gd name="T0" fmla="*/ 2147483647 w 317"/>
                  <a:gd name="T1" fmla="*/ 0 h 45"/>
                  <a:gd name="T2" fmla="*/ 0 w 317"/>
                  <a:gd name="T3" fmla="*/ 2147483647 h 45"/>
                  <a:gd name="T4" fmla="*/ 2147483647 w 317"/>
                  <a:gd name="T5" fmla="*/ 2147483647 h 45"/>
                  <a:gd name="T6" fmla="*/ 2147483647 w 317"/>
                  <a:gd name="T7" fmla="*/ 0 h 4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7"/>
                  <a:gd name="T13" fmla="*/ 0 h 45"/>
                  <a:gd name="T14" fmla="*/ 317 w 317"/>
                  <a:gd name="T15" fmla="*/ 45 h 4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7" h="45">
                    <a:moveTo>
                      <a:pt x="45" y="0"/>
                    </a:moveTo>
                    <a:lnTo>
                      <a:pt x="0" y="45"/>
                    </a:lnTo>
                    <a:lnTo>
                      <a:pt x="317" y="45"/>
                    </a:lnTo>
                    <a:lnTo>
                      <a:pt x="226" y="0"/>
                    </a:lnTo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35" name="오른쪽 화살표 134"/>
              <p:cNvSpPr/>
              <p:nvPr/>
            </p:nvSpPr>
            <p:spPr>
              <a:xfrm flipH="1">
                <a:off x="8886826" y="2993325"/>
                <a:ext cx="257174" cy="246489"/>
              </a:xfrm>
              <a:prstGeom prst="rightArrow">
                <a:avLst/>
              </a:prstGeom>
              <a:solidFill>
                <a:srgbClr val="66FF33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latinLnBrk="0">
                  <a:spcBef>
                    <a:spcPct val="20000"/>
                  </a:spcBef>
                  <a:buClr>
                    <a:schemeClr val="tx2"/>
                  </a:buClr>
                  <a:buFont typeface="Wingdings" pitchFamily="2" charset="2"/>
                  <a:buNone/>
                  <a:defRPr/>
                </a:pPr>
                <a:endParaRPr kumimoji="0" lang="ko-KR" altLang="en-US"/>
              </a:p>
            </p:txBody>
          </p:sp>
        </p:grpSp>
      </p:grpSp>
      <p:sp>
        <p:nvSpPr>
          <p:cNvPr id="137" name="Text Box 2"/>
          <p:cNvSpPr txBox="1">
            <a:spLocks noChangeArrowheads="1"/>
          </p:cNvSpPr>
          <p:nvPr/>
        </p:nvSpPr>
        <p:spPr bwMode="auto">
          <a:xfrm>
            <a:off x="899592" y="332656"/>
            <a:ext cx="240982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None/>
              <a:defRPr/>
            </a:pPr>
            <a:r>
              <a:rPr lang="ko-KR" altLang="en-US" sz="2800" b="1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환기방법</a:t>
            </a:r>
            <a:endParaRPr lang="ko-KR" altLang="en-US" sz="2800" b="1" dirty="0">
              <a:solidFill>
                <a:schemeClr val="bg1"/>
              </a:solidFill>
              <a:latin typeface="HY동녘B" pitchFamily="18" charset="-127"/>
              <a:ea typeface="HY동녘B" pitchFamily="18" charset="-127"/>
            </a:endParaRPr>
          </a:p>
        </p:txBody>
      </p:sp>
      <p:pic>
        <p:nvPicPr>
          <p:cNvPr id="139" name="Picture 85" descr="C:\Users\Master\Desktop\사진&amp;심볼\심볼로고\slogan_gif_main - 복사본.gif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56376" y="-27384"/>
            <a:ext cx="1187624" cy="7651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140" name="Picture 84" descr="C:\Users\Master\Desktop\사진&amp;심볼\심볼로고\공단로고.jp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0850" y="6440488"/>
            <a:ext cx="1400175" cy="40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25383105"/>
      </p:ext>
    </p:extLst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8" name="Text Box 7"/>
          <p:cNvSpPr txBox="1">
            <a:spLocks noChangeArrowheads="1"/>
          </p:cNvSpPr>
          <p:nvPr/>
        </p:nvSpPr>
        <p:spPr bwMode="auto">
          <a:xfrm>
            <a:off x="683568" y="1196752"/>
            <a:ext cx="3240360" cy="2025509"/>
          </a:xfrm>
          <a:prstGeom prst="rect">
            <a:avLst/>
          </a:prstGeom>
          <a:solidFill>
            <a:srgbClr val="8FE2EB"/>
          </a:solidFill>
          <a:ln w="9525">
            <a:noFill/>
            <a:miter lim="800000"/>
            <a:headEnd/>
            <a:tailEnd/>
          </a:ln>
        </p:spPr>
        <p:txBody>
          <a:bodyPr wrap="square" tIns="180000" bIns="180000">
            <a:spAutoFit/>
          </a:bodyPr>
          <a:lstStyle/>
          <a:p>
            <a:pPr>
              <a:lnSpc>
                <a:spcPct val="120000"/>
              </a:lnSpc>
              <a:buFontTx/>
              <a:buChar char="-"/>
            </a:pPr>
            <a:r>
              <a:rPr lang="ko-KR" altLang="en-US" b="0" dirty="0" smtClean="0">
                <a:solidFill>
                  <a:srgbClr val="14301D"/>
                </a:solidFill>
                <a:latin typeface="휴먼모음T" pitchFamily="18" charset="-127"/>
                <a:ea typeface="휴먼모음T" pitchFamily="18" charset="-127"/>
              </a:rPr>
              <a:t> 환기를 </a:t>
            </a:r>
            <a:r>
              <a:rPr lang="ko-KR" altLang="en-US" b="0" dirty="0">
                <a:solidFill>
                  <a:srgbClr val="14301D"/>
                </a:solidFill>
                <a:latin typeface="휴먼모음T" pitchFamily="18" charset="-127"/>
                <a:ea typeface="휴먼모음T" pitchFamily="18" charset="-127"/>
              </a:rPr>
              <a:t>할 수 없거나 </a:t>
            </a:r>
            <a:r>
              <a:rPr lang="ko-KR" altLang="en-US" b="0" dirty="0" smtClean="0">
                <a:solidFill>
                  <a:srgbClr val="14301D"/>
                </a:solidFill>
                <a:latin typeface="휴먼모음T" pitchFamily="18" charset="-127"/>
                <a:ea typeface="휴먼모음T" pitchFamily="18" charset="-127"/>
              </a:rPr>
              <a:t>환기만    </a:t>
            </a:r>
            <a:endParaRPr lang="en-US" altLang="ko-KR" b="0" dirty="0" smtClean="0">
              <a:solidFill>
                <a:srgbClr val="14301D"/>
              </a:solidFill>
              <a:latin typeface="휴먼모음T" pitchFamily="18" charset="-127"/>
              <a:ea typeface="휴먼모음T" pitchFamily="18" charset="-127"/>
            </a:endParaRPr>
          </a:p>
          <a:p>
            <a:pPr>
              <a:lnSpc>
                <a:spcPct val="120000"/>
              </a:lnSpc>
            </a:pPr>
            <a:r>
              <a:rPr lang="en-US" altLang="ko-KR" dirty="0" smtClean="0">
                <a:solidFill>
                  <a:srgbClr val="14301D"/>
                </a:solidFill>
                <a:latin typeface="휴먼모음T" pitchFamily="18" charset="-127"/>
                <a:ea typeface="휴먼모음T" pitchFamily="18" charset="-127"/>
              </a:rPr>
              <a:t>  </a:t>
            </a:r>
            <a:r>
              <a:rPr lang="ko-KR" altLang="en-US" b="0" dirty="0" smtClean="0">
                <a:solidFill>
                  <a:srgbClr val="14301D"/>
                </a:solidFill>
                <a:latin typeface="휴먼모음T" pitchFamily="18" charset="-127"/>
                <a:ea typeface="휴먼모음T" pitchFamily="18" charset="-127"/>
              </a:rPr>
              <a:t>으로 </a:t>
            </a:r>
            <a:r>
              <a:rPr lang="ko-KR" altLang="en-US" b="0" dirty="0">
                <a:solidFill>
                  <a:srgbClr val="14301D"/>
                </a:solidFill>
                <a:latin typeface="휴먼모음T" pitchFamily="18" charset="-127"/>
                <a:ea typeface="휴먼모음T" pitchFamily="18" charset="-127"/>
              </a:rPr>
              <a:t>불충분한 경우 사용 </a:t>
            </a:r>
          </a:p>
          <a:p>
            <a:pPr>
              <a:lnSpc>
                <a:spcPct val="120000"/>
              </a:lnSpc>
              <a:buFontTx/>
              <a:buChar char="-"/>
            </a:pPr>
            <a:r>
              <a:rPr lang="ko-KR" altLang="en-US" b="0" dirty="0" smtClean="0">
                <a:solidFill>
                  <a:srgbClr val="14301D"/>
                </a:solidFill>
                <a:latin typeface="휴먼모음T" pitchFamily="18" charset="-127"/>
                <a:ea typeface="휴먼모음T" pitchFamily="18" charset="-127"/>
              </a:rPr>
              <a:t> 무겁고 </a:t>
            </a:r>
            <a:r>
              <a:rPr lang="ko-KR" altLang="en-US" b="0" dirty="0">
                <a:solidFill>
                  <a:srgbClr val="14301D"/>
                </a:solidFill>
                <a:latin typeface="휴먼모음T" pitchFamily="18" charset="-127"/>
                <a:ea typeface="휴먼모음T" pitchFamily="18" charset="-127"/>
              </a:rPr>
              <a:t>유효사용시간도 짧으나 </a:t>
            </a:r>
            <a:r>
              <a:rPr lang="ko-KR" altLang="en-US" b="0" dirty="0" smtClean="0">
                <a:solidFill>
                  <a:srgbClr val="14301D"/>
                </a:solidFill>
                <a:latin typeface="휴먼모음T" pitchFamily="18" charset="-127"/>
                <a:ea typeface="휴먼모음T" pitchFamily="18" charset="-127"/>
              </a:rPr>
              <a:t>    </a:t>
            </a:r>
            <a:endParaRPr lang="en-US" altLang="ko-KR" b="0" dirty="0" smtClean="0">
              <a:solidFill>
                <a:srgbClr val="14301D"/>
              </a:solidFill>
              <a:latin typeface="휴먼모음T" pitchFamily="18" charset="-127"/>
              <a:ea typeface="휴먼모음T" pitchFamily="18" charset="-127"/>
            </a:endParaRPr>
          </a:p>
          <a:p>
            <a:pPr>
              <a:lnSpc>
                <a:spcPct val="120000"/>
              </a:lnSpc>
            </a:pPr>
            <a:r>
              <a:rPr lang="en-US" altLang="ko-KR" dirty="0" smtClean="0">
                <a:solidFill>
                  <a:srgbClr val="14301D"/>
                </a:solidFill>
                <a:latin typeface="휴먼모음T" pitchFamily="18" charset="-127"/>
                <a:ea typeface="휴먼모음T" pitchFamily="18" charset="-127"/>
              </a:rPr>
              <a:t>  </a:t>
            </a:r>
            <a:r>
              <a:rPr lang="ko-KR" altLang="en-US" b="0" dirty="0" smtClean="0">
                <a:solidFill>
                  <a:srgbClr val="14301D"/>
                </a:solidFill>
                <a:latin typeface="휴먼모음T" pitchFamily="18" charset="-127"/>
                <a:ea typeface="휴먼모음T" pitchFamily="18" charset="-127"/>
              </a:rPr>
              <a:t>활동범위에 </a:t>
            </a:r>
            <a:r>
              <a:rPr lang="ko-KR" altLang="en-US" b="0" dirty="0">
                <a:solidFill>
                  <a:srgbClr val="14301D"/>
                </a:solidFill>
                <a:latin typeface="휴먼모음T" pitchFamily="18" charset="-127"/>
                <a:ea typeface="휴먼모음T" pitchFamily="18" charset="-127"/>
              </a:rPr>
              <a:t>제약을 받지 않아 </a:t>
            </a:r>
            <a:r>
              <a:rPr lang="ko-KR" altLang="en-US" b="0" dirty="0" smtClean="0">
                <a:solidFill>
                  <a:srgbClr val="14301D"/>
                </a:solidFill>
                <a:latin typeface="휴먼모음T" pitchFamily="18" charset="-127"/>
                <a:ea typeface="휴먼모음T" pitchFamily="18" charset="-127"/>
              </a:rPr>
              <a:t>   </a:t>
            </a:r>
            <a:endParaRPr lang="en-US" altLang="ko-KR" b="0" dirty="0" smtClean="0">
              <a:solidFill>
                <a:srgbClr val="14301D"/>
              </a:solidFill>
              <a:latin typeface="휴먼모음T" pitchFamily="18" charset="-127"/>
              <a:ea typeface="휴먼모음T" pitchFamily="18" charset="-127"/>
            </a:endParaRPr>
          </a:p>
          <a:p>
            <a:pPr>
              <a:lnSpc>
                <a:spcPct val="120000"/>
              </a:lnSpc>
            </a:pPr>
            <a:r>
              <a:rPr lang="en-US" altLang="ko-KR" dirty="0" smtClean="0">
                <a:solidFill>
                  <a:srgbClr val="14301D"/>
                </a:solidFill>
                <a:latin typeface="휴먼모음T" pitchFamily="18" charset="-127"/>
                <a:ea typeface="휴먼모음T" pitchFamily="18" charset="-127"/>
              </a:rPr>
              <a:t>  </a:t>
            </a:r>
            <a:r>
              <a:rPr lang="ko-KR" altLang="en-US" b="0" dirty="0" smtClean="0">
                <a:solidFill>
                  <a:srgbClr val="14301D"/>
                </a:solidFill>
                <a:latin typeface="휴먼모음T" pitchFamily="18" charset="-127"/>
                <a:ea typeface="휴먼모음T" pitchFamily="18" charset="-127"/>
              </a:rPr>
              <a:t>조사 </a:t>
            </a:r>
            <a:r>
              <a:rPr lang="ko-KR" altLang="en-US" b="0" dirty="0">
                <a:solidFill>
                  <a:srgbClr val="14301D"/>
                </a:solidFill>
                <a:latin typeface="휴먼모음T" pitchFamily="18" charset="-127"/>
                <a:ea typeface="휴먼모음T" pitchFamily="18" charset="-127"/>
              </a:rPr>
              <a:t>및 구조활동에 많이 사용</a:t>
            </a:r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4495800" y="1124745"/>
            <a:ext cx="3316560" cy="2592288"/>
            <a:chOff x="2832" y="1776"/>
            <a:chExt cx="2529" cy="1887"/>
          </a:xfrm>
        </p:grpSpPr>
        <p:pic>
          <p:nvPicPr>
            <p:cNvPr id="63496" name="Picture 11" descr="공기호흡기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32" y="1776"/>
              <a:ext cx="2529" cy="1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3497" name="Text Box 12"/>
            <p:cNvSpPr txBox="1">
              <a:spLocks noChangeArrowheads="1"/>
            </p:cNvSpPr>
            <p:nvPr/>
          </p:nvSpPr>
          <p:spPr bwMode="auto">
            <a:xfrm>
              <a:off x="3120" y="2208"/>
              <a:ext cx="864" cy="6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buFontTx/>
                <a:buNone/>
              </a:pPr>
              <a:r>
                <a:rPr lang="ko-KR" altLang="en-US" sz="1600" b="0">
                  <a:solidFill>
                    <a:srgbClr val="660066"/>
                  </a:solidFill>
                  <a:latin typeface="휴먼모음T" pitchFamily="18" charset="-127"/>
                  <a:ea typeface="휴먼모음T" pitchFamily="18" charset="-127"/>
                </a:rPr>
                <a:t>환기할 수   없거나 환기가 불충분한 경우 착용</a:t>
              </a:r>
            </a:p>
          </p:txBody>
        </p:sp>
      </p:grpSp>
      <p:pic>
        <p:nvPicPr>
          <p:cNvPr id="63492" name="Picture 13" descr="AirSup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16216" y="3717032"/>
            <a:ext cx="2100123" cy="2503934"/>
          </a:xfrm>
          <a:prstGeom prst="rect">
            <a:avLst/>
          </a:prstGeom>
          <a:noFill/>
          <a:ln w="9525">
            <a:solidFill>
              <a:srgbClr val="990033"/>
            </a:solidFill>
            <a:miter lim="800000"/>
            <a:headEnd/>
            <a:tailEnd/>
          </a:ln>
        </p:spPr>
      </p:pic>
      <p:pic>
        <p:nvPicPr>
          <p:cNvPr id="63493" name="Picture 14" descr="NorthrespLB7210S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15816" y="4077072"/>
            <a:ext cx="2882900" cy="2017712"/>
          </a:xfrm>
          <a:prstGeom prst="rect">
            <a:avLst/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</p:spPr>
      </p:pic>
      <p:sp>
        <p:nvSpPr>
          <p:cNvPr id="63494" name="Text Box 15"/>
          <p:cNvSpPr txBox="1">
            <a:spLocks noChangeArrowheads="1"/>
          </p:cNvSpPr>
          <p:nvPr/>
        </p:nvSpPr>
        <p:spPr bwMode="auto">
          <a:xfrm>
            <a:off x="3851920" y="4365104"/>
            <a:ext cx="1152128" cy="144873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r>
              <a:rPr lang="en-US" altLang="ko-KR" sz="8800" dirty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X</a:t>
            </a:r>
          </a:p>
        </p:txBody>
      </p:sp>
      <p:sp>
        <p:nvSpPr>
          <p:cNvPr id="63495" name="Rectangle 16"/>
          <p:cNvSpPr>
            <a:spLocks noChangeArrowheads="1"/>
          </p:cNvSpPr>
          <p:nvPr/>
        </p:nvSpPr>
        <p:spPr bwMode="auto">
          <a:xfrm>
            <a:off x="827584" y="311311"/>
            <a:ext cx="4323917" cy="52540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r>
              <a:rPr lang="ko-KR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itchFamily="18" charset="-127"/>
                <a:ea typeface="HY동녘M" pitchFamily="18" charset="-127"/>
              </a:rPr>
              <a:t>보호구 착용 </a:t>
            </a:r>
            <a:r>
              <a:rPr lang="en-US" altLang="ko-KR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itchFamily="18" charset="-127"/>
                <a:ea typeface="HY동녘M" pitchFamily="18" charset="-127"/>
              </a:rPr>
              <a:t>/ </a:t>
            </a:r>
            <a:r>
              <a:rPr lang="ko-KR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itchFamily="18" charset="-127"/>
                <a:ea typeface="HY동녘M" pitchFamily="18" charset="-127"/>
              </a:rPr>
              <a:t>공기호흡기</a:t>
            </a:r>
          </a:p>
        </p:txBody>
      </p:sp>
      <p:pic>
        <p:nvPicPr>
          <p:cNvPr id="10" name="Picture 85" descr="C:\Users\Master\Desktop\사진&amp;심볼\심볼로고\slogan_gif_main - 복사본.gif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56376" y="-27384"/>
            <a:ext cx="1187624" cy="7651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11" name="Picture 84" descr="C:\Users\Master\Desktop\사진&amp;심볼\심볼로고\공단로고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0850" y="6440488"/>
            <a:ext cx="1400175" cy="40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09830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3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4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6" name="Rectangle 4"/>
          <p:cNvSpPr>
            <a:spLocks noChangeArrowheads="1"/>
          </p:cNvSpPr>
          <p:nvPr/>
        </p:nvSpPr>
        <p:spPr bwMode="auto">
          <a:xfrm>
            <a:off x="500063" y="1268760"/>
            <a:ext cx="7993062" cy="1241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>
              <a:lnSpc>
                <a:spcPct val="125000"/>
              </a:lnSpc>
              <a:spcBef>
                <a:spcPct val="20000"/>
              </a:spcBef>
              <a:buFont typeface="Wingdings" pitchFamily="2" charset="2"/>
              <a:buChar char="§"/>
            </a:pPr>
            <a:r>
              <a:rPr kumimoji="0" lang="ko-KR" altLang="en-US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kumimoji="0" lang="ko-KR" altLang="en-US" b="1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활동범위에 제한</a:t>
            </a:r>
            <a:r>
              <a:rPr kumimoji="0" lang="en-US" altLang="ko-KR" b="1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kumimoji="0" lang="ko-KR" altLang="en-US" b="1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가볍고 유효사용기간이 길어 장시간 작업에 이용  </a:t>
            </a:r>
          </a:p>
          <a:p>
            <a:pPr latinLnBrk="0">
              <a:lnSpc>
                <a:spcPct val="125000"/>
              </a:lnSpc>
              <a:spcBef>
                <a:spcPct val="20000"/>
              </a:spcBef>
              <a:buFont typeface="Wingdings" pitchFamily="2" charset="2"/>
              <a:buChar char="§"/>
            </a:pPr>
            <a:r>
              <a:rPr kumimoji="0" lang="en-US" altLang="ko-KR" b="1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kumimoji="0" lang="ko-KR" altLang="en-US" b="1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대기를 </a:t>
            </a:r>
            <a:r>
              <a:rPr kumimoji="0" lang="ko-KR" altLang="en-US" b="1" dirty="0" err="1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공기원으로</a:t>
            </a:r>
            <a:r>
              <a:rPr kumimoji="0" lang="ko-KR" altLang="en-US" b="1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 하는 호스마스크</a:t>
            </a:r>
          </a:p>
          <a:p>
            <a:pPr latinLnBrk="0">
              <a:lnSpc>
                <a:spcPct val="125000"/>
              </a:lnSpc>
              <a:spcBef>
                <a:spcPct val="20000"/>
              </a:spcBef>
              <a:buFont typeface="Wingdings" pitchFamily="2" charset="2"/>
              <a:buChar char="§"/>
            </a:pPr>
            <a:r>
              <a:rPr kumimoji="0" lang="ko-KR" altLang="en-US" b="1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 압축공기를 </a:t>
            </a:r>
            <a:r>
              <a:rPr kumimoji="0" lang="ko-KR" altLang="en-US" b="1" dirty="0" err="1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공기원으로</a:t>
            </a:r>
            <a:r>
              <a:rPr kumimoji="0" lang="ko-KR" altLang="en-US" b="1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 하는 에어라인마스크</a:t>
            </a: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571500" y="2853085"/>
            <a:ext cx="7345363" cy="2952750"/>
            <a:chOff x="1008" y="1872"/>
            <a:chExt cx="3840" cy="1987"/>
          </a:xfrm>
        </p:grpSpPr>
        <p:grpSp>
          <p:nvGrpSpPr>
            <p:cNvPr id="3" name="Group 7"/>
            <p:cNvGrpSpPr>
              <a:grpSpLocks/>
            </p:cNvGrpSpPr>
            <p:nvPr/>
          </p:nvGrpSpPr>
          <p:grpSpPr bwMode="auto">
            <a:xfrm>
              <a:off x="1008" y="1872"/>
              <a:ext cx="3840" cy="1987"/>
              <a:chOff x="1008" y="1920"/>
              <a:chExt cx="3840" cy="1987"/>
            </a:xfrm>
          </p:grpSpPr>
          <p:pic>
            <p:nvPicPr>
              <p:cNvPr id="81932" name="Picture 8" descr="송기마스크"/>
              <p:cNvPicPr>
                <a:picLocks noChangeAspect="1" noChangeArrowheads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44" y="1920"/>
                <a:ext cx="3408" cy="19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81933" name="Text Box 9"/>
              <p:cNvSpPr txBox="1">
                <a:spLocks noChangeArrowheads="1"/>
              </p:cNvSpPr>
              <p:nvPr/>
            </p:nvSpPr>
            <p:spPr bwMode="auto">
              <a:xfrm>
                <a:off x="1008" y="2255"/>
                <a:ext cx="384" cy="2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latinLnBrk="0">
                  <a:spcBef>
                    <a:spcPct val="50000"/>
                  </a:spcBef>
                  <a:buClr>
                    <a:schemeClr val="tx2"/>
                  </a:buClr>
                  <a:buFont typeface="Wingdings" pitchFamily="2" charset="2"/>
                  <a:buNone/>
                </a:pPr>
                <a:r>
                  <a:rPr kumimoji="0" lang="ko-KR" altLang="en-US" sz="1400">
                    <a:solidFill>
                      <a:srgbClr val="000000"/>
                    </a:solidFill>
                    <a:latin typeface="휴먼모음T" pitchFamily="18" charset="-127"/>
                    <a:ea typeface="휴먼모음T" pitchFamily="18" charset="-127"/>
                  </a:rPr>
                  <a:t>면체</a:t>
                </a:r>
              </a:p>
            </p:txBody>
          </p:sp>
          <p:sp>
            <p:nvSpPr>
              <p:cNvPr id="81934" name="Text Box 10"/>
              <p:cNvSpPr txBox="1">
                <a:spLocks noChangeArrowheads="1"/>
              </p:cNvSpPr>
              <p:nvPr/>
            </p:nvSpPr>
            <p:spPr bwMode="auto">
              <a:xfrm>
                <a:off x="1248" y="3696"/>
                <a:ext cx="624" cy="2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latinLnBrk="0">
                  <a:spcBef>
                    <a:spcPct val="50000"/>
                  </a:spcBef>
                  <a:buClr>
                    <a:schemeClr val="tx2"/>
                  </a:buClr>
                  <a:buFont typeface="Wingdings" pitchFamily="2" charset="2"/>
                  <a:buNone/>
                </a:pPr>
                <a:r>
                  <a:rPr kumimoji="0" lang="ko-KR" altLang="en-US" sz="1400">
                    <a:solidFill>
                      <a:srgbClr val="000000"/>
                    </a:solidFill>
                    <a:latin typeface="휴먼모음T" pitchFamily="18" charset="-127"/>
                    <a:ea typeface="휴먼모음T" pitchFamily="18" charset="-127"/>
                  </a:rPr>
                  <a:t>공기조절대</a:t>
                </a:r>
              </a:p>
            </p:txBody>
          </p:sp>
          <p:sp>
            <p:nvSpPr>
              <p:cNvPr id="81935" name="Text Box 11"/>
              <p:cNvSpPr txBox="1">
                <a:spLocks noChangeArrowheads="1"/>
              </p:cNvSpPr>
              <p:nvPr/>
            </p:nvSpPr>
            <p:spPr bwMode="auto">
              <a:xfrm>
                <a:off x="2112" y="2304"/>
                <a:ext cx="384" cy="2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latinLnBrk="0">
                  <a:spcBef>
                    <a:spcPct val="50000"/>
                  </a:spcBef>
                  <a:buClr>
                    <a:schemeClr val="tx2"/>
                  </a:buClr>
                  <a:buFont typeface="Wingdings" pitchFamily="2" charset="2"/>
                  <a:buNone/>
                </a:pPr>
                <a:r>
                  <a:rPr kumimoji="0" lang="ko-KR" altLang="en-US" sz="1400">
                    <a:solidFill>
                      <a:srgbClr val="000000"/>
                    </a:solidFill>
                    <a:latin typeface="휴먼모음T" pitchFamily="18" charset="-127"/>
                    <a:ea typeface="휴먼모음T" pitchFamily="18" charset="-127"/>
                  </a:rPr>
                  <a:t>호기관</a:t>
                </a:r>
              </a:p>
            </p:txBody>
          </p:sp>
          <p:sp>
            <p:nvSpPr>
              <p:cNvPr id="81936" name="Text Box 12"/>
              <p:cNvSpPr txBox="1">
                <a:spLocks noChangeArrowheads="1"/>
              </p:cNvSpPr>
              <p:nvPr/>
            </p:nvSpPr>
            <p:spPr bwMode="auto">
              <a:xfrm>
                <a:off x="3216" y="3313"/>
                <a:ext cx="384" cy="2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latinLnBrk="0">
                  <a:spcBef>
                    <a:spcPct val="50000"/>
                  </a:spcBef>
                  <a:buClr>
                    <a:schemeClr val="tx2"/>
                  </a:buClr>
                  <a:buFont typeface="Wingdings" pitchFamily="2" charset="2"/>
                  <a:buNone/>
                </a:pPr>
                <a:r>
                  <a:rPr kumimoji="0" lang="ko-KR" altLang="en-US" sz="1400">
                    <a:solidFill>
                      <a:srgbClr val="000000"/>
                    </a:solidFill>
                    <a:latin typeface="휴먼모음T" pitchFamily="18" charset="-127"/>
                    <a:ea typeface="휴먼모음T" pitchFamily="18" charset="-127"/>
                  </a:rPr>
                  <a:t>호스</a:t>
                </a:r>
              </a:p>
            </p:txBody>
          </p:sp>
          <p:sp>
            <p:nvSpPr>
              <p:cNvPr id="81937" name="Text Box 13"/>
              <p:cNvSpPr txBox="1">
                <a:spLocks noChangeArrowheads="1"/>
              </p:cNvSpPr>
              <p:nvPr/>
            </p:nvSpPr>
            <p:spPr bwMode="auto">
              <a:xfrm>
                <a:off x="2496" y="2736"/>
                <a:ext cx="384" cy="2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latinLnBrk="0">
                  <a:spcBef>
                    <a:spcPct val="50000"/>
                  </a:spcBef>
                  <a:buClr>
                    <a:schemeClr val="tx2"/>
                  </a:buClr>
                  <a:buFont typeface="Wingdings" pitchFamily="2" charset="2"/>
                  <a:buNone/>
                </a:pPr>
                <a:r>
                  <a:rPr kumimoji="0" lang="ko-KR" altLang="en-US" sz="1400">
                    <a:solidFill>
                      <a:srgbClr val="000000"/>
                    </a:solidFill>
                    <a:latin typeface="휴먼모음T" pitchFamily="18" charset="-127"/>
                    <a:ea typeface="휴먼모음T" pitchFamily="18" charset="-127"/>
                  </a:rPr>
                  <a:t>착장대</a:t>
                </a:r>
              </a:p>
            </p:txBody>
          </p:sp>
          <p:sp>
            <p:nvSpPr>
              <p:cNvPr id="81938" name="Text Box 14"/>
              <p:cNvSpPr txBox="1">
                <a:spLocks noChangeArrowheads="1"/>
              </p:cNvSpPr>
              <p:nvPr/>
            </p:nvSpPr>
            <p:spPr bwMode="auto">
              <a:xfrm>
                <a:off x="1728" y="3696"/>
                <a:ext cx="673" cy="2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latinLnBrk="0">
                  <a:spcBef>
                    <a:spcPct val="50000"/>
                  </a:spcBef>
                  <a:buClr>
                    <a:schemeClr val="tx2"/>
                  </a:buClr>
                  <a:buFont typeface="Wingdings" pitchFamily="2" charset="2"/>
                  <a:buNone/>
                </a:pPr>
                <a:r>
                  <a:rPr kumimoji="0" lang="ko-KR" altLang="en-US" sz="1400">
                    <a:solidFill>
                      <a:srgbClr val="000000"/>
                    </a:solidFill>
                    <a:latin typeface="휴먼모음T" pitchFamily="18" charset="-127"/>
                    <a:ea typeface="휴먼모음T" pitchFamily="18" charset="-127"/>
                  </a:rPr>
                  <a:t>유량조절장치</a:t>
                </a:r>
              </a:p>
            </p:txBody>
          </p:sp>
          <p:sp>
            <p:nvSpPr>
              <p:cNvPr id="81939" name="Text Box 15"/>
              <p:cNvSpPr txBox="1">
                <a:spLocks noChangeArrowheads="1"/>
              </p:cNvSpPr>
              <p:nvPr/>
            </p:nvSpPr>
            <p:spPr bwMode="auto">
              <a:xfrm>
                <a:off x="3696" y="3552"/>
                <a:ext cx="480" cy="2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latinLnBrk="0">
                  <a:spcBef>
                    <a:spcPct val="50000"/>
                  </a:spcBef>
                  <a:buClr>
                    <a:schemeClr val="tx2"/>
                  </a:buClr>
                  <a:buFont typeface="Wingdings" pitchFamily="2" charset="2"/>
                  <a:buNone/>
                </a:pPr>
                <a:r>
                  <a:rPr kumimoji="0" lang="ko-KR" altLang="en-US" sz="1400">
                    <a:solidFill>
                      <a:srgbClr val="000000"/>
                    </a:solidFill>
                    <a:latin typeface="휴먼모음T" pitchFamily="18" charset="-127"/>
                    <a:ea typeface="휴먼모음T" pitchFamily="18" charset="-127"/>
                  </a:rPr>
                  <a:t>전원코드</a:t>
                </a:r>
              </a:p>
            </p:txBody>
          </p:sp>
          <p:sp>
            <p:nvSpPr>
              <p:cNvPr id="81940" name="Text Box 16"/>
              <p:cNvSpPr txBox="1">
                <a:spLocks noChangeArrowheads="1"/>
              </p:cNvSpPr>
              <p:nvPr/>
            </p:nvSpPr>
            <p:spPr bwMode="auto">
              <a:xfrm>
                <a:off x="4464" y="3216"/>
                <a:ext cx="384" cy="2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latinLnBrk="0">
                  <a:spcBef>
                    <a:spcPct val="50000"/>
                  </a:spcBef>
                  <a:buClr>
                    <a:schemeClr val="tx2"/>
                  </a:buClr>
                  <a:buFont typeface="Wingdings" pitchFamily="2" charset="2"/>
                  <a:buNone/>
                </a:pPr>
                <a:r>
                  <a:rPr kumimoji="0" lang="ko-KR" altLang="en-US" sz="1400">
                    <a:solidFill>
                      <a:srgbClr val="000000"/>
                    </a:solidFill>
                    <a:latin typeface="휴먼모음T" pitchFamily="18" charset="-127"/>
                    <a:ea typeface="휴먼모음T" pitchFamily="18" charset="-127"/>
                  </a:rPr>
                  <a:t>필터</a:t>
                </a:r>
              </a:p>
            </p:txBody>
          </p:sp>
          <p:sp>
            <p:nvSpPr>
              <p:cNvPr id="81941" name="Text Box 17"/>
              <p:cNvSpPr txBox="1">
                <a:spLocks noChangeArrowheads="1"/>
              </p:cNvSpPr>
              <p:nvPr/>
            </p:nvSpPr>
            <p:spPr bwMode="auto">
              <a:xfrm>
                <a:off x="4128" y="2496"/>
                <a:ext cx="576" cy="2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latinLnBrk="0">
                  <a:spcBef>
                    <a:spcPct val="50000"/>
                  </a:spcBef>
                  <a:buClr>
                    <a:schemeClr val="tx2"/>
                  </a:buClr>
                  <a:buFont typeface="Wingdings" pitchFamily="2" charset="2"/>
                  <a:buNone/>
                </a:pPr>
                <a:r>
                  <a:rPr kumimoji="0" lang="ko-KR" altLang="en-US" sz="1400">
                    <a:solidFill>
                      <a:srgbClr val="000000"/>
                    </a:solidFill>
                    <a:latin typeface="휴먼모음T" pitchFamily="18" charset="-127"/>
                    <a:ea typeface="휴먼모음T" pitchFamily="18" charset="-127"/>
                  </a:rPr>
                  <a:t>송풍기</a:t>
                </a:r>
                <a:r>
                  <a:rPr kumimoji="0" lang="en-US" altLang="ko-KR" sz="1400">
                    <a:solidFill>
                      <a:srgbClr val="000000"/>
                    </a:solidFill>
                    <a:latin typeface="휴먼모음T" pitchFamily="18" charset="-127"/>
                    <a:ea typeface="휴먼모음T" pitchFamily="18" charset="-127"/>
                  </a:rPr>
                  <a:t>(</a:t>
                </a:r>
                <a:r>
                  <a:rPr kumimoji="0" lang="ko-KR" altLang="en-US" sz="1400">
                    <a:solidFill>
                      <a:srgbClr val="000000"/>
                    </a:solidFill>
                    <a:latin typeface="휴먼모음T" pitchFamily="18" charset="-127"/>
                    <a:ea typeface="휴먼모음T" pitchFamily="18" charset="-127"/>
                  </a:rPr>
                  <a:t>전동</a:t>
                </a:r>
                <a:r>
                  <a:rPr kumimoji="0" lang="en-US" altLang="ko-KR" sz="1400">
                    <a:solidFill>
                      <a:srgbClr val="000000"/>
                    </a:solidFill>
                    <a:latin typeface="휴먼모음T" pitchFamily="18" charset="-127"/>
                    <a:ea typeface="휴먼모음T" pitchFamily="18" charset="-127"/>
                  </a:rPr>
                  <a:t>)</a:t>
                </a:r>
              </a:p>
            </p:txBody>
          </p:sp>
          <p:sp>
            <p:nvSpPr>
              <p:cNvPr id="81942" name="Text Box 18"/>
              <p:cNvSpPr txBox="1">
                <a:spLocks noChangeArrowheads="1"/>
              </p:cNvSpPr>
              <p:nvPr/>
            </p:nvSpPr>
            <p:spPr bwMode="auto">
              <a:xfrm>
                <a:off x="3264" y="2640"/>
                <a:ext cx="768" cy="2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latinLnBrk="0">
                  <a:spcBef>
                    <a:spcPct val="50000"/>
                  </a:spcBef>
                  <a:buClr>
                    <a:schemeClr val="tx2"/>
                  </a:buClr>
                  <a:buFont typeface="Wingdings" pitchFamily="2" charset="2"/>
                  <a:buNone/>
                </a:pPr>
                <a:r>
                  <a:rPr kumimoji="0" lang="ko-KR" altLang="en-US" sz="1400">
                    <a:solidFill>
                      <a:srgbClr val="000000"/>
                    </a:solidFill>
                    <a:latin typeface="휴먼모음T" pitchFamily="18" charset="-127"/>
                    <a:ea typeface="휴먼모음T" pitchFamily="18" charset="-127"/>
                  </a:rPr>
                  <a:t>풍량조절환스위치</a:t>
                </a:r>
              </a:p>
            </p:txBody>
          </p:sp>
        </p:grpSp>
        <p:sp>
          <p:nvSpPr>
            <p:cNvPr id="81929" name="Line 20"/>
            <p:cNvSpPr>
              <a:spLocks noChangeShapeType="1"/>
            </p:cNvSpPr>
            <p:nvPr/>
          </p:nvSpPr>
          <p:spPr bwMode="auto">
            <a:xfrm>
              <a:off x="1296" y="2352"/>
              <a:ext cx="3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spAutoFit/>
            </a:bodyPr>
            <a:lstStyle/>
            <a:p>
              <a:endParaRPr lang="ko-KR" altLang="en-US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endParaRPr>
            </a:p>
          </p:txBody>
        </p:sp>
        <p:sp>
          <p:nvSpPr>
            <p:cNvPr id="81930" name="Line 21"/>
            <p:cNvSpPr>
              <a:spLocks noChangeShapeType="1"/>
            </p:cNvSpPr>
            <p:nvPr/>
          </p:nvSpPr>
          <p:spPr bwMode="auto">
            <a:xfrm flipH="1">
              <a:off x="1968" y="2448"/>
              <a:ext cx="192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spAutoFit/>
            </a:bodyPr>
            <a:lstStyle/>
            <a:p>
              <a:endParaRPr lang="ko-KR" altLang="en-US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endParaRPr>
            </a:p>
          </p:txBody>
        </p:sp>
        <p:sp>
          <p:nvSpPr>
            <p:cNvPr id="81931" name="Line 22"/>
            <p:cNvSpPr>
              <a:spLocks noChangeShapeType="1"/>
            </p:cNvSpPr>
            <p:nvPr/>
          </p:nvSpPr>
          <p:spPr bwMode="auto">
            <a:xfrm flipH="1">
              <a:off x="2304" y="2832"/>
              <a:ext cx="24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spAutoFit/>
            </a:bodyPr>
            <a:lstStyle/>
            <a:p>
              <a:endParaRPr lang="ko-KR" altLang="en-US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endParaRPr>
            </a:p>
          </p:txBody>
        </p:sp>
      </p:grpSp>
      <p:sp>
        <p:nvSpPr>
          <p:cNvPr id="21" name="Rectangle 16"/>
          <p:cNvSpPr>
            <a:spLocks noChangeArrowheads="1"/>
          </p:cNvSpPr>
          <p:nvPr/>
        </p:nvSpPr>
        <p:spPr bwMode="auto">
          <a:xfrm>
            <a:off x="827584" y="311311"/>
            <a:ext cx="3120063" cy="52540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r>
              <a:rPr lang="ko-KR" altLang="en-US" sz="2800" b="1" dirty="0" err="1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송기마스크의</a:t>
            </a:r>
            <a:r>
              <a:rPr lang="ko-KR" altLang="en-US" sz="2800" b="1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 사용</a:t>
            </a:r>
            <a:endParaRPr lang="ko-KR" altLang="en-US" sz="2800" b="1" dirty="0">
              <a:solidFill>
                <a:schemeClr val="bg1"/>
              </a:solidFill>
              <a:latin typeface="HY동녘B" pitchFamily="18" charset="-127"/>
              <a:ea typeface="HY동녘B" pitchFamily="18" charset="-127"/>
            </a:endParaRPr>
          </a:p>
        </p:txBody>
      </p:sp>
      <p:pic>
        <p:nvPicPr>
          <p:cNvPr id="20" name="Picture 85" descr="C:\Users\Master\Desktop\사진&amp;심볼\심볼로고\slogan_gif_main - 복사본.gif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56376" y="-27384"/>
            <a:ext cx="1187624" cy="7651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22" name="Picture 84" descr="C:\Users\Master\Desktop\사진&amp;심볼\심볼로고\공단로고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0850" y="6440488"/>
            <a:ext cx="1400175" cy="40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17409889"/>
      </p:ext>
    </p:extLst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64" descr="IN00396_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02400" y="1069975"/>
            <a:ext cx="2641600" cy="209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4515" name="Oval 2"/>
          <p:cNvSpPr>
            <a:spLocks noChangeArrowheads="1"/>
          </p:cNvSpPr>
          <p:nvPr/>
        </p:nvSpPr>
        <p:spPr bwMode="auto">
          <a:xfrm>
            <a:off x="2381250" y="781050"/>
            <a:ext cx="38100" cy="114300"/>
          </a:xfrm>
          <a:prstGeom prst="ellipse">
            <a:avLst/>
          </a:prstGeom>
          <a:noFill/>
          <a:ln w="38100" cmpd="dbl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4516" name="Oval 3"/>
          <p:cNvSpPr>
            <a:spLocks noChangeArrowheads="1"/>
          </p:cNvSpPr>
          <p:nvPr/>
        </p:nvSpPr>
        <p:spPr bwMode="auto">
          <a:xfrm>
            <a:off x="2368550" y="615950"/>
            <a:ext cx="63500" cy="1397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4517" name="Line 4"/>
          <p:cNvSpPr>
            <a:spLocks noChangeShapeType="1"/>
          </p:cNvSpPr>
          <p:nvPr/>
        </p:nvSpPr>
        <p:spPr bwMode="auto">
          <a:xfrm flipH="1">
            <a:off x="2247900" y="2209800"/>
            <a:ext cx="304800" cy="0"/>
          </a:xfrm>
          <a:prstGeom prst="line">
            <a:avLst/>
          </a:prstGeom>
          <a:noFill/>
          <a:ln w="76200">
            <a:solidFill>
              <a:srgbClr val="AD69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4518" name="Line 5"/>
          <p:cNvSpPr>
            <a:spLocks noChangeShapeType="1"/>
          </p:cNvSpPr>
          <p:nvPr/>
        </p:nvSpPr>
        <p:spPr bwMode="auto">
          <a:xfrm flipH="1">
            <a:off x="2095500" y="2628900"/>
            <a:ext cx="228600" cy="457200"/>
          </a:xfrm>
          <a:prstGeom prst="line">
            <a:avLst/>
          </a:prstGeom>
          <a:noFill/>
          <a:ln w="76200">
            <a:solidFill>
              <a:srgbClr val="AD69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4519" name="Oval 6"/>
          <p:cNvSpPr>
            <a:spLocks noChangeArrowheads="1"/>
          </p:cNvSpPr>
          <p:nvPr/>
        </p:nvSpPr>
        <p:spPr bwMode="auto">
          <a:xfrm>
            <a:off x="2597150" y="2520950"/>
            <a:ext cx="63500" cy="1397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4520" name="Oval 7"/>
          <p:cNvSpPr>
            <a:spLocks noChangeArrowheads="1"/>
          </p:cNvSpPr>
          <p:nvPr/>
        </p:nvSpPr>
        <p:spPr bwMode="auto">
          <a:xfrm>
            <a:off x="2152650" y="3600450"/>
            <a:ext cx="114300" cy="114300"/>
          </a:xfrm>
          <a:prstGeom prst="ellipse">
            <a:avLst/>
          </a:prstGeom>
          <a:noFill/>
          <a:ln w="38100" cmpd="dbl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4521" name="Oval 8"/>
          <p:cNvSpPr>
            <a:spLocks noChangeArrowheads="1"/>
          </p:cNvSpPr>
          <p:nvPr/>
        </p:nvSpPr>
        <p:spPr bwMode="auto">
          <a:xfrm>
            <a:off x="2457450" y="3600450"/>
            <a:ext cx="114300" cy="114300"/>
          </a:xfrm>
          <a:prstGeom prst="ellipse">
            <a:avLst/>
          </a:prstGeom>
          <a:noFill/>
          <a:ln w="38100" cmpd="dbl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4522" name="Oval 9"/>
          <p:cNvSpPr>
            <a:spLocks noChangeArrowheads="1"/>
          </p:cNvSpPr>
          <p:nvPr/>
        </p:nvSpPr>
        <p:spPr bwMode="auto">
          <a:xfrm>
            <a:off x="2305050" y="1771650"/>
            <a:ext cx="114300" cy="114300"/>
          </a:xfrm>
          <a:prstGeom prst="ellipse">
            <a:avLst/>
          </a:prstGeom>
          <a:noFill/>
          <a:ln w="38100" cmpd="dbl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4523" name="Line 10"/>
          <p:cNvSpPr>
            <a:spLocks noChangeShapeType="1"/>
          </p:cNvSpPr>
          <p:nvPr/>
        </p:nvSpPr>
        <p:spPr bwMode="auto">
          <a:xfrm flipH="1">
            <a:off x="831850" y="4038600"/>
            <a:ext cx="38227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4524" name="Oval 11"/>
          <p:cNvSpPr>
            <a:spLocks noChangeArrowheads="1"/>
          </p:cNvSpPr>
          <p:nvPr/>
        </p:nvSpPr>
        <p:spPr bwMode="auto">
          <a:xfrm>
            <a:off x="1606550" y="6330950"/>
            <a:ext cx="1968500" cy="139700"/>
          </a:xfrm>
          <a:prstGeom prst="ellipse">
            <a:avLst/>
          </a:prstGeom>
          <a:solidFill>
            <a:schemeClr val="bg2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4525" name="Rectangle 12"/>
          <p:cNvSpPr>
            <a:spLocks noChangeArrowheads="1"/>
          </p:cNvSpPr>
          <p:nvPr/>
        </p:nvSpPr>
        <p:spPr bwMode="auto">
          <a:xfrm rot="-1140000">
            <a:off x="2441575" y="3195638"/>
            <a:ext cx="76200" cy="3271837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4526" name="Rectangle 13"/>
          <p:cNvSpPr>
            <a:spLocks noChangeArrowheads="1"/>
          </p:cNvSpPr>
          <p:nvPr/>
        </p:nvSpPr>
        <p:spPr bwMode="auto">
          <a:xfrm>
            <a:off x="1835150" y="4019550"/>
            <a:ext cx="368300" cy="889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4527" name="Rectangle 14"/>
          <p:cNvSpPr>
            <a:spLocks noChangeArrowheads="1"/>
          </p:cNvSpPr>
          <p:nvPr/>
        </p:nvSpPr>
        <p:spPr bwMode="auto">
          <a:xfrm>
            <a:off x="1682750" y="3576638"/>
            <a:ext cx="368300" cy="74612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4528" name="Oval 15"/>
          <p:cNvSpPr>
            <a:spLocks noChangeArrowheads="1"/>
          </p:cNvSpPr>
          <p:nvPr/>
        </p:nvSpPr>
        <p:spPr bwMode="auto">
          <a:xfrm>
            <a:off x="3740150" y="4197350"/>
            <a:ext cx="368300" cy="139700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4529" name="Rectangle 16"/>
          <p:cNvSpPr>
            <a:spLocks noGrp="1" noChangeArrowheads="1"/>
          </p:cNvSpPr>
          <p:nvPr>
            <p:ph type="title"/>
          </p:nvPr>
        </p:nvSpPr>
        <p:spPr>
          <a:xfrm>
            <a:off x="2889250" y="269776"/>
            <a:ext cx="4121150" cy="1143000"/>
          </a:xfrm>
          <a:noFill/>
          <a:ln w="12700">
            <a:solidFill>
              <a:schemeClr val="tx1"/>
            </a:solidFill>
          </a:ln>
        </p:spPr>
        <p:txBody>
          <a:bodyPr lIns="90488" tIns="44450" rIns="90488" bIns="44450" anchor="ctr"/>
          <a:lstStyle/>
          <a:p>
            <a:pPr eaLnBrk="1" hangingPunct="1"/>
            <a:r>
              <a:rPr lang="ko-KR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itchFamily="18" charset="-127"/>
                <a:ea typeface="HY동녘M" pitchFamily="18" charset="-127"/>
              </a:rPr>
              <a:t>밀폐공간 출입        </a:t>
            </a:r>
            <a:r>
              <a:rPr lang="en-US" altLang="ko-KR" sz="2400" b="1" dirty="0" smtClean="0">
                <a:solidFill>
                  <a:srgbClr val="0000FF"/>
                </a:solidFill>
                <a:latin typeface="MD아트체" pitchFamily="18" charset="-127"/>
                <a:ea typeface="MD아트체" pitchFamily="18" charset="-127"/>
              </a:rPr>
              <a:t>(Confined Space Entry)</a:t>
            </a:r>
            <a:endParaRPr lang="en-US" altLang="ko-KR" sz="2400" dirty="0" smtClean="0">
              <a:solidFill>
                <a:srgbClr val="AD6900"/>
              </a:solidFill>
              <a:latin typeface="MD아트체" pitchFamily="18" charset="-127"/>
              <a:ea typeface="MD아트체" pitchFamily="18" charset="-127"/>
            </a:endParaRPr>
          </a:p>
        </p:txBody>
      </p:sp>
      <p:sp>
        <p:nvSpPr>
          <p:cNvPr id="64530" name="Rectangle 17"/>
          <p:cNvSpPr>
            <a:spLocks noChangeArrowheads="1"/>
          </p:cNvSpPr>
          <p:nvPr/>
        </p:nvSpPr>
        <p:spPr bwMode="auto">
          <a:xfrm>
            <a:off x="2520950" y="6024563"/>
            <a:ext cx="368300" cy="635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4531" name="Rectangle 18"/>
          <p:cNvSpPr>
            <a:spLocks noChangeArrowheads="1"/>
          </p:cNvSpPr>
          <p:nvPr/>
        </p:nvSpPr>
        <p:spPr bwMode="auto">
          <a:xfrm>
            <a:off x="2368550" y="5565775"/>
            <a:ext cx="368300" cy="635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4532" name="Rectangle 19"/>
          <p:cNvSpPr>
            <a:spLocks noChangeArrowheads="1"/>
          </p:cNvSpPr>
          <p:nvPr/>
        </p:nvSpPr>
        <p:spPr bwMode="auto">
          <a:xfrm>
            <a:off x="2139950" y="5030788"/>
            <a:ext cx="368300" cy="635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4533" name="Rectangle 20"/>
          <p:cNvSpPr>
            <a:spLocks noChangeArrowheads="1"/>
          </p:cNvSpPr>
          <p:nvPr/>
        </p:nvSpPr>
        <p:spPr bwMode="auto">
          <a:xfrm>
            <a:off x="1987550" y="4573588"/>
            <a:ext cx="368300" cy="635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4534" name="Rectangle 21"/>
          <p:cNvSpPr>
            <a:spLocks noChangeArrowheads="1"/>
          </p:cNvSpPr>
          <p:nvPr/>
        </p:nvSpPr>
        <p:spPr bwMode="auto">
          <a:xfrm rot="-1140000">
            <a:off x="2036763" y="3125788"/>
            <a:ext cx="66675" cy="3425825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4535" name="Line 22"/>
          <p:cNvSpPr>
            <a:spLocks noChangeShapeType="1"/>
          </p:cNvSpPr>
          <p:nvPr/>
        </p:nvSpPr>
        <p:spPr bwMode="auto">
          <a:xfrm>
            <a:off x="1600200" y="3960813"/>
            <a:ext cx="0" cy="243363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4536" name="Line 23"/>
          <p:cNvSpPr>
            <a:spLocks noChangeShapeType="1"/>
          </p:cNvSpPr>
          <p:nvPr/>
        </p:nvSpPr>
        <p:spPr bwMode="auto">
          <a:xfrm>
            <a:off x="3581400" y="3960813"/>
            <a:ext cx="0" cy="243363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4537" name="Line 24"/>
          <p:cNvSpPr>
            <a:spLocks noChangeShapeType="1"/>
          </p:cNvSpPr>
          <p:nvPr/>
        </p:nvSpPr>
        <p:spPr bwMode="auto">
          <a:xfrm flipH="1">
            <a:off x="298450" y="3886200"/>
            <a:ext cx="38227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4538" name="Rectangle 25"/>
          <p:cNvSpPr>
            <a:spLocks noChangeArrowheads="1"/>
          </p:cNvSpPr>
          <p:nvPr/>
        </p:nvSpPr>
        <p:spPr bwMode="auto">
          <a:xfrm>
            <a:off x="5004048" y="4581128"/>
            <a:ext cx="3240360" cy="167789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square" lIns="90488" tIns="44450" rIns="90488" bIns="44450">
            <a:spAutoFit/>
          </a:bodyPr>
          <a:lstStyle/>
          <a:p>
            <a:pPr latinLnBrk="0">
              <a:spcBef>
                <a:spcPct val="0"/>
              </a:spcBef>
              <a:buFontTx/>
              <a:buChar char="•"/>
            </a:pPr>
            <a:r>
              <a:rPr kumimoji="0" lang="en-US" altLang="ko-KR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kumimoji="0" lang="ko-KR" altLang="en-US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보행자가 인지할 수 있도록</a:t>
            </a:r>
          </a:p>
          <a:p>
            <a:pPr latinLnBrk="0">
              <a:spcBef>
                <a:spcPct val="0"/>
              </a:spcBef>
              <a:buFontTx/>
              <a:buNone/>
            </a:pPr>
            <a:r>
              <a:rPr kumimoji="0" lang="ko-KR" altLang="en-US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  경고표지를 부착한다</a:t>
            </a:r>
            <a:r>
              <a:rPr kumimoji="0" lang="en-US" altLang="ko-KR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.</a:t>
            </a:r>
            <a:endParaRPr kumimoji="0" lang="ko-KR" altLang="ko-KR" dirty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pPr latinLnBrk="0">
              <a:lnSpc>
                <a:spcPct val="140000"/>
              </a:lnSpc>
              <a:spcBef>
                <a:spcPct val="0"/>
              </a:spcBef>
              <a:buFontTx/>
              <a:buChar char="•"/>
            </a:pPr>
            <a:r>
              <a:rPr kumimoji="0" lang="en-US" altLang="ko-KR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kumimoji="0" lang="ko-KR" altLang="en-US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경고내용은 위험</a:t>
            </a:r>
            <a:r>
              <a:rPr kumimoji="0" lang="en-US" altLang="ko-KR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(Hazard)</a:t>
            </a:r>
            <a:r>
              <a:rPr kumimoji="0" lang="ko-KR" altLang="en-US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과</a:t>
            </a:r>
          </a:p>
          <a:p>
            <a:pPr latinLnBrk="0">
              <a:spcBef>
                <a:spcPct val="0"/>
              </a:spcBef>
              <a:buFontTx/>
              <a:buNone/>
            </a:pPr>
            <a:r>
              <a:rPr kumimoji="0" lang="ko-KR" altLang="en-US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  준수행동</a:t>
            </a:r>
            <a:r>
              <a:rPr kumimoji="0" lang="en-US" altLang="ko-KR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(Required Action</a:t>
            </a:r>
            <a:r>
              <a:rPr kumimoji="0" lang="en-US" altLang="ko-KR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)</a:t>
            </a:r>
            <a:r>
              <a:rPr kumimoji="0" lang="ko-KR" altLang="en-US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을</a:t>
            </a:r>
            <a:endParaRPr kumimoji="0" lang="en-US" altLang="ko-KR" dirty="0" smtClean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pPr latinLnBrk="0">
              <a:spcBef>
                <a:spcPct val="0"/>
              </a:spcBef>
              <a:buFontTx/>
              <a:buNone/>
            </a:pPr>
            <a:r>
              <a:rPr kumimoji="0" lang="ko-KR" altLang="en-US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  설명하여야 </a:t>
            </a:r>
            <a:r>
              <a:rPr kumimoji="0" lang="ko-KR" altLang="en-US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한다</a:t>
            </a:r>
            <a:r>
              <a:rPr kumimoji="0" lang="en-US" altLang="ko-KR" b="0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.</a:t>
            </a:r>
            <a:r>
              <a:rPr kumimoji="0" lang="ko-KR" altLang="ko-KR" sz="2400" b="0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 </a:t>
            </a:r>
          </a:p>
        </p:txBody>
      </p:sp>
      <p:sp>
        <p:nvSpPr>
          <p:cNvPr id="64539" name="Oval 26"/>
          <p:cNvSpPr>
            <a:spLocks noChangeArrowheads="1"/>
          </p:cNvSpPr>
          <p:nvPr/>
        </p:nvSpPr>
        <p:spPr bwMode="auto">
          <a:xfrm>
            <a:off x="1073150" y="3679825"/>
            <a:ext cx="215900" cy="93663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4540" name="Oval 27"/>
          <p:cNvSpPr>
            <a:spLocks noChangeArrowheads="1"/>
          </p:cNvSpPr>
          <p:nvPr/>
        </p:nvSpPr>
        <p:spPr bwMode="auto">
          <a:xfrm>
            <a:off x="1149350" y="4213225"/>
            <a:ext cx="368300" cy="200025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4541" name="Rectangle 28"/>
          <p:cNvSpPr>
            <a:spLocks noChangeArrowheads="1"/>
          </p:cNvSpPr>
          <p:nvPr/>
        </p:nvSpPr>
        <p:spPr bwMode="auto">
          <a:xfrm rot="1200000">
            <a:off x="1744663" y="396875"/>
            <a:ext cx="31750" cy="3413125"/>
          </a:xfrm>
          <a:prstGeom prst="rect">
            <a:avLst/>
          </a:prstGeom>
          <a:solidFill>
            <a:schemeClr val="hlink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4542" name="Oval 29"/>
          <p:cNvSpPr>
            <a:spLocks noChangeArrowheads="1"/>
          </p:cNvSpPr>
          <p:nvPr/>
        </p:nvSpPr>
        <p:spPr bwMode="auto">
          <a:xfrm>
            <a:off x="2216150" y="403225"/>
            <a:ext cx="368300" cy="203200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4543" name="Rectangle 30"/>
          <p:cNvSpPr>
            <a:spLocks noChangeArrowheads="1"/>
          </p:cNvSpPr>
          <p:nvPr/>
        </p:nvSpPr>
        <p:spPr bwMode="auto">
          <a:xfrm rot="-1260000">
            <a:off x="3133725" y="439738"/>
            <a:ext cx="103188" cy="3952875"/>
          </a:xfrm>
          <a:prstGeom prst="rect">
            <a:avLst/>
          </a:prstGeom>
          <a:solidFill>
            <a:schemeClr val="hlink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4544" name="Oval 31"/>
          <p:cNvSpPr>
            <a:spLocks noChangeArrowheads="1"/>
          </p:cNvSpPr>
          <p:nvPr/>
        </p:nvSpPr>
        <p:spPr bwMode="auto">
          <a:xfrm>
            <a:off x="2216150" y="920750"/>
            <a:ext cx="368300" cy="444500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4545" name="Rectangle 32"/>
          <p:cNvSpPr>
            <a:spLocks noChangeArrowheads="1"/>
          </p:cNvSpPr>
          <p:nvPr/>
        </p:nvSpPr>
        <p:spPr bwMode="auto">
          <a:xfrm rot="960000">
            <a:off x="1792288" y="493713"/>
            <a:ext cx="106362" cy="3910012"/>
          </a:xfrm>
          <a:prstGeom prst="rect">
            <a:avLst/>
          </a:prstGeom>
          <a:solidFill>
            <a:schemeClr val="hlink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4546" name="Oval 33"/>
          <p:cNvSpPr>
            <a:spLocks noChangeArrowheads="1"/>
          </p:cNvSpPr>
          <p:nvPr/>
        </p:nvSpPr>
        <p:spPr bwMode="auto">
          <a:xfrm>
            <a:off x="1606550" y="3884613"/>
            <a:ext cx="1968500" cy="141287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4547" name="Arc 34"/>
          <p:cNvSpPr>
            <a:spLocks/>
          </p:cNvSpPr>
          <p:nvPr/>
        </p:nvSpPr>
        <p:spPr bwMode="auto">
          <a:xfrm>
            <a:off x="2382838" y="1392238"/>
            <a:ext cx="57150" cy="361950"/>
          </a:xfrm>
          <a:custGeom>
            <a:avLst/>
            <a:gdLst>
              <a:gd name="T0" fmla="*/ 0 w 21600"/>
              <a:gd name="T1" fmla="*/ 2147483647 h 21592"/>
              <a:gd name="T2" fmla="*/ 7204382 w 21600"/>
              <a:gd name="T3" fmla="*/ 0 h 21592"/>
              <a:gd name="T4" fmla="*/ 7410164 w 21600"/>
              <a:gd name="T5" fmla="*/ 2147483647 h 21592"/>
              <a:gd name="T6" fmla="*/ 0 60000 65536"/>
              <a:gd name="T7" fmla="*/ 0 60000 65536"/>
              <a:gd name="T8" fmla="*/ 0 60000 65536"/>
              <a:gd name="T9" fmla="*/ 0 w 21600"/>
              <a:gd name="T10" fmla="*/ 0 h 21592"/>
              <a:gd name="T11" fmla="*/ 21600 w 21600"/>
              <a:gd name="T12" fmla="*/ 21592 h 2159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592" fill="none" extrusionOk="0">
                <a:moveTo>
                  <a:pt x="0" y="21592"/>
                </a:moveTo>
                <a:cubicBezTo>
                  <a:pt x="0" y="9896"/>
                  <a:pt x="9308" y="325"/>
                  <a:pt x="21000" y="0"/>
                </a:cubicBezTo>
              </a:path>
              <a:path w="21600" h="21592" stroke="0" extrusionOk="0">
                <a:moveTo>
                  <a:pt x="0" y="21592"/>
                </a:moveTo>
                <a:cubicBezTo>
                  <a:pt x="0" y="9896"/>
                  <a:pt x="9308" y="325"/>
                  <a:pt x="21000" y="0"/>
                </a:cubicBezTo>
                <a:lnTo>
                  <a:pt x="21600" y="21592"/>
                </a:lnTo>
                <a:close/>
              </a:path>
            </a:pathLst>
          </a:custGeom>
          <a:noFill/>
          <a:ln w="38100" cap="rnd" cmpd="dbl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4548" name="Line 35"/>
          <p:cNvSpPr>
            <a:spLocks noChangeShapeType="1"/>
          </p:cNvSpPr>
          <p:nvPr/>
        </p:nvSpPr>
        <p:spPr bwMode="auto">
          <a:xfrm>
            <a:off x="2552700" y="2171700"/>
            <a:ext cx="0" cy="381000"/>
          </a:xfrm>
          <a:prstGeom prst="line">
            <a:avLst/>
          </a:prstGeom>
          <a:noFill/>
          <a:ln w="76200">
            <a:solidFill>
              <a:srgbClr val="AD69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4549" name="Line 36"/>
          <p:cNvSpPr>
            <a:spLocks noChangeShapeType="1"/>
          </p:cNvSpPr>
          <p:nvPr/>
        </p:nvSpPr>
        <p:spPr bwMode="auto">
          <a:xfrm>
            <a:off x="2095500" y="2705100"/>
            <a:ext cx="0" cy="381000"/>
          </a:xfrm>
          <a:prstGeom prst="line">
            <a:avLst/>
          </a:prstGeom>
          <a:noFill/>
          <a:ln w="76200">
            <a:solidFill>
              <a:srgbClr val="FE9B03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4550" name="Line 37"/>
          <p:cNvSpPr>
            <a:spLocks noChangeShapeType="1"/>
          </p:cNvSpPr>
          <p:nvPr/>
        </p:nvSpPr>
        <p:spPr bwMode="auto">
          <a:xfrm flipH="1">
            <a:off x="2400300" y="2628900"/>
            <a:ext cx="228600" cy="457200"/>
          </a:xfrm>
          <a:prstGeom prst="line">
            <a:avLst/>
          </a:prstGeom>
          <a:noFill/>
          <a:ln w="76200">
            <a:solidFill>
              <a:srgbClr val="AD69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4551" name="Line 38"/>
          <p:cNvSpPr>
            <a:spLocks noChangeShapeType="1"/>
          </p:cNvSpPr>
          <p:nvPr/>
        </p:nvSpPr>
        <p:spPr bwMode="auto">
          <a:xfrm flipH="1">
            <a:off x="2019300" y="2667000"/>
            <a:ext cx="304800" cy="0"/>
          </a:xfrm>
          <a:prstGeom prst="line">
            <a:avLst/>
          </a:prstGeom>
          <a:noFill/>
          <a:ln w="76200">
            <a:solidFill>
              <a:srgbClr val="FE9B03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4552" name="Line 39"/>
          <p:cNvSpPr>
            <a:spLocks noChangeShapeType="1"/>
          </p:cNvSpPr>
          <p:nvPr/>
        </p:nvSpPr>
        <p:spPr bwMode="auto">
          <a:xfrm flipH="1">
            <a:off x="2324100" y="2590800"/>
            <a:ext cx="304800" cy="0"/>
          </a:xfrm>
          <a:prstGeom prst="line">
            <a:avLst/>
          </a:prstGeom>
          <a:noFill/>
          <a:ln w="76200">
            <a:solidFill>
              <a:srgbClr val="AD69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4553" name="Line 40"/>
          <p:cNvSpPr>
            <a:spLocks noChangeShapeType="1"/>
          </p:cNvSpPr>
          <p:nvPr/>
        </p:nvSpPr>
        <p:spPr bwMode="auto">
          <a:xfrm>
            <a:off x="2476500" y="3162300"/>
            <a:ext cx="0" cy="457200"/>
          </a:xfrm>
          <a:prstGeom prst="line">
            <a:avLst/>
          </a:prstGeom>
          <a:noFill/>
          <a:ln w="76200">
            <a:solidFill>
              <a:srgbClr val="FE9B03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4554" name="Line 41"/>
          <p:cNvSpPr>
            <a:spLocks noChangeShapeType="1"/>
          </p:cNvSpPr>
          <p:nvPr/>
        </p:nvSpPr>
        <p:spPr bwMode="auto">
          <a:xfrm>
            <a:off x="2171700" y="3162300"/>
            <a:ext cx="0" cy="457200"/>
          </a:xfrm>
          <a:prstGeom prst="line">
            <a:avLst/>
          </a:prstGeom>
          <a:noFill/>
          <a:ln w="76200">
            <a:solidFill>
              <a:srgbClr val="FE9B03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4555" name="Line 42"/>
          <p:cNvSpPr>
            <a:spLocks noChangeShapeType="1"/>
          </p:cNvSpPr>
          <p:nvPr/>
        </p:nvSpPr>
        <p:spPr bwMode="auto">
          <a:xfrm>
            <a:off x="2324100" y="2171700"/>
            <a:ext cx="0" cy="457200"/>
          </a:xfrm>
          <a:prstGeom prst="line">
            <a:avLst/>
          </a:prstGeom>
          <a:noFill/>
          <a:ln w="76200">
            <a:solidFill>
              <a:srgbClr val="AD69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4556" name="Line 43"/>
          <p:cNvSpPr>
            <a:spLocks noChangeShapeType="1"/>
          </p:cNvSpPr>
          <p:nvPr/>
        </p:nvSpPr>
        <p:spPr bwMode="auto">
          <a:xfrm flipH="1">
            <a:off x="2095500" y="3124200"/>
            <a:ext cx="381000" cy="0"/>
          </a:xfrm>
          <a:prstGeom prst="line">
            <a:avLst/>
          </a:prstGeom>
          <a:noFill/>
          <a:ln w="76200">
            <a:solidFill>
              <a:srgbClr val="FE9B03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4557" name="Line 44"/>
          <p:cNvSpPr>
            <a:spLocks noChangeShapeType="1"/>
          </p:cNvSpPr>
          <p:nvPr/>
        </p:nvSpPr>
        <p:spPr bwMode="auto">
          <a:xfrm>
            <a:off x="2400300" y="1866900"/>
            <a:ext cx="76200" cy="228600"/>
          </a:xfrm>
          <a:prstGeom prst="line">
            <a:avLst/>
          </a:prstGeom>
          <a:noFill/>
          <a:ln w="76200">
            <a:solidFill>
              <a:srgbClr val="AD69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4558" name="Oval 45"/>
          <p:cNvSpPr>
            <a:spLocks noChangeArrowheads="1"/>
          </p:cNvSpPr>
          <p:nvPr/>
        </p:nvSpPr>
        <p:spPr bwMode="auto">
          <a:xfrm>
            <a:off x="2000250" y="2609850"/>
            <a:ext cx="38100" cy="114300"/>
          </a:xfrm>
          <a:prstGeom prst="ellipse">
            <a:avLst/>
          </a:prstGeom>
          <a:noFill/>
          <a:ln w="38100" cmpd="dbl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4559" name="Line 46"/>
          <p:cNvSpPr>
            <a:spLocks noChangeShapeType="1"/>
          </p:cNvSpPr>
          <p:nvPr/>
        </p:nvSpPr>
        <p:spPr bwMode="auto">
          <a:xfrm flipH="1">
            <a:off x="2247900" y="1866900"/>
            <a:ext cx="152400" cy="228600"/>
          </a:xfrm>
          <a:prstGeom prst="line">
            <a:avLst/>
          </a:prstGeom>
          <a:noFill/>
          <a:ln w="76200">
            <a:solidFill>
              <a:srgbClr val="FE9B03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4560" name="Line 47"/>
          <p:cNvSpPr>
            <a:spLocks noChangeShapeType="1"/>
          </p:cNvSpPr>
          <p:nvPr/>
        </p:nvSpPr>
        <p:spPr bwMode="auto">
          <a:xfrm flipH="1">
            <a:off x="2247900" y="2171700"/>
            <a:ext cx="304800" cy="457200"/>
          </a:xfrm>
          <a:prstGeom prst="line">
            <a:avLst/>
          </a:prstGeom>
          <a:noFill/>
          <a:ln w="76200">
            <a:solidFill>
              <a:srgbClr val="FE9B03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4561" name="Line 48"/>
          <p:cNvSpPr>
            <a:spLocks noChangeShapeType="1"/>
          </p:cNvSpPr>
          <p:nvPr/>
        </p:nvSpPr>
        <p:spPr bwMode="auto">
          <a:xfrm flipH="1">
            <a:off x="2019300" y="2171700"/>
            <a:ext cx="304800" cy="457200"/>
          </a:xfrm>
          <a:prstGeom prst="line">
            <a:avLst/>
          </a:prstGeom>
          <a:noFill/>
          <a:ln w="76200">
            <a:solidFill>
              <a:srgbClr val="FE9B03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4562" name="Line 49"/>
          <p:cNvSpPr>
            <a:spLocks noChangeShapeType="1"/>
          </p:cNvSpPr>
          <p:nvPr/>
        </p:nvSpPr>
        <p:spPr bwMode="auto">
          <a:xfrm>
            <a:off x="2324100" y="2705100"/>
            <a:ext cx="76200" cy="381000"/>
          </a:xfrm>
          <a:prstGeom prst="line">
            <a:avLst/>
          </a:prstGeom>
          <a:noFill/>
          <a:ln w="76200">
            <a:solidFill>
              <a:srgbClr val="FE9B03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4563" name="Oval 50"/>
          <p:cNvSpPr>
            <a:spLocks noChangeArrowheads="1"/>
          </p:cNvSpPr>
          <p:nvPr/>
        </p:nvSpPr>
        <p:spPr bwMode="auto">
          <a:xfrm>
            <a:off x="2305050" y="2609850"/>
            <a:ext cx="38100" cy="114300"/>
          </a:xfrm>
          <a:prstGeom prst="ellipse">
            <a:avLst/>
          </a:prstGeom>
          <a:noFill/>
          <a:ln w="38100" cmpd="dbl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4564" name="Rectangle 51"/>
          <p:cNvSpPr>
            <a:spLocks noChangeArrowheads="1"/>
          </p:cNvSpPr>
          <p:nvPr/>
        </p:nvSpPr>
        <p:spPr bwMode="auto">
          <a:xfrm>
            <a:off x="539750" y="2749550"/>
            <a:ext cx="4025900" cy="63500"/>
          </a:xfrm>
          <a:prstGeom prst="rect">
            <a:avLst/>
          </a:prstGeom>
          <a:solidFill>
            <a:srgbClr val="FAFD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4565" name="Rectangle 52"/>
          <p:cNvSpPr>
            <a:spLocks noChangeArrowheads="1"/>
          </p:cNvSpPr>
          <p:nvPr/>
        </p:nvSpPr>
        <p:spPr bwMode="auto">
          <a:xfrm>
            <a:off x="539750" y="3892550"/>
            <a:ext cx="4025900" cy="63500"/>
          </a:xfrm>
          <a:prstGeom prst="rect">
            <a:avLst/>
          </a:prstGeom>
          <a:solidFill>
            <a:srgbClr val="FAFD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4566" name="Rectangle 53"/>
          <p:cNvSpPr>
            <a:spLocks noChangeArrowheads="1"/>
          </p:cNvSpPr>
          <p:nvPr/>
        </p:nvSpPr>
        <p:spPr bwMode="auto">
          <a:xfrm>
            <a:off x="615950" y="4044950"/>
            <a:ext cx="3873500" cy="215900"/>
          </a:xfrm>
          <a:prstGeom prst="rect">
            <a:avLst/>
          </a:prstGeom>
          <a:solidFill>
            <a:srgbClr val="FAFD00"/>
          </a:solidFill>
          <a:ln w="12700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4567" name="Rectangle 54"/>
          <p:cNvSpPr>
            <a:spLocks noChangeArrowheads="1"/>
          </p:cNvSpPr>
          <p:nvPr/>
        </p:nvSpPr>
        <p:spPr bwMode="auto">
          <a:xfrm>
            <a:off x="539750" y="3282950"/>
            <a:ext cx="4025900" cy="63500"/>
          </a:xfrm>
          <a:prstGeom prst="rect">
            <a:avLst/>
          </a:prstGeom>
          <a:solidFill>
            <a:srgbClr val="FAFD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554039" name="Oval 55"/>
          <p:cNvSpPr>
            <a:spLocks noChangeArrowheads="1"/>
          </p:cNvSpPr>
          <p:nvPr/>
        </p:nvSpPr>
        <p:spPr bwMode="auto">
          <a:xfrm>
            <a:off x="3810000" y="4114800"/>
            <a:ext cx="1054100" cy="352425"/>
          </a:xfrm>
          <a:prstGeom prst="ellipse">
            <a:avLst/>
          </a:prstGeom>
          <a:solidFill>
            <a:srgbClr val="CF0E30"/>
          </a:solidFill>
          <a:ln w="12700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defRPr/>
            </a:pPr>
            <a:endParaRPr lang="ko-KR" altLang="en-US"/>
          </a:p>
        </p:txBody>
      </p:sp>
      <p:sp>
        <p:nvSpPr>
          <p:cNvPr id="64569" name="Rectangle 56"/>
          <p:cNvSpPr>
            <a:spLocks noChangeArrowheads="1"/>
          </p:cNvSpPr>
          <p:nvPr/>
        </p:nvSpPr>
        <p:spPr bwMode="auto">
          <a:xfrm>
            <a:off x="4267200" y="2209800"/>
            <a:ext cx="139700" cy="2057400"/>
          </a:xfrm>
          <a:prstGeom prst="rect">
            <a:avLst/>
          </a:prstGeom>
          <a:solidFill>
            <a:srgbClr val="CF0E3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4570" name="Oval 57"/>
          <p:cNvSpPr>
            <a:spLocks noChangeArrowheads="1"/>
          </p:cNvSpPr>
          <p:nvPr/>
        </p:nvSpPr>
        <p:spPr bwMode="auto">
          <a:xfrm>
            <a:off x="3740150" y="3206750"/>
            <a:ext cx="139700" cy="33338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4571" name="Rectangle 58"/>
          <p:cNvSpPr>
            <a:spLocks noChangeArrowheads="1"/>
          </p:cNvSpPr>
          <p:nvPr/>
        </p:nvSpPr>
        <p:spPr bwMode="auto">
          <a:xfrm>
            <a:off x="4502150" y="2673350"/>
            <a:ext cx="63500" cy="1587500"/>
          </a:xfrm>
          <a:prstGeom prst="rect">
            <a:avLst/>
          </a:prstGeom>
          <a:solidFill>
            <a:srgbClr val="FAFD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4572" name="Rectangle 59"/>
          <p:cNvSpPr>
            <a:spLocks noChangeArrowheads="1"/>
          </p:cNvSpPr>
          <p:nvPr/>
        </p:nvSpPr>
        <p:spPr bwMode="auto">
          <a:xfrm>
            <a:off x="3352800" y="1752600"/>
            <a:ext cx="1963738" cy="898525"/>
          </a:xfrm>
          <a:prstGeom prst="rect">
            <a:avLst/>
          </a:prstGeom>
          <a:solidFill>
            <a:srgbClr val="FAFD00"/>
          </a:solidFill>
          <a:ln w="76200">
            <a:solidFill>
              <a:schemeClr val="tx2"/>
            </a:solidFill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algn="ctr" latinLnBrk="0">
              <a:spcBef>
                <a:spcPct val="0"/>
              </a:spcBef>
              <a:buFontTx/>
              <a:buNone/>
            </a:pPr>
            <a:r>
              <a:rPr kumimoji="0" lang="en-US" altLang="ko-KR" sz="1600" u="sng">
                <a:solidFill>
                  <a:schemeClr val="tx2"/>
                </a:solidFill>
                <a:latin typeface="Times New Roman" pitchFamily="18" charset="0"/>
              </a:rPr>
              <a:t>CAUTION</a:t>
            </a:r>
            <a:endParaRPr kumimoji="0" lang="en-US" altLang="ko-KR" sz="1600">
              <a:solidFill>
                <a:schemeClr val="tx2"/>
              </a:solidFill>
              <a:latin typeface="Times New Roman" pitchFamily="18" charset="0"/>
            </a:endParaRPr>
          </a:p>
          <a:p>
            <a:pPr algn="ctr" latinLnBrk="0">
              <a:spcBef>
                <a:spcPct val="0"/>
              </a:spcBef>
              <a:buFontTx/>
              <a:buNone/>
            </a:pPr>
            <a:r>
              <a:rPr kumimoji="0" lang="en-US" altLang="ko-KR" sz="1600">
                <a:solidFill>
                  <a:schemeClr val="tx2"/>
                </a:solidFill>
                <a:latin typeface="Times New Roman" pitchFamily="18" charset="0"/>
              </a:rPr>
              <a:t>Opening in Ground</a:t>
            </a:r>
          </a:p>
          <a:p>
            <a:pPr algn="ctr" latinLnBrk="0">
              <a:spcBef>
                <a:spcPct val="0"/>
              </a:spcBef>
              <a:buFontTx/>
              <a:buNone/>
            </a:pPr>
            <a:r>
              <a:rPr kumimoji="0" lang="en-US" altLang="ko-KR" sz="1600">
                <a:solidFill>
                  <a:schemeClr val="tx2"/>
                </a:solidFill>
                <a:latin typeface="Times New Roman" pitchFamily="18" charset="0"/>
              </a:rPr>
              <a:t>Keep Out !</a:t>
            </a:r>
          </a:p>
        </p:txBody>
      </p:sp>
      <p:sp>
        <p:nvSpPr>
          <p:cNvPr id="64573" name="Rectangle 60"/>
          <p:cNvSpPr>
            <a:spLocks noChangeArrowheads="1"/>
          </p:cNvSpPr>
          <p:nvPr/>
        </p:nvSpPr>
        <p:spPr bwMode="auto">
          <a:xfrm>
            <a:off x="539750" y="2673350"/>
            <a:ext cx="63500" cy="1587500"/>
          </a:xfrm>
          <a:prstGeom prst="rect">
            <a:avLst/>
          </a:prstGeom>
          <a:solidFill>
            <a:srgbClr val="FAFD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4574" name="Rectangle 63"/>
          <p:cNvSpPr>
            <a:spLocks noChangeArrowheads="1"/>
          </p:cNvSpPr>
          <p:nvPr/>
        </p:nvSpPr>
        <p:spPr bwMode="auto">
          <a:xfrm>
            <a:off x="4864100" y="2765425"/>
            <a:ext cx="3446463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SzPct val="60000"/>
              <a:buFont typeface="Wingdings" pitchFamily="2" charset="2"/>
              <a:buChar char="n"/>
            </a:pPr>
            <a:r>
              <a:rPr lang="ko-KR" altLang="en-US" sz="2400" dirty="0" err="1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구명줄의</a:t>
            </a:r>
            <a:r>
              <a:rPr lang="ko-KR" altLang="en-US" sz="2400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 고정</a:t>
            </a:r>
          </a:p>
          <a:p>
            <a:pPr marL="342900" indent="-342900">
              <a:spcBef>
                <a:spcPct val="20000"/>
              </a:spcBef>
              <a:buSzPct val="60000"/>
              <a:buFont typeface="Wingdings" pitchFamily="2" charset="2"/>
              <a:buChar char="n"/>
            </a:pPr>
            <a:r>
              <a:rPr lang="ko-KR" altLang="en-US" sz="2400" dirty="0" err="1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안전대</a:t>
            </a:r>
            <a:endParaRPr lang="ko-KR" altLang="en-US" sz="2400" dirty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342900" indent="-342900">
              <a:spcBef>
                <a:spcPct val="20000"/>
              </a:spcBef>
              <a:buSzPct val="60000"/>
              <a:buFont typeface="Wingdings" pitchFamily="2" charset="2"/>
              <a:buChar char="n"/>
            </a:pPr>
            <a:r>
              <a:rPr lang="ko-KR" altLang="en-US" sz="2400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비상용 무전기의 사용</a:t>
            </a:r>
            <a:endParaRPr lang="ko-KR" altLang="en-US" sz="2400" b="0" dirty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63" name="Picture 85" descr="C:\Users\Master\Desktop\사진&amp;심볼\심볼로고\slogan_gif_main - 복사본.gif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56376" y="-27384"/>
            <a:ext cx="1187624" cy="7651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64" name="Picture 84" descr="C:\Users\Master\Desktop\사진&amp;심볼\심볼로고\공단로고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0850" y="6440488"/>
            <a:ext cx="1400175" cy="40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3916673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386" name="Text Box 2"/>
          <p:cNvSpPr txBox="1">
            <a:spLocks noChangeArrowheads="1"/>
          </p:cNvSpPr>
          <p:nvPr/>
        </p:nvSpPr>
        <p:spPr bwMode="auto">
          <a:xfrm>
            <a:off x="755576" y="332656"/>
            <a:ext cx="235503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buFontTx/>
              <a:buNone/>
              <a:defRPr/>
            </a:pPr>
            <a:r>
              <a:rPr lang="ko-KR" altLang="en-US" sz="2800" b="1" dirty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작업관리</a:t>
            </a:r>
          </a:p>
        </p:txBody>
      </p:sp>
      <p:pic>
        <p:nvPicPr>
          <p:cNvPr id="400391" name="Picture 7" descr="08 복사본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42460" y="1167234"/>
            <a:ext cx="2266950" cy="172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0392" name="Picture 8" descr="09 복사본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11638" y="3166763"/>
            <a:ext cx="1927374" cy="13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4" descr="C:\Users\Master\Desktop\사진&amp;심볼\심볼로고\공단로고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0850" y="6440488"/>
            <a:ext cx="1400175" cy="40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41406" y="3166763"/>
            <a:ext cx="1904329" cy="1270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85" descr="C:\Users\Master\Desktop\사진&amp;심볼\심볼로고\slogan_gif_main - 복사본.gif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56376" y="-27384"/>
            <a:ext cx="1187624" cy="7651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sp>
        <p:nvSpPr>
          <p:cNvPr id="11" name="직사각형 10"/>
          <p:cNvSpPr/>
          <p:nvPr/>
        </p:nvSpPr>
        <p:spPr>
          <a:xfrm>
            <a:off x="-194243" y="1052736"/>
            <a:ext cx="7992888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57300" lvl="2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밀폐공간작업 프로그램 수립</a:t>
            </a:r>
            <a:r>
              <a:rPr lang="en-US" altLang="ko-KR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·</a:t>
            </a: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시행</a:t>
            </a:r>
            <a:endParaRPr lang="en-US" altLang="ko-KR" sz="2400" dirty="0" smtClean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pPr lvl="2">
              <a:lnSpc>
                <a:spcPct val="150000"/>
              </a:lnSpc>
            </a:pPr>
            <a:r>
              <a:rPr lang="en-US" altLang="ko-KR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- </a:t>
            </a:r>
            <a:r>
              <a:rPr lang="ko-KR" altLang="en-US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사전조사 </a:t>
            </a:r>
            <a:r>
              <a:rPr lang="en-US" altLang="ko-KR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  <a:sym typeface="Wingdings" panose="05000000000000000000" pitchFamily="2" charset="2"/>
              </a:rPr>
              <a:t> </a:t>
            </a:r>
            <a:r>
              <a:rPr lang="ko-KR" altLang="en-US" dirty="0" err="1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  <a:sym typeface="Wingdings" panose="05000000000000000000" pitchFamily="2" charset="2"/>
              </a:rPr>
              <a:t>작업전</a:t>
            </a:r>
            <a:r>
              <a:rPr lang="ko-KR" altLang="en-US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  <a:sym typeface="Wingdings" panose="05000000000000000000" pitchFamily="2" charset="2"/>
              </a:rPr>
              <a:t> 안전성 확인 </a:t>
            </a:r>
            <a:r>
              <a:rPr lang="en-US" altLang="ko-KR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  <a:sym typeface="Wingdings" panose="05000000000000000000" pitchFamily="2" charset="2"/>
              </a:rPr>
              <a:t> </a:t>
            </a:r>
            <a:r>
              <a:rPr lang="ko-KR" altLang="en-US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  <a:sym typeface="Wingdings" panose="05000000000000000000" pitchFamily="2" charset="2"/>
              </a:rPr>
              <a:t>작업 </a:t>
            </a:r>
            <a:r>
              <a:rPr lang="ko-KR" altLang="en-US" dirty="0" err="1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  <a:sym typeface="Wingdings" panose="05000000000000000000" pitchFamily="2" charset="2"/>
              </a:rPr>
              <a:t>종료시</a:t>
            </a:r>
            <a:r>
              <a:rPr lang="ko-KR" altLang="en-US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  <a:sym typeface="Wingdings" panose="05000000000000000000" pitchFamily="2" charset="2"/>
              </a:rPr>
              <a:t> 까지 게시</a:t>
            </a:r>
            <a:endParaRPr lang="en-US" altLang="ko-KR" dirty="0" smtClean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1257300" lvl="2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출입금지표지 게시 및 사전허가제 도입</a:t>
            </a:r>
            <a:endParaRPr lang="en-US" altLang="ko-KR" sz="2400" dirty="0" smtClean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1257300" lvl="2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산소 및 유해가스 농도 측정</a:t>
            </a:r>
            <a:endParaRPr lang="en-US" altLang="ko-KR" sz="2400" dirty="0" smtClean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1257300" lvl="2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작업 전</a:t>
            </a:r>
            <a:r>
              <a:rPr lang="en-US" altLang="ko-KR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.</a:t>
            </a: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중 환기 실시</a:t>
            </a:r>
            <a:endParaRPr lang="en-US" altLang="ko-KR" sz="2400" dirty="0" smtClean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1257300" lvl="2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감시인 배치</a:t>
            </a:r>
            <a:endParaRPr lang="en-US" altLang="ko-KR" sz="2400" dirty="0" smtClean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1257300" lvl="2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대피용 기구 비치</a:t>
            </a:r>
            <a:endParaRPr lang="en-US" altLang="ko-KR" sz="2400" dirty="0" smtClean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1257300" lvl="2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긴급 구조훈련 실시</a:t>
            </a:r>
            <a:endParaRPr lang="en-US" altLang="ko-KR" sz="2400" dirty="0" smtClean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1257300" lvl="2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안전한 작업방법 등 주지</a:t>
            </a:r>
            <a:endParaRPr lang="en-US" altLang="ko-KR" sz="2400" dirty="0" smtClean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pPr lvl="2">
              <a:lnSpc>
                <a:spcPct val="150000"/>
              </a:lnSpc>
            </a:pPr>
            <a:r>
              <a:rPr lang="en-US" altLang="ko-KR" sz="20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   (</a:t>
            </a:r>
            <a:r>
              <a:rPr lang="ko-KR" altLang="en-US" sz="20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특별안전보건교육 등</a:t>
            </a:r>
            <a:r>
              <a:rPr lang="en-US" altLang="ko-KR" sz="20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)</a:t>
            </a:r>
          </a:p>
          <a:p>
            <a:pPr lvl="2"/>
            <a:endParaRPr lang="en-US" altLang="ko-KR" sz="2400" dirty="0" smtClean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41406" y="4822380"/>
            <a:ext cx="2140406" cy="1503067"/>
          </a:xfrm>
          <a:prstGeom prst="rect">
            <a:avLst/>
          </a:prstGeom>
        </p:spPr>
      </p:pic>
      <p:pic>
        <p:nvPicPr>
          <p:cNvPr id="65544" name="Picture 9" descr="HorizontalEntry"/>
          <p:cNvPicPr>
            <a:picLocks noChangeAspect="1" noChangeArrowheads="1"/>
          </p:cNvPicPr>
          <p:nvPr/>
        </p:nvPicPr>
        <p:blipFill>
          <a:blip r:embed="rId8" cstate="email">
            <a:lum bright="-1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04048" y="4509545"/>
            <a:ext cx="1440160" cy="1686041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8921848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62" name="Picture 30" descr="출입금지표지판"/>
          <p:cNvPicPr>
            <a:picLocks noChangeAspect="1" noChangeArrowheads="1"/>
          </p:cNvPicPr>
          <p:nvPr/>
        </p:nvPicPr>
        <p:blipFill>
          <a:blip r:embed="rId3" cstate="email">
            <a:lum bright="18000" contrast="2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5813" y="1829718"/>
            <a:ext cx="2357437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0663" name="Picture 9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02025" y="1810668"/>
            <a:ext cx="2376488" cy="18049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70664" name="Text Box 6"/>
          <p:cNvSpPr txBox="1">
            <a:spLocks noChangeArrowheads="1"/>
          </p:cNvSpPr>
          <p:nvPr/>
        </p:nvSpPr>
        <p:spPr bwMode="auto">
          <a:xfrm>
            <a:off x="393700" y="1340768"/>
            <a:ext cx="3241675" cy="4587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tIns="90000" bIns="90000">
            <a:spAutoFit/>
          </a:bodyPr>
          <a:lstStyle/>
          <a:p>
            <a:pPr marL="355600" indent="-355600" defTabSz="276225" eaLnBrk="0" latinLnBrk="0" hangingPunct="0">
              <a:spcBef>
                <a:spcPct val="50000"/>
              </a:spcBef>
              <a:buClr>
                <a:schemeClr val="tx2"/>
              </a:buClr>
              <a:buFont typeface="Wingdings" pitchFamily="2" charset="2"/>
              <a:buNone/>
              <a:tabLst>
                <a:tab pos="625475" algn="l"/>
                <a:tab pos="1146175" algn="l"/>
              </a:tabLst>
            </a:pPr>
            <a:r>
              <a:rPr kumimoji="0" lang="en-US" altLang="ko-KR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▶ </a:t>
            </a:r>
            <a:r>
              <a:rPr kumimoji="0" lang="ko-KR" altLang="en-US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관계자외 출입금지</a:t>
            </a:r>
            <a:endParaRPr kumimoji="0" lang="en-US" altLang="ko-KR" b="1">
              <a:solidFill>
                <a:srgbClr val="000000"/>
              </a:solidFill>
              <a:latin typeface="휴먼모음T" pitchFamily="18" charset="-127"/>
              <a:ea typeface="휴먼모음T" pitchFamily="18" charset="-127"/>
              <a:cs typeface="견고딕"/>
            </a:endParaRPr>
          </a:p>
        </p:txBody>
      </p:sp>
      <p:sp>
        <p:nvSpPr>
          <p:cNvPr id="70665" name="Text Box 7"/>
          <p:cNvSpPr txBox="1">
            <a:spLocks noChangeArrowheads="1"/>
          </p:cNvSpPr>
          <p:nvPr/>
        </p:nvSpPr>
        <p:spPr bwMode="auto">
          <a:xfrm>
            <a:off x="3357563" y="1340768"/>
            <a:ext cx="2808287" cy="4587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tIns="90000" bIns="90000">
            <a:spAutoFit/>
          </a:bodyPr>
          <a:lstStyle/>
          <a:p>
            <a:pPr marL="355600" indent="-355600" defTabSz="276225" eaLnBrk="0" latinLnBrk="0" hangingPunct="0">
              <a:spcBef>
                <a:spcPct val="50000"/>
              </a:spcBef>
              <a:buClr>
                <a:schemeClr val="tx2"/>
              </a:buClr>
              <a:buFont typeface="Wingdings" pitchFamily="2" charset="2"/>
              <a:buNone/>
              <a:tabLst>
                <a:tab pos="854075" algn="l"/>
                <a:tab pos="1146175" algn="l"/>
              </a:tabLst>
            </a:pPr>
            <a:r>
              <a:rPr kumimoji="0" lang="en-US" altLang="ko-KR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▶ </a:t>
            </a:r>
            <a:r>
              <a:rPr kumimoji="0" lang="ko-KR" altLang="en-US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작업허가서 발급</a:t>
            </a:r>
            <a:endParaRPr kumimoji="0" lang="ko-KR" altLang="en-US" b="1">
              <a:solidFill>
                <a:srgbClr val="000000"/>
              </a:solidFill>
              <a:latin typeface="휴먼모음T" pitchFamily="18" charset="-127"/>
              <a:ea typeface="휴먼모음T" pitchFamily="18" charset="-127"/>
              <a:cs typeface="견고딕"/>
            </a:endParaRPr>
          </a:p>
        </p:txBody>
      </p:sp>
      <p:sp>
        <p:nvSpPr>
          <p:cNvPr id="70666" name="Text Box 8"/>
          <p:cNvSpPr txBox="1">
            <a:spLocks noChangeArrowheads="1"/>
          </p:cNvSpPr>
          <p:nvPr/>
        </p:nvSpPr>
        <p:spPr bwMode="auto">
          <a:xfrm>
            <a:off x="4427538" y="3687093"/>
            <a:ext cx="3859212" cy="4310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tIns="90000" bIns="90000">
            <a:spAutoFit/>
          </a:bodyPr>
          <a:lstStyle/>
          <a:p>
            <a:pPr marL="355600" indent="-355600" defTabSz="276225" eaLnBrk="0" latinLnBrk="0" hangingPunct="0">
              <a:lnSpc>
                <a:spcPct val="90000"/>
              </a:lnSpc>
              <a:spcBef>
                <a:spcPct val="50000"/>
              </a:spcBef>
              <a:buClr>
                <a:schemeClr val="tx2"/>
              </a:buClr>
              <a:buFont typeface="Wingdings" pitchFamily="2" charset="2"/>
              <a:buNone/>
              <a:tabLst>
                <a:tab pos="808038" algn="l"/>
                <a:tab pos="1146175" algn="l"/>
              </a:tabLst>
            </a:pPr>
            <a:r>
              <a:rPr kumimoji="0" lang="en-US" altLang="ko-KR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▶ </a:t>
            </a:r>
            <a:r>
              <a:rPr kumimoji="0" lang="ko-KR" altLang="en-US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출입인원</a:t>
            </a:r>
            <a:r>
              <a:rPr kumimoji="0" lang="en-US" altLang="ko-KR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(</a:t>
            </a:r>
            <a:r>
              <a:rPr kumimoji="0" lang="ko-KR" altLang="en-US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작업인원</a:t>
            </a:r>
            <a:r>
              <a:rPr kumimoji="0" lang="en-US" altLang="ko-KR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) </a:t>
            </a:r>
            <a:r>
              <a:rPr kumimoji="0" lang="ko-KR" altLang="en-US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의 점검</a:t>
            </a:r>
            <a:endParaRPr kumimoji="0" lang="ko-KR" altLang="en-US" b="1">
              <a:solidFill>
                <a:srgbClr val="000000"/>
              </a:solidFill>
              <a:latin typeface="휴먼모음T" pitchFamily="18" charset="-127"/>
              <a:ea typeface="휴먼모음T" pitchFamily="18" charset="-127"/>
              <a:cs typeface="견고딕"/>
            </a:endParaRPr>
          </a:p>
        </p:txBody>
      </p:sp>
      <p:sp>
        <p:nvSpPr>
          <p:cNvPr id="70667" name="Text Box 14"/>
          <p:cNvSpPr txBox="1">
            <a:spLocks noChangeArrowheads="1"/>
          </p:cNvSpPr>
          <p:nvPr/>
        </p:nvSpPr>
        <p:spPr bwMode="auto">
          <a:xfrm>
            <a:off x="6329363" y="1340768"/>
            <a:ext cx="2160587" cy="4587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tIns="90000" bIns="90000">
            <a:spAutoFit/>
          </a:bodyPr>
          <a:lstStyle/>
          <a:p>
            <a:pPr marL="355600" indent="-355600" defTabSz="276225" eaLnBrk="0" latinLnBrk="0" hangingPunct="0">
              <a:spcBef>
                <a:spcPct val="50000"/>
              </a:spcBef>
              <a:buClr>
                <a:schemeClr val="tx2"/>
              </a:buClr>
              <a:buFont typeface="Wingdings" pitchFamily="2" charset="2"/>
              <a:buNone/>
              <a:tabLst>
                <a:tab pos="854075" algn="l"/>
                <a:tab pos="1146175" algn="l"/>
              </a:tabLst>
            </a:pPr>
            <a:r>
              <a:rPr kumimoji="0" lang="en-US" altLang="ko-KR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▶ </a:t>
            </a:r>
            <a:r>
              <a:rPr kumimoji="0" lang="ko-KR" altLang="en-US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연락체제 구축</a:t>
            </a:r>
            <a:endParaRPr kumimoji="0" lang="ko-KR" altLang="en-US" b="1">
              <a:solidFill>
                <a:srgbClr val="000000"/>
              </a:solidFill>
              <a:latin typeface="휴먼모음T" pitchFamily="18" charset="-127"/>
              <a:ea typeface="휴먼모음T" pitchFamily="18" charset="-127"/>
              <a:cs typeface="견고딕"/>
            </a:endParaRPr>
          </a:p>
        </p:txBody>
      </p:sp>
      <p:pic>
        <p:nvPicPr>
          <p:cNvPr id="70668" name="Picture 15" descr="인원점검_1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57750" y="4106193"/>
            <a:ext cx="3071813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0669" name="Text Box 16"/>
          <p:cNvSpPr txBox="1">
            <a:spLocks noChangeArrowheads="1"/>
          </p:cNvSpPr>
          <p:nvPr/>
        </p:nvSpPr>
        <p:spPr bwMode="auto">
          <a:xfrm>
            <a:off x="1260475" y="3760118"/>
            <a:ext cx="2879725" cy="390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tIns="90000" bIns="90000">
            <a:spAutoFit/>
          </a:bodyPr>
          <a:lstStyle/>
          <a:p>
            <a:pPr marL="355600" indent="-355600" defTabSz="276225" eaLnBrk="0" latinLnBrk="0" hangingPunct="0">
              <a:lnSpc>
                <a:spcPct val="70000"/>
              </a:lnSpc>
              <a:spcBef>
                <a:spcPct val="50000"/>
              </a:spcBef>
              <a:buClr>
                <a:schemeClr val="tx2"/>
              </a:buClr>
              <a:buFont typeface="Wingdings" pitchFamily="2" charset="2"/>
              <a:buNone/>
              <a:tabLst>
                <a:tab pos="808038" algn="l"/>
                <a:tab pos="1146175" algn="l"/>
              </a:tabLst>
            </a:pPr>
            <a:r>
              <a:rPr kumimoji="0" lang="en-US" altLang="ko-KR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▶ </a:t>
            </a:r>
            <a:r>
              <a:rPr kumimoji="0" lang="ko-KR" altLang="en-US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감시인의 배치</a:t>
            </a:r>
            <a:endParaRPr kumimoji="0" lang="ko-KR" altLang="en-US" b="1">
              <a:solidFill>
                <a:srgbClr val="000000"/>
              </a:solidFill>
              <a:latin typeface="휴먼모음T" pitchFamily="18" charset="-127"/>
              <a:ea typeface="휴먼모음T" pitchFamily="18" charset="-127"/>
              <a:cs typeface="견고딕"/>
            </a:endParaRPr>
          </a:p>
        </p:txBody>
      </p:sp>
      <p:pic>
        <p:nvPicPr>
          <p:cNvPr id="70670" name="Picture 24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86488" y="1829718"/>
            <a:ext cx="2457450" cy="17494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grpSp>
        <p:nvGrpSpPr>
          <p:cNvPr id="2" name="Group 29"/>
          <p:cNvGrpSpPr>
            <a:grpSpLocks/>
          </p:cNvGrpSpPr>
          <p:nvPr/>
        </p:nvGrpSpPr>
        <p:grpSpPr bwMode="auto">
          <a:xfrm>
            <a:off x="1285875" y="4120481"/>
            <a:ext cx="2566988" cy="1700212"/>
            <a:chOff x="839" y="3249"/>
            <a:chExt cx="1617" cy="1071"/>
          </a:xfrm>
        </p:grpSpPr>
        <p:pic>
          <p:nvPicPr>
            <p:cNvPr id="70672" name="Picture 26" descr="감시인"/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9" y="3249"/>
              <a:ext cx="1617" cy="10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0673" name="Text Box 27"/>
            <p:cNvSpPr txBox="1">
              <a:spLocks noChangeArrowheads="1"/>
            </p:cNvSpPr>
            <p:nvPr/>
          </p:nvSpPr>
          <p:spPr bwMode="auto">
            <a:xfrm>
              <a:off x="1701" y="3409"/>
              <a:ext cx="726" cy="3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latinLnBrk="0">
                <a:lnSpc>
                  <a:spcPct val="70000"/>
                </a:lnSpc>
                <a:spcBef>
                  <a:spcPct val="50000"/>
                </a:spcBef>
                <a:buClr>
                  <a:schemeClr val="tx2"/>
                </a:buClr>
                <a:buFont typeface="Wingdings" pitchFamily="2" charset="2"/>
                <a:buNone/>
              </a:pPr>
              <a:r>
                <a:rPr kumimoji="0" lang="ko-KR" altLang="en-US" sz="1400" b="1">
                  <a:solidFill>
                    <a:srgbClr val="000000"/>
                  </a:solidFill>
                  <a:latin typeface="휴먼모음T" pitchFamily="18" charset="-127"/>
                  <a:ea typeface="휴먼모음T" pitchFamily="18" charset="-127"/>
                </a:rPr>
                <a:t>작업상황</a:t>
              </a:r>
            </a:p>
            <a:p>
              <a:pPr algn="ctr" latinLnBrk="0">
                <a:lnSpc>
                  <a:spcPct val="70000"/>
                </a:lnSpc>
                <a:spcBef>
                  <a:spcPct val="50000"/>
                </a:spcBef>
                <a:buClr>
                  <a:schemeClr val="tx2"/>
                </a:buClr>
                <a:buFont typeface="Wingdings" pitchFamily="2" charset="2"/>
                <a:buNone/>
              </a:pPr>
              <a:r>
                <a:rPr kumimoji="0" lang="ko-KR" altLang="en-US" sz="1400" b="1">
                  <a:solidFill>
                    <a:srgbClr val="000000"/>
                  </a:solidFill>
                  <a:latin typeface="휴먼모음T" pitchFamily="18" charset="-127"/>
                  <a:ea typeface="휴먼모음T" pitchFamily="18" charset="-127"/>
                </a:rPr>
                <a:t>감시</a:t>
              </a:r>
            </a:p>
          </p:txBody>
        </p:sp>
        <p:sp>
          <p:nvSpPr>
            <p:cNvPr id="70674" name="Text Box 28"/>
            <p:cNvSpPr txBox="1">
              <a:spLocks noChangeArrowheads="1"/>
            </p:cNvSpPr>
            <p:nvPr/>
          </p:nvSpPr>
          <p:spPr bwMode="auto">
            <a:xfrm>
              <a:off x="975" y="3475"/>
              <a:ext cx="635" cy="2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latinLnBrk="0">
                <a:lnSpc>
                  <a:spcPct val="50000"/>
                </a:lnSpc>
                <a:spcBef>
                  <a:spcPct val="50000"/>
                </a:spcBef>
                <a:buClr>
                  <a:schemeClr val="tx2"/>
                </a:buClr>
                <a:buFont typeface="Wingdings" pitchFamily="2" charset="2"/>
                <a:buNone/>
              </a:pPr>
              <a:r>
                <a:rPr kumimoji="0" lang="ko-KR" altLang="en-US" sz="1400" b="1">
                  <a:solidFill>
                    <a:srgbClr val="000000"/>
                  </a:solidFill>
                  <a:latin typeface="휴먼모음T" pitchFamily="18" charset="-127"/>
                  <a:ea typeface="휴먼모음T" pitchFamily="18" charset="-127"/>
                </a:rPr>
                <a:t>연락</a:t>
              </a:r>
            </a:p>
            <a:p>
              <a:pPr algn="ctr" latinLnBrk="0">
                <a:lnSpc>
                  <a:spcPct val="50000"/>
                </a:lnSpc>
                <a:spcBef>
                  <a:spcPct val="50000"/>
                </a:spcBef>
                <a:buClr>
                  <a:schemeClr val="tx2"/>
                </a:buClr>
                <a:buFont typeface="Wingdings" pitchFamily="2" charset="2"/>
                <a:buNone/>
              </a:pPr>
              <a:r>
                <a:rPr kumimoji="0" lang="ko-KR" altLang="en-US" sz="1400" b="1">
                  <a:solidFill>
                    <a:srgbClr val="000000"/>
                  </a:solidFill>
                  <a:latin typeface="휴먼모음T" pitchFamily="18" charset="-127"/>
                  <a:ea typeface="휴먼모음T" pitchFamily="18" charset="-127"/>
                </a:rPr>
                <a:t>유지</a:t>
              </a:r>
            </a:p>
          </p:txBody>
        </p:sp>
      </p:grpSp>
      <p:sp>
        <p:nvSpPr>
          <p:cNvPr id="17" name="Text Box 7"/>
          <p:cNvSpPr txBox="1">
            <a:spLocks noChangeArrowheads="1"/>
          </p:cNvSpPr>
          <p:nvPr/>
        </p:nvSpPr>
        <p:spPr bwMode="auto">
          <a:xfrm>
            <a:off x="611560" y="344688"/>
            <a:ext cx="688411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buFontTx/>
              <a:buNone/>
              <a:defRPr/>
            </a:pPr>
            <a:r>
              <a:rPr lang="ko-KR" altLang="en-US" sz="2400" b="1" dirty="0" err="1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관계자외</a:t>
            </a:r>
            <a:r>
              <a:rPr lang="ko-KR" altLang="en-US" sz="2400" b="1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 출입금지</a:t>
            </a:r>
            <a:r>
              <a:rPr lang="en-US" altLang="ko-KR" sz="2400" b="1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, </a:t>
            </a:r>
            <a:r>
              <a:rPr lang="ko-KR" altLang="en-US" sz="2400" b="1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허가서 발급</a:t>
            </a:r>
            <a:r>
              <a:rPr lang="en-US" altLang="ko-KR" sz="2400" b="1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, </a:t>
            </a:r>
            <a:r>
              <a:rPr lang="ko-KR" altLang="en-US" sz="2400" b="1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감시인 배치 등</a:t>
            </a:r>
            <a:endParaRPr lang="ko-KR" altLang="en-US" sz="2400" b="1" dirty="0">
              <a:solidFill>
                <a:schemeClr val="bg1"/>
              </a:solidFill>
              <a:latin typeface="HY동녘B" pitchFamily="18" charset="-127"/>
              <a:ea typeface="HY동녘B" pitchFamily="18" charset="-127"/>
            </a:endParaRPr>
          </a:p>
        </p:txBody>
      </p:sp>
      <p:pic>
        <p:nvPicPr>
          <p:cNvPr id="16" name="Picture 85" descr="C:\Users\Master\Desktop\사진&amp;심볼\심볼로고\slogan_gif_main - 복사본.gif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56376" y="-27384"/>
            <a:ext cx="1187624" cy="7651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18" name="Picture 84" descr="C:\Users\Master\Desktop\사진&amp;심볼\심볼로고\공단로고.jpg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0850" y="6440488"/>
            <a:ext cx="1400175" cy="40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그림 1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24887" y="1865728"/>
            <a:ext cx="1368425" cy="789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950526"/>
      </p:ext>
    </p:extLst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Box 7"/>
          <p:cNvSpPr txBox="1">
            <a:spLocks noChangeArrowheads="1"/>
          </p:cNvSpPr>
          <p:nvPr/>
        </p:nvSpPr>
        <p:spPr bwMode="auto">
          <a:xfrm>
            <a:off x="611560" y="344688"/>
            <a:ext cx="688411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buFontTx/>
              <a:buNone/>
              <a:defRPr/>
            </a:pPr>
            <a:r>
              <a:rPr lang="ko-KR" altLang="en-US" sz="2800" b="1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향후 계획</a:t>
            </a:r>
            <a:endParaRPr lang="ko-KR" altLang="en-US" sz="2800" b="1" dirty="0">
              <a:solidFill>
                <a:schemeClr val="bg1"/>
              </a:solidFill>
              <a:latin typeface="HY동녘B" pitchFamily="18" charset="-127"/>
              <a:ea typeface="HY동녘B" pitchFamily="18" charset="-127"/>
            </a:endParaRPr>
          </a:p>
        </p:txBody>
      </p:sp>
      <p:pic>
        <p:nvPicPr>
          <p:cNvPr id="16" name="Picture 85" descr="C:\Users\Master\Desktop\사진&amp;심볼\심볼로고\slogan_gif_main - 복사본.gif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56376" y="-27384"/>
            <a:ext cx="1187624" cy="7651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18" name="Picture 84" descr="C:\Users\Master\Desktop\사진&amp;심볼\심볼로고\공단로고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0850" y="6440488"/>
            <a:ext cx="1400175" cy="40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직사각형 3"/>
          <p:cNvSpPr/>
          <p:nvPr/>
        </p:nvSpPr>
        <p:spPr>
          <a:xfrm>
            <a:off x="863588" y="836712"/>
            <a:ext cx="8100900" cy="26930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indent="-342900" algn="just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ko-KR" altLang="en-US" sz="2000" b="1" dirty="0" smtClean="0">
                <a:solidFill>
                  <a:srgbClr val="0000CC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축산업 </a:t>
            </a:r>
            <a:r>
              <a:rPr lang="ko-KR" altLang="en-US" sz="2000" b="1" dirty="0">
                <a:solidFill>
                  <a:srgbClr val="0000CC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허가제 </a:t>
            </a:r>
            <a:r>
              <a:rPr lang="ko-KR" altLang="en-US" sz="2000" b="1" dirty="0" err="1">
                <a:solidFill>
                  <a:srgbClr val="0000CC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교육시</a:t>
            </a:r>
            <a:r>
              <a:rPr lang="ko-KR" altLang="en-US" sz="2000" b="1" dirty="0">
                <a:solidFill>
                  <a:srgbClr val="0000CC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ko-KR" altLang="en-US" sz="2000" b="1" dirty="0" smtClean="0">
                <a:solidFill>
                  <a:srgbClr val="0000CC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안전보건교육 강화</a:t>
            </a:r>
            <a:endParaRPr lang="en-US" altLang="ko-KR" sz="2000" b="1" dirty="0" smtClean="0">
              <a:solidFill>
                <a:srgbClr val="0000CC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285750" marR="0" indent="-28575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ko-KR" altLang="en-US" dirty="0" smtClean="0">
                <a:solidFill>
                  <a:srgbClr val="000000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주요 </a:t>
            </a:r>
            <a:r>
              <a:rPr lang="en-US" altLang="ko-KR" dirty="0">
                <a:solidFill>
                  <a:srgbClr val="000000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10</a:t>
            </a:r>
            <a:r>
              <a:rPr lang="ko-KR" altLang="en-US" dirty="0">
                <a:solidFill>
                  <a:srgbClr val="000000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개 지역</a:t>
            </a:r>
            <a:r>
              <a:rPr lang="ko-KR" altLang="en-US" baseline="30000" dirty="0">
                <a:solidFill>
                  <a:srgbClr val="000000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* </a:t>
            </a:r>
            <a:r>
              <a:rPr lang="ko-KR" altLang="en-US" dirty="0">
                <a:solidFill>
                  <a:srgbClr val="000000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축산업 허가제 교육 및 협회가 진행하는 </a:t>
            </a:r>
            <a:r>
              <a:rPr lang="en-US" altLang="ko-KR" dirty="0">
                <a:solidFill>
                  <a:srgbClr val="000000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HACCP </a:t>
            </a:r>
            <a:r>
              <a:rPr lang="ko-KR" altLang="en-US" dirty="0" err="1" smtClean="0">
                <a:solidFill>
                  <a:srgbClr val="000000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교육시</a:t>
            </a:r>
            <a:r>
              <a:rPr lang="ko-KR" altLang="en-US" dirty="0" smtClean="0">
                <a:solidFill>
                  <a:srgbClr val="000000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    안전보건교육 실시</a:t>
            </a:r>
            <a:endParaRPr lang="en-US" altLang="ko-KR" dirty="0" smtClean="0">
              <a:solidFill>
                <a:srgbClr val="000000"/>
              </a:solidFill>
              <a:latin typeface="HY강B" panose="02030600000101010101" pitchFamily="18" charset="-127"/>
              <a:ea typeface="HY강B" panose="02030600000101010101" pitchFamily="18" charset="-127"/>
            </a:endParaRPr>
          </a:p>
          <a:p>
            <a:pPr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400" b="1" dirty="0">
                <a:solidFill>
                  <a:srgbClr val="000000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 </a:t>
            </a:r>
            <a:r>
              <a:rPr lang="en-US" altLang="ko-KR" sz="1400" b="1" dirty="0" smtClean="0">
                <a:solidFill>
                  <a:srgbClr val="000000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   </a:t>
            </a:r>
            <a:r>
              <a:rPr lang="ko-KR" altLang="en-US" sz="1400" b="1" dirty="0" smtClean="0">
                <a:solidFill>
                  <a:srgbClr val="000000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* </a:t>
            </a:r>
            <a:r>
              <a:rPr lang="ko-KR" altLang="en-US" sz="1400" b="1" dirty="0">
                <a:solidFill>
                  <a:srgbClr val="000000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돼지사육 </a:t>
            </a:r>
            <a:r>
              <a:rPr lang="ko-KR" altLang="en-US" sz="1400" b="1" dirty="0" smtClean="0">
                <a:solidFill>
                  <a:srgbClr val="000000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밀집지역</a:t>
            </a:r>
            <a:r>
              <a:rPr lang="en-US" altLang="ko-KR" sz="1400" b="1" dirty="0" smtClean="0">
                <a:solidFill>
                  <a:srgbClr val="000000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(</a:t>
            </a:r>
            <a:r>
              <a:rPr lang="ko-KR" altLang="en-US" sz="1400" b="1" dirty="0" smtClean="0">
                <a:solidFill>
                  <a:srgbClr val="000000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예정</a:t>
            </a:r>
            <a:r>
              <a:rPr lang="en-US" altLang="ko-KR" sz="1400" b="1" dirty="0" smtClean="0">
                <a:solidFill>
                  <a:srgbClr val="000000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): </a:t>
            </a:r>
            <a:r>
              <a:rPr lang="ko-KR" altLang="en-US" sz="1400" b="1" dirty="0">
                <a:solidFill>
                  <a:srgbClr val="000000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홍성</a:t>
            </a:r>
            <a:r>
              <a:rPr lang="en-US" altLang="ko-KR" sz="1400" b="1" dirty="0">
                <a:solidFill>
                  <a:srgbClr val="000000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, </a:t>
            </a:r>
            <a:r>
              <a:rPr lang="ko-KR" altLang="en-US" sz="1400" b="1" dirty="0">
                <a:solidFill>
                  <a:srgbClr val="000000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이천</a:t>
            </a:r>
            <a:r>
              <a:rPr lang="en-US" altLang="ko-KR" sz="1400" b="1" dirty="0">
                <a:solidFill>
                  <a:srgbClr val="000000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, </a:t>
            </a:r>
            <a:r>
              <a:rPr lang="ko-KR" altLang="en-US" sz="1400" b="1" dirty="0">
                <a:solidFill>
                  <a:srgbClr val="000000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포천</a:t>
            </a:r>
            <a:r>
              <a:rPr lang="en-US" altLang="ko-KR" sz="1400" b="1" dirty="0">
                <a:solidFill>
                  <a:srgbClr val="000000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, </a:t>
            </a:r>
            <a:r>
              <a:rPr lang="ko-KR" altLang="en-US" sz="1400" b="1" dirty="0">
                <a:solidFill>
                  <a:srgbClr val="000000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안성</a:t>
            </a:r>
            <a:r>
              <a:rPr lang="en-US" altLang="ko-KR" sz="1400" b="1" dirty="0">
                <a:solidFill>
                  <a:srgbClr val="000000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, </a:t>
            </a:r>
            <a:r>
              <a:rPr lang="ko-KR" altLang="en-US" sz="1400" b="1" dirty="0" smtClean="0">
                <a:solidFill>
                  <a:srgbClr val="000000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제주서부</a:t>
            </a:r>
            <a:r>
              <a:rPr lang="en-US" altLang="ko-KR" sz="1400" b="1" dirty="0" smtClean="0">
                <a:solidFill>
                  <a:srgbClr val="000000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, </a:t>
            </a:r>
            <a:r>
              <a:rPr lang="ko-KR" altLang="en-US" sz="1400" b="1" dirty="0">
                <a:solidFill>
                  <a:srgbClr val="000000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정읍</a:t>
            </a:r>
            <a:r>
              <a:rPr lang="en-US" altLang="ko-KR" sz="1400" b="1" dirty="0">
                <a:solidFill>
                  <a:srgbClr val="000000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, </a:t>
            </a:r>
            <a:r>
              <a:rPr lang="ko-KR" altLang="en-US" sz="1400" b="1" dirty="0" smtClean="0">
                <a:solidFill>
                  <a:srgbClr val="000000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익산</a:t>
            </a:r>
            <a:r>
              <a:rPr lang="en-US" altLang="ko-KR" sz="1400" b="1" dirty="0" smtClean="0">
                <a:solidFill>
                  <a:srgbClr val="000000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, </a:t>
            </a:r>
            <a:r>
              <a:rPr lang="ko-KR" altLang="en-US" sz="1400" b="1" dirty="0" smtClean="0">
                <a:solidFill>
                  <a:srgbClr val="000000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청원</a:t>
            </a:r>
            <a:r>
              <a:rPr lang="en-US" altLang="ko-KR" sz="1400" b="1" dirty="0" smtClean="0">
                <a:solidFill>
                  <a:srgbClr val="000000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, </a:t>
            </a:r>
            <a:r>
              <a:rPr lang="ko-KR" altLang="en-US" sz="1400" b="1" dirty="0" smtClean="0">
                <a:solidFill>
                  <a:srgbClr val="000000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김제</a:t>
            </a:r>
            <a:r>
              <a:rPr lang="en-US" altLang="ko-KR" sz="1400" b="1" dirty="0" smtClean="0">
                <a:solidFill>
                  <a:srgbClr val="000000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 </a:t>
            </a:r>
            <a:r>
              <a:rPr lang="ko-KR" altLang="en-US" sz="1400" b="1" dirty="0" smtClean="0">
                <a:solidFill>
                  <a:srgbClr val="000000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 등</a:t>
            </a:r>
            <a:endParaRPr lang="en-US" altLang="ko-KR" sz="1400" b="1" dirty="0" smtClean="0">
              <a:solidFill>
                <a:srgbClr val="000000"/>
              </a:solidFill>
              <a:latin typeface="HY강B" panose="02030600000101010101" pitchFamily="18" charset="-127"/>
              <a:ea typeface="HY강B" panose="02030600000101010101" pitchFamily="18" charset="-127"/>
            </a:endParaRPr>
          </a:p>
          <a:p>
            <a:pPr marL="285750" marR="0" indent="-28575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ko-KR" altLang="en-US" dirty="0" smtClean="0">
                <a:solidFill>
                  <a:srgbClr val="000000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축산법 </a:t>
            </a:r>
            <a:r>
              <a:rPr lang="en-US" altLang="ko-KR" dirty="0" smtClean="0">
                <a:solidFill>
                  <a:srgbClr val="000000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33</a:t>
            </a:r>
            <a:r>
              <a:rPr lang="ko-KR" altLang="en-US" dirty="0" smtClean="0">
                <a:solidFill>
                  <a:srgbClr val="000000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조의 </a:t>
            </a:r>
            <a:r>
              <a:rPr lang="en-US" altLang="ko-KR" dirty="0" smtClean="0">
                <a:solidFill>
                  <a:srgbClr val="000000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2</a:t>
            </a:r>
            <a:r>
              <a:rPr lang="ko-KR" altLang="en-US" dirty="0" smtClean="0">
                <a:solidFill>
                  <a:srgbClr val="000000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에 의한 </a:t>
            </a:r>
            <a:r>
              <a:rPr lang="ko-KR" altLang="en-US" dirty="0" err="1" smtClean="0">
                <a:solidFill>
                  <a:srgbClr val="000000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가축사육업</a:t>
            </a:r>
            <a:r>
              <a:rPr lang="ko-KR" altLang="en-US" dirty="0" smtClean="0">
                <a:solidFill>
                  <a:srgbClr val="000000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 허가업체 대상 법정교육</a:t>
            </a:r>
            <a:r>
              <a:rPr lang="en-US" altLang="ko-KR" dirty="0" smtClean="0">
                <a:solidFill>
                  <a:srgbClr val="000000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(</a:t>
            </a:r>
            <a:r>
              <a:rPr lang="ko-KR" altLang="en-US" dirty="0" smtClean="0">
                <a:solidFill>
                  <a:srgbClr val="000000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신규</a:t>
            </a:r>
            <a:r>
              <a:rPr lang="en-US" altLang="ko-KR" dirty="0" smtClean="0">
                <a:solidFill>
                  <a:srgbClr val="000000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/</a:t>
            </a:r>
            <a:r>
              <a:rPr lang="ko-KR" altLang="en-US" dirty="0" smtClean="0">
                <a:solidFill>
                  <a:srgbClr val="000000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보수</a:t>
            </a:r>
            <a:r>
              <a:rPr lang="en-US" altLang="ko-KR" dirty="0" smtClean="0">
                <a:solidFill>
                  <a:srgbClr val="000000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)</a:t>
            </a:r>
            <a:r>
              <a:rPr lang="ko-KR" altLang="en-US" dirty="0" smtClean="0">
                <a:solidFill>
                  <a:srgbClr val="000000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에  안전보건 교육 반영</a:t>
            </a:r>
            <a:r>
              <a:rPr lang="en-US" altLang="ko-KR" dirty="0" smtClean="0">
                <a:solidFill>
                  <a:srgbClr val="000000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(</a:t>
            </a:r>
            <a:r>
              <a:rPr lang="ko-KR" altLang="en-US" dirty="0" err="1" smtClean="0">
                <a:solidFill>
                  <a:srgbClr val="000000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추진중</a:t>
            </a:r>
            <a:r>
              <a:rPr lang="en-US" altLang="ko-KR" dirty="0" smtClean="0">
                <a:solidFill>
                  <a:srgbClr val="000000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)</a:t>
            </a:r>
            <a:endParaRPr lang="ko-KR" altLang="en-US" dirty="0">
              <a:solidFill>
                <a:srgbClr val="000000"/>
              </a:solidFill>
              <a:effectLst/>
              <a:latin typeface="HY강B" panose="02030600000101010101" pitchFamily="18" charset="-127"/>
              <a:ea typeface="HY강B" panose="02030600000101010101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827584" y="3429000"/>
            <a:ext cx="7902624" cy="23237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algn="just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2000" b="1" dirty="0" smtClean="0">
                <a:solidFill>
                  <a:srgbClr val="0000CC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2. </a:t>
            </a:r>
            <a:r>
              <a:rPr lang="ko-KR" altLang="en-US" sz="2000" b="1" dirty="0" smtClean="0">
                <a:solidFill>
                  <a:srgbClr val="0000CC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농가 밀집지역에 거점을 둔 질식예방 장비 무상 대여</a:t>
            </a:r>
            <a:endParaRPr lang="ko-KR" altLang="en-US" sz="2000" b="1" dirty="0">
              <a:solidFill>
                <a:srgbClr val="0000CC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285750" marR="0" indent="-28575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ko-KR" altLang="en-US" spc="-150" dirty="0" smtClean="0">
                <a:solidFill>
                  <a:srgbClr val="000000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공단에서 </a:t>
            </a:r>
            <a:r>
              <a:rPr lang="ko-KR" altLang="en-US" spc="-150" dirty="0">
                <a:solidFill>
                  <a:srgbClr val="000000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교육을 실시한 주요 </a:t>
            </a:r>
            <a:r>
              <a:rPr lang="en-US" altLang="ko-KR" spc="-150" dirty="0">
                <a:solidFill>
                  <a:srgbClr val="000000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10</a:t>
            </a:r>
            <a:r>
              <a:rPr lang="ko-KR" altLang="en-US" spc="-150" dirty="0">
                <a:solidFill>
                  <a:srgbClr val="000000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개 </a:t>
            </a:r>
            <a:r>
              <a:rPr lang="ko-KR" altLang="en-US" spc="-150" dirty="0" smtClean="0">
                <a:solidFill>
                  <a:srgbClr val="000000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지부 및 농업기술센터에 </a:t>
            </a:r>
            <a:r>
              <a:rPr lang="ko-KR" altLang="en-US" spc="-150" dirty="0" smtClean="0">
                <a:latin typeface="HY강B" panose="02030600000101010101" pitchFamily="18" charset="-127"/>
                <a:ea typeface="HY강B" panose="02030600000101010101" pitchFamily="18" charset="-127"/>
              </a:rPr>
              <a:t>가스농도</a:t>
            </a:r>
            <a:r>
              <a:rPr lang="en-US" altLang="ko-KR" spc="-150" dirty="0" smtClean="0">
                <a:latin typeface="HY강B" panose="02030600000101010101" pitchFamily="18" charset="-127"/>
                <a:ea typeface="HY강B" panose="02030600000101010101" pitchFamily="18" charset="-127"/>
              </a:rPr>
              <a:t> </a:t>
            </a:r>
            <a:r>
              <a:rPr lang="ko-KR" altLang="en-US" spc="-150" dirty="0" smtClean="0">
                <a:latin typeface="HY강B" panose="02030600000101010101" pitchFamily="18" charset="-127"/>
                <a:ea typeface="HY강B" panose="02030600000101010101" pitchFamily="18" charset="-127"/>
              </a:rPr>
              <a:t>측정기</a:t>
            </a:r>
            <a:r>
              <a:rPr lang="en-US" altLang="ko-KR" spc="-150" dirty="0" smtClean="0">
                <a:latin typeface="HY강B" panose="02030600000101010101" pitchFamily="18" charset="-127"/>
                <a:ea typeface="HY강B" panose="02030600000101010101" pitchFamily="18" charset="-127"/>
              </a:rPr>
              <a:t>,    </a:t>
            </a:r>
            <a:r>
              <a:rPr lang="ko-KR" altLang="en-US" spc="-150" dirty="0" err="1" smtClean="0">
                <a:latin typeface="HY강B" panose="02030600000101010101" pitchFamily="18" charset="-127"/>
                <a:ea typeface="HY강B" panose="02030600000101010101" pitchFamily="18" charset="-127"/>
              </a:rPr>
              <a:t>환기팬</a:t>
            </a:r>
            <a:r>
              <a:rPr lang="en-US" altLang="ko-KR" spc="-150" dirty="0" smtClean="0">
                <a:latin typeface="HY강B" panose="02030600000101010101" pitchFamily="18" charset="-127"/>
                <a:ea typeface="HY강B" panose="02030600000101010101" pitchFamily="18" charset="-127"/>
              </a:rPr>
              <a:t>, </a:t>
            </a:r>
            <a:r>
              <a:rPr lang="ko-KR" altLang="en-US" spc="-150" dirty="0" err="1" smtClean="0">
                <a:latin typeface="HY강B" panose="02030600000101010101" pitchFamily="18" charset="-127"/>
                <a:ea typeface="HY강B" panose="02030600000101010101" pitchFamily="18" charset="-127"/>
              </a:rPr>
              <a:t>송기마스크</a:t>
            </a:r>
            <a:r>
              <a:rPr lang="ko-KR" altLang="en-US" spc="-150" dirty="0" smtClean="0">
                <a:solidFill>
                  <a:srgbClr val="000000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 </a:t>
            </a:r>
            <a:r>
              <a:rPr lang="ko-KR" altLang="en-US" spc="-150" dirty="0">
                <a:solidFill>
                  <a:srgbClr val="000000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등을 </a:t>
            </a:r>
            <a:r>
              <a:rPr lang="ko-KR" altLang="en-US" spc="-150" dirty="0" smtClean="0">
                <a:solidFill>
                  <a:srgbClr val="000000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하절기내 상시 비치 및 임대</a:t>
            </a:r>
            <a:endParaRPr lang="ko-KR" altLang="en-US" spc="-150" dirty="0">
              <a:solidFill>
                <a:srgbClr val="000000"/>
              </a:solidFill>
              <a:latin typeface="HY강B" panose="02030600000101010101" pitchFamily="18" charset="-127"/>
              <a:ea typeface="HY강B" panose="02030600000101010101" pitchFamily="18" charset="-127"/>
            </a:endParaRPr>
          </a:p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600" dirty="0" smtClean="0">
                <a:solidFill>
                  <a:srgbClr val="000000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    * </a:t>
            </a:r>
            <a:r>
              <a:rPr lang="ko-KR" altLang="en-US" sz="1600" dirty="0">
                <a:solidFill>
                  <a:srgbClr val="000000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효율적인 장비의 사용 및 관리를 위해 사용요령 등을 교육한 지부에 비치</a:t>
            </a:r>
          </a:p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dirty="0" smtClean="0">
                <a:solidFill>
                  <a:srgbClr val="000000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- </a:t>
            </a:r>
            <a:r>
              <a:rPr lang="ko-KR" altLang="en-US" spc="-150" dirty="0" smtClean="0">
                <a:solidFill>
                  <a:srgbClr val="000000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안전보건공단 전국 지역본부</a:t>
            </a:r>
            <a:r>
              <a:rPr lang="en-US" altLang="ko-KR" spc="-150" dirty="0" smtClean="0">
                <a:solidFill>
                  <a:srgbClr val="000000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/</a:t>
            </a:r>
            <a:r>
              <a:rPr lang="ko-KR" altLang="en-US" spc="-150" dirty="0" smtClean="0">
                <a:solidFill>
                  <a:srgbClr val="000000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지사를 통한 장비대여 </a:t>
            </a:r>
            <a:r>
              <a:rPr lang="en-US" altLang="ko-KR" spc="-150" dirty="0" smtClean="0">
                <a:solidFill>
                  <a:srgbClr val="000000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(</a:t>
            </a:r>
            <a:r>
              <a:rPr lang="ko-KR" altLang="en-US" spc="-150" dirty="0" err="1" smtClean="0">
                <a:solidFill>
                  <a:srgbClr val="000000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한돈협회를</a:t>
            </a:r>
            <a:r>
              <a:rPr lang="ko-KR" altLang="en-US" spc="-150" dirty="0" smtClean="0">
                <a:solidFill>
                  <a:srgbClr val="000000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 통한 제도 홍보</a:t>
            </a:r>
            <a:r>
              <a:rPr lang="en-US" altLang="ko-KR" spc="-150" dirty="0" smtClean="0">
                <a:solidFill>
                  <a:srgbClr val="000000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)</a:t>
            </a:r>
            <a:endParaRPr lang="ko-KR" altLang="en-US" spc="-150" dirty="0">
              <a:solidFill>
                <a:srgbClr val="000000"/>
              </a:solidFill>
              <a:effectLst/>
              <a:latin typeface="HY강B" panose="02030600000101010101" pitchFamily="18" charset="-127"/>
              <a:ea typeface="HY강B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35679739"/>
      </p:ext>
    </p:extLst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Box 7"/>
          <p:cNvSpPr txBox="1">
            <a:spLocks noChangeArrowheads="1"/>
          </p:cNvSpPr>
          <p:nvPr/>
        </p:nvSpPr>
        <p:spPr bwMode="auto">
          <a:xfrm>
            <a:off x="611560" y="344688"/>
            <a:ext cx="688411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buFontTx/>
              <a:buNone/>
              <a:defRPr/>
            </a:pPr>
            <a:r>
              <a:rPr lang="ko-KR" altLang="en-US" sz="2800" b="1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향후 계획</a:t>
            </a:r>
            <a:endParaRPr lang="ko-KR" altLang="en-US" sz="2800" b="1" dirty="0">
              <a:solidFill>
                <a:schemeClr val="bg1"/>
              </a:solidFill>
              <a:latin typeface="HY동녘B" pitchFamily="18" charset="-127"/>
              <a:ea typeface="HY동녘B" pitchFamily="18" charset="-127"/>
            </a:endParaRPr>
          </a:p>
        </p:txBody>
      </p:sp>
      <p:pic>
        <p:nvPicPr>
          <p:cNvPr id="16" name="Picture 85" descr="C:\Users\Master\Desktop\사진&amp;심볼\심볼로고\slogan_gif_main - 복사본.gif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56376" y="-27384"/>
            <a:ext cx="1187624" cy="7651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18" name="Picture 84" descr="C:\Users\Master\Desktop\사진&amp;심볼\심볼로고\공단로고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0850" y="6440488"/>
            <a:ext cx="1400175" cy="40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그룹 2"/>
          <p:cNvGrpSpPr/>
          <p:nvPr/>
        </p:nvGrpSpPr>
        <p:grpSpPr>
          <a:xfrm>
            <a:off x="611560" y="1124744"/>
            <a:ext cx="8280920" cy="4447371"/>
            <a:chOff x="683568" y="836712"/>
            <a:chExt cx="8280920" cy="4447371"/>
          </a:xfrm>
        </p:grpSpPr>
        <p:sp>
          <p:nvSpPr>
            <p:cNvPr id="4" name="직사각형 3"/>
            <p:cNvSpPr/>
            <p:nvPr/>
          </p:nvSpPr>
          <p:spPr>
            <a:xfrm>
              <a:off x="863588" y="836712"/>
              <a:ext cx="8100900" cy="444737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R="0" algn="just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ko-KR" sz="2000" b="1" dirty="0" smtClean="0">
                  <a:solidFill>
                    <a:srgbClr val="0000CC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3. </a:t>
              </a:r>
              <a:r>
                <a:rPr lang="ko-KR" altLang="en-US" sz="2000" b="1" dirty="0" smtClean="0">
                  <a:solidFill>
                    <a:srgbClr val="0000CC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국가보조금 지원을 통한 질식재해 예방 장비 구매 지원</a:t>
              </a:r>
              <a:endParaRPr lang="en-US" altLang="ko-KR" sz="2000" b="1" dirty="0" smtClean="0">
                <a:solidFill>
                  <a:srgbClr val="0000CC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  <a:p>
              <a:pPr marL="285750" marR="0" indent="-285750" algn="just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FontTx/>
                <a:buChar char="-"/>
              </a:pPr>
              <a:r>
                <a:rPr lang="ko-KR" altLang="en-US" dirty="0" smtClean="0">
                  <a:solidFill>
                    <a:srgbClr val="0000CC"/>
                  </a:solidFill>
                  <a:latin typeface="HY강B" panose="02030600000101010101" pitchFamily="18" charset="-127"/>
                  <a:ea typeface="HY강B" panose="02030600000101010101" pitchFamily="18" charset="-127"/>
                </a:rPr>
                <a:t>지원조건</a:t>
              </a:r>
              <a:r>
                <a:rPr lang="en-US" altLang="ko-KR" dirty="0" smtClean="0">
                  <a:solidFill>
                    <a:srgbClr val="0000CC"/>
                  </a:solidFill>
                  <a:latin typeface="HY강B" panose="02030600000101010101" pitchFamily="18" charset="-127"/>
                  <a:ea typeface="HY강B" panose="02030600000101010101" pitchFamily="18" charset="-127"/>
                </a:rPr>
                <a:t>:</a:t>
              </a:r>
              <a:r>
                <a:rPr lang="en-US" altLang="ko-KR" dirty="0" smtClean="0">
                  <a:solidFill>
                    <a:srgbClr val="000000"/>
                  </a:solidFill>
                  <a:latin typeface="HY강B" panose="02030600000101010101" pitchFamily="18" charset="-127"/>
                  <a:ea typeface="HY강B" panose="02030600000101010101" pitchFamily="18" charset="-127"/>
                </a:rPr>
                <a:t> </a:t>
              </a:r>
              <a:r>
                <a:rPr lang="ko-KR" altLang="en-US" b="1" dirty="0" smtClean="0">
                  <a:solidFill>
                    <a:srgbClr val="FF0000"/>
                  </a:solidFill>
                  <a:latin typeface="HY강B" panose="02030600000101010101" pitchFamily="18" charset="-127"/>
                  <a:ea typeface="HY강B" panose="02030600000101010101" pitchFamily="18" charset="-127"/>
                </a:rPr>
                <a:t>소요금액의 </a:t>
              </a:r>
              <a:r>
                <a:rPr lang="en-US" altLang="ko-KR" b="1" dirty="0" smtClean="0">
                  <a:solidFill>
                    <a:srgbClr val="FF0000"/>
                  </a:solidFill>
                  <a:latin typeface="HY강B" panose="02030600000101010101" pitchFamily="18" charset="-127"/>
                  <a:ea typeface="HY강B" panose="02030600000101010101" pitchFamily="18" charset="-127"/>
                </a:rPr>
                <a:t>70% </a:t>
              </a:r>
              <a:r>
                <a:rPr lang="ko-KR" altLang="en-US" b="1" dirty="0" smtClean="0">
                  <a:solidFill>
                    <a:srgbClr val="FF0000"/>
                  </a:solidFill>
                  <a:latin typeface="HY강B" panose="02030600000101010101" pitchFamily="18" charset="-127"/>
                  <a:ea typeface="HY강B" panose="02030600000101010101" pitchFamily="18" charset="-127"/>
                </a:rPr>
                <a:t>보조 </a:t>
              </a:r>
              <a:r>
                <a:rPr lang="en-US" altLang="ko-KR" b="1" dirty="0" smtClean="0">
                  <a:solidFill>
                    <a:srgbClr val="FF0000"/>
                  </a:solidFill>
                  <a:latin typeface="HY강B" panose="02030600000101010101" pitchFamily="18" charset="-127"/>
                  <a:ea typeface="HY강B" panose="02030600000101010101" pitchFamily="18" charset="-127"/>
                </a:rPr>
                <a:t>(</a:t>
              </a:r>
              <a:r>
                <a:rPr lang="ko-KR" altLang="en-US" b="1" dirty="0" err="1" smtClean="0">
                  <a:solidFill>
                    <a:srgbClr val="FF0000"/>
                  </a:solidFill>
                  <a:latin typeface="HY강B" panose="02030600000101010101" pitchFamily="18" charset="-127"/>
                  <a:ea typeface="HY강B" panose="02030600000101010101" pitchFamily="18" charset="-127"/>
                </a:rPr>
                <a:t>클린사업</a:t>
              </a:r>
              <a:r>
                <a:rPr lang="en-US" altLang="ko-KR" b="1" dirty="0" smtClean="0">
                  <a:solidFill>
                    <a:srgbClr val="FF0000"/>
                  </a:solidFill>
                  <a:latin typeface="HY강B" panose="02030600000101010101" pitchFamily="18" charset="-127"/>
                  <a:ea typeface="HY강B" panose="02030600000101010101" pitchFamily="18" charset="-127"/>
                </a:rPr>
                <a:t>, </a:t>
              </a:r>
              <a:r>
                <a:rPr lang="ko-KR" altLang="en-US" b="1" dirty="0" smtClean="0">
                  <a:solidFill>
                    <a:srgbClr val="FF0000"/>
                  </a:solidFill>
                  <a:latin typeface="HY강B" panose="02030600000101010101" pitchFamily="18" charset="-127"/>
                  <a:ea typeface="HY강B" panose="02030600000101010101" pitchFamily="18" charset="-127"/>
                </a:rPr>
                <a:t>사망사고 </a:t>
              </a:r>
              <a:r>
                <a:rPr lang="ko-KR" altLang="en-US" b="1" dirty="0" err="1" smtClean="0">
                  <a:solidFill>
                    <a:srgbClr val="FF0000"/>
                  </a:solidFill>
                  <a:latin typeface="HY강B" panose="02030600000101010101" pitchFamily="18" charset="-127"/>
                  <a:ea typeface="HY강B" panose="02030600000101010101" pitchFamily="18" charset="-127"/>
                </a:rPr>
                <a:t>고위험</a:t>
              </a:r>
              <a:r>
                <a:rPr lang="ko-KR" altLang="en-US" b="1" dirty="0" smtClean="0">
                  <a:solidFill>
                    <a:srgbClr val="FF0000"/>
                  </a:solidFill>
                  <a:latin typeface="HY강B" panose="02030600000101010101" pitchFamily="18" charset="-127"/>
                  <a:ea typeface="HY강B" panose="02030600000101010101" pitchFamily="18" charset="-127"/>
                </a:rPr>
                <a:t> 개선</a:t>
              </a:r>
              <a:r>
                <a:rPr lang="en-US" altLang="ko-KR" b="1" dirty="0" smtClean="0">
                  <a:solidFill>
                    <a:srgbClr val="FF0000"/>
                  </a:solidFill>
                  <a:latin typeface="HY강B" panose="02030600000101010101" pitchFamily="18" charset="-127"/>
                  <a:ea typeface="HY강B" panose="02030600000101010101" pitchFamily="18" charset="-127"/>
                </a:rPr>
                <a:t>)</a:t>
              </a:r>
            </a:p>
            <a:p>
              <a:pPr marL="285750" marR="0" indent="-285750" algn="just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FontTx/>
                <a:buChar char="-"/>
              </a:pPr>
              <a:r>
                <a:rPr lang="ko-KR" altLang="en-US" dirty="0" smtClean="0">
                  <a:solidFill>
                    <a:srgbClr val="0000CC"/>
                  </a:solidFill>
                  <a:latin typeface="HY강B" panose="02030600000101010101" pitchFamily="18" charset="-127"/>
                  <a:ea typeface="HY강B" panose="02030600000101010101" pitchFamily="18" charset="-127"/>
                </a:rPr>
                <a:t>지원품목</a:t>
              </a:r>
              <a:r>
                <a:rPr lang="en-US" altLang="ko-KR" dirty="0" smtClean="0">
                  <a:solidFill>
                    <a:srgbClr val="0000CC"/>
                  </a:solidFill>
                  <a:latin typeface="HY강B" panose="02030600000101010101" pitchFamily="18" charset="-127"/>
                  <a:ea typeface="HY강B" panose="02030600000101010101" pitchFamily="18" charset="-127"/>
                </a:rPr>
                <a:t>:</a:t>
              </a:r>
              <a:r>
                <a:rPr lang="en-US" altLang="ko-KR" dirty="0" smtClean="0">
                  <a:solidFill>
                    <a:srgbClr val="000000"/>
                  </a:solidFill>
                  <a:latin typeface="HY강B" panose="02030600000101010101" pitchFamily="18" charset="-127"/>
                  <a:ea typeface="HY강B" panose="02030600000101010101" pitchFamily="18" charset="-127"/>
                </a:rPr>
                <a:t> </a:t>
              </a:r>
            </a:p>
            <a:p>
              <a:pPr marL="285750" marR="0" indent="-285750" algn="just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FontTx/>
                <a:buChar char="-"/>
              </a:pPr>
              <a:endParaRPr lang="en-US" altLang="ko-KR" dirty="0">
                <a:solidFill>
                  <a:srgbClr val="000000"/>
                </a:solidFill>
                <a:latin typeface="HY강B" panose="02030600000101010101" pitchFamily="18" charset="-127"/>
                <a:ea typeface="HY강B" panose="02030600000101010101" pitchFamily="18" charset="-127"/>
              </a:endParaRPr>
            </a:p>
            <a:p>
              <a:pPr marL="285750" marR="0" indent="-285750" algn="just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FontTx/>
                <a:buChar char="-"/>
              </a:pPr>
              <a:endParaRPr lang="en-US" altLang="ko-KR" dirty="0" smtClean="0">
                <a:solidFill>
                  <a:srgbClr val="000000"/>
                </a:solidFill>
                <a:latin typeface="HY강B" panose="02030600000101010101" pitchFamily="18" charset="-127"/>
                <a:ea typeface="HY강B" panose="02030600000101010101" pitchFamily="18" charset="-127"/>
              </a:endParaRPr>
            </a:p>
            <a:p>
              <a:pPr marL="285750" marR="0" indent="-285750" algn="just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FontTx/>
                <a:buChar char="-"/>
              </a:pPr>
              <a:endParaRPr lang="en-US" altLang="ko-KR" dirty="0">
                <a:solidFill>
                  <a:srgbClr val="000000"/>
                </a:solidFill>
                <a:latin typeface="HY강B" panose="02030600000101010101" pitchFamily="18" charset="-127"/>
                <a:ea typeface="HY강B" panose="02030600000101010101" pitchFamily="18" charset="-127"/>
              </a:endParaRPr>
            </a:p>
            <a:p>
              <a:pPr marR="0" algn="just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altLang="ko-KR" dirty="0" smtClean="0">
                <a:solidFill>
                  <a:srgbClr val="000000"/>
                </a:solidFill>
                <a:latin typeface="HY강B" panose="02030600000101010101" pitchFamily="18" charset="-127"/>
                <a:ea typeface="HY강B" panose="02030600000101010101" pitchFamily="18" charset="-127"/>
              </a:endParaRPr>
            </a:p>
            <a:p>
              <a:pPr marL="285750" marR="0" indent="-285750" algn="just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FontTx/>
                <a:buChar char="-"/>
              </a:pPr>
              <a:r>
                <a:rPr lang="ko-KR" altLang="en-US" spc="-150" dirty="0" smtClean="0">
                  <a:solidFill>
                    <a:srgbClr val="0000CC"/>
                  </a:solidFill>
                  <a:latin typeface="HY강B" panose="02030600000101010101" pitchFamily="18" charset="-127"/>
                  <a:ea typeface="HY강B" panose="02030600000101010101" pitchFamily="18" charset="-127"/>
                </a:rPr>
                <a:t>지원조건</a:t>
              </a:r>
              <a:r>
                <a:rPr lang="en-US" altLang="ko-KR" spc="-150" dirty="0" smtClean="0">
                  <a:solidFill>
                    <a:srgbClr val="0000CC"/>
                  </a:solidFill>
                  <a:latin typeface="HY강B" panose="02030600000101010101" pitchFamily="18" charset="-127"/>
                  <a:ea typeface="HY강B" panose="02030600000101010101" pitchFamily="18" charset="-127"/>
                </a:rPr>
                <a:t>: </a:t>
              </a:r>
              <a:r>
                <a:rPr lang="ko-KR" altLang="en-US" b="1" spc="-150" dirty="0" err="1" smtClean="0">
                  <a:solidFill>
                    <a:srgbClr val="FF0000"/>
                  </a:solidFill>
                  <a:latin typeface="HY강B" panose="02030600000101010101" pitchFamily="18" charset="-127"/>
                  <a:ea typeface="HY강B" panose="02030600000101010101" pitchFamily="18" charset="-127"/>
                </a:rPr>
                <a:t>상시근로자</a:t>
              </a:r>
              <a:r>
                <a:rPr lang="ko-KR" altLang="en-US" b="1" spc="-150" dirty="0" smtClean="0">
                  <a:solidFill>
                    <a:srgbClr val="FF0000"/>
                  </a:solidFill>
                  <a:latin typeface="HY강B" panose="02030600000101010101" pitchFamily="18" charset="-127"/>
                  <a:ea typeface="HY강B" panose="02030600000101010101" pitchFamily="18" charset="-127"/>
                </a:rPr>
                <a:t> </a:t>
              </a:r>
              <a:r>
                <a:rPr lang="en-US" altLang="ko-KR" b="1" spc="-150" dirty="0" smtClean="0">
                  <a:solidFill>
                    <a:srgbClr val="FF0000"/>
                  </a:solidFill>
                  <a:latin typeface="HY강B" panose="02030600000101010101" pitchFamily="18" charset="-127"/>
                  <a:ea typeface="HY강B" panose="02030600000101010101" pitchFamily="18" charset="-127"/>
                </a:rPr>
                <a:t>50</a:t>
              </a:r>
              <a:r>
                <a:rPr lang="ko-KR" altLang="en-US" b="1" spc="-150" dirty="0" smtClean="0">
                  <a:solidFill>
                    <a:srgbClr val="FF0000"/>
                  </a:solidFill>
                  <a:latin typeface="HY강B" panose="02030600000101010101" pitchFamily="18" charset="-127"/>
                  <a:ea typeface="HY강B" panose="02030600000101010101" pitchFamily="18" charset="-127"/>
                </a:rPr>
                <a:t>인 미만 산재보험 가입 농장</a:t>
              </a:r>
              <a:endParaRPr lang="en-US" altLang="ko-KR" b="1" spc="-150" dirty="0" smtClean="0">
                <a:solidFill>
                  <a:srgbClr val="FF0000"/>
                </a:solidFill>
                <a:latin typeface="HY강B" panose="02030600000101010101" pitchFamily="18" charset="-127"/>
                <a:ea typeface="HY강B" panose="02030600000101010101" pitchFamily="18" charset="-127"/>
              </a:endParaRPr>
            </a:p>
            <a:p>
              <a:pPr marL="285750" marR="0" indent="-285750" algn="just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FontTx/>
                <a:buChar char="-"/>
              </a:pPr>
              <a:r>
                <a:rPr lang="ko-KR" altLang="en-US" spc="-150" dirty="0" smtClean="0">
                  <a:solidFill>
                    <a:srgbClr val="0000CC"/>
                  </a:solidFill>
                  <a:effectLst/>
                  <a:latin typeface="HY강B" panose="02030600000101010101" pitchFamily="18" charset="-127"/>
                  <a:ea typeface="HY강B" panose="02030600000101010101" pitchFamily="18" charset="-127"/>
                </a:rPr>
                <a:t>절차</a:t>
              </a:r>
              <a:r>
                <a:rPr lang="en-US" altLang="ko-KR" spc="-150" dirty="0" smtClean="0">
                  <a:solidFill>
                    <a:srgbClr val="0000CC"/>
                  </a:solidFill>
                  <a:effectLst/>
                  <a:latin typeface="HY강B" panose="02030600000101010101" pitchFamily="18" charset="-127"/>
                  <a:ea typeface="HY강B" panose="02030600000101010101" pitchFamily="18" charset="-127"/>
                </a:rPr>
                <a:t>:</a:t>
              </a:r>
              <a:r>
                <a:rPr lang="en-US" altLang="ko-KR" spc="-150" dirty="0" smtClean="0">
                  <a:solidFill>
                    <a:srgbClr val="000000"/>
                  </a:solidFill>
                  <a:effectLst/>
                  <a:latin typeface="HY강B" panose="02030600000101010101" pitchFamily="18" charset="-127"/>
                  <a:ea typeface="HY강B" panose="02030600000101010101" pitchFamily="18" charset="-127"/>
                </a:rPr>
                <a:t> </a:t>
              </a:r>
              <a:r>
                <a:rPr lang="ko-KR" altLang="en-US" spc="-300" dirty="0" err="1" smtClean="0">
                  <a:solidFill>
                    <a:srgbClr val="000000"/>
                  </a:solidFill>
                  <a:effectLst/>
                  <a:latin typeface="HY강B" panose="02030600000101010101" pitchFamily="18" charset="-127"/>
                  <a:ea typeface="HY강B" panose="02030600000101010101" pitchFamily="18" charset="-127"/>
                </a:rPr>
                <a:t>한돈협회를</a:t>
              </a:r>
              <a:r>
                <a:rPr lang="ko-KR" altLang="en-US" spc="-300" dirty="0" smtClean="0">
                  <a:solidFill>
                    <a:srgbClr val="000000"/>
                  </a:solidFill>
                  <a:effectLst/>
                  <a:latin typeface="HY강B" panose="02030600000101010101" pitchFamily="18" charset="-127"/>
                  <a:ea typeface="HY강B" panose="02030600000101010101" pitchFamily="18" charset="-127"/>
                </a:rPr>
                <a:t> 통한 신청 </a:t>
              </a:r>
              <a:r>
                <a:rPr lang="en-US" altLang="ko-KR" spc="-300" dirty="0" smtClean="0">
                  <a:solidFill>
                    <a:srgbClr val="000000"/>
                  </a:solidFill>
                  <a:effectLst/>
                  <a:latin typeface="HY강B" panose="02030600000101010101" pitchFamily="18" charset="-127"/>
                  <a:ea typeface="HY강B" panose="02030600000101010101" pitchFamily="18" charset="-127"/>
                  <a:sym typeface="Wingdings" panose="05000000000000000000" pitchFamily="2" charset="2"/>
                </a:rPr>
                <a:t>  </a:t>
              </a:r>
              <a:r>
                <a:rPr lang="ko-KR" altLang="en-US" spc="-300" dirty="0" smtClean="0">
                  <a:solidFill>
                    <a:srgbClr val="000000"/>
                  </a:solidFill>
                  <a:effectLst/>
                  <a:latin typeface="HY강B" panose="02030600000101010101" pitchFamily="18" charset="-127"/>
                  <a:ea typeface="HY강B" panose="02030600000101010101" pitchFamily="18" charset="-127"/>
                  <a:sym typeface="Wingdings" panose="05000000000000000000" pitchFamily="2" charset="2"/>
                </a:rPr>
                <a:t>지원대상여부 확인 및 통보</a:t>
              </a:r>
              <a:r>
                <a:rPr lang="en-US" altLang="ko-KR" spc="-300" dirty="0" smtClean="0">
                  <a:solidFill>
                    <a:srgbClr val="000000"/>
                  </a:solidFill>
                  <a:effectLst/>
                  <a:latin typeface="HY강B" panose="02030600000101010101" pitchFamily="18" charset="-127"/>
                  <a:ea typeface="HY강B" panose="02030600000101010101" pitchFamily="18" charset="-127"/>
                  <a:sym typeface="Wingdings" panose="05000000000000000000" pitchFamily="2" charset="2"/>
                </a:rPr>
                <a:t>(</a:t>
              </a:r>
              <a:r>
                <a:rPr lang="ko-KR" altLang="en-US" spc="-300" dirty="0" smtClean="0">
                  <a:solidFill>
                    <a:srgbClr val="000000"/>
                  </a:solidFill>
                  <a:effectLst/>
                  <a:latin typeface="HY강B" panose="02030600000101010101" pitchFamily="18" charset="-127"/>
                  <a:ea typeface="HY강B" panose="02030600000101010101" pitchFamily="18" charset="-127"/>
                  <a:sym typeface="Wingdings" panose="05000000000000000000" pitchFamily="2" charset="2"/>
                </a:rPr>
                <a:t>공단</a:t>
              </a:r>
              <a:r>
                <a:rPr lang="en-US" altLang="ko-KR" spc="-300" dirty="0" smtClean="0">
                  <a:solidFill>
                    <a:srgbClr val="000000"/>
                  </a:solidFill>
                  <a:effectLst/>
                  <a:latin typeface="HY강B" panose="02030600000101010101" pitchFamily="18" charset="-127"/>
                  <a:ea typeface="HY강B" panose="02030600000101010101" pitchFamily="18" charset="-127"/>
                  <a:sym typeface="Wingdings" panose="05000000000000000000" pitchFamily="2" charset="2"/>
                </a:rPr>
                <a:t>)  </a:t>
              </a:r>
              <a:r>
                <a:rPr lang="ko-KR" altLang="en-US" spc="-300" dirty="0" smtClean="0">
                  <a:solidFill>
                    <a:srgbClr val="000000"/>
                  </a:solidFill>
                  <a:effectLst/>
                  <a:latin typeface="HY강B" panose="02030600000101010101" pitchFamily="18" charset="-127"/>
                  <a:ea typeface="HY강B" panose="02030600000101010101" pitchFamily="18" charset="-127"/>
                  <a:sym typeface="Wingdings" panose="05000000000000000000" pitchFamily="2" charset="2"/>
                </a:rPr>
                <a:t>보조지원 신청</a:t>
              </a:r>
              <a:r>
                <a:rPr lang="en-US" altLang="ko-KR" spc="-300" dirty="0" smtClean="0">
                  <a:solidFill>
                    <a:srgbClr val="000000"/>
                  </a:solidFill>
                  <a:effectLst/>
                  <a:latin typeface="HY강B" panose="02030600000101010101" pitchFamily="18" charset="-127"/>
                  <a:ea typeface="HY강B" panose="02030600000101010101" pitchFamily="18" charset="-127"/>
                  <a:sym typeface="Wingdings" panose="05000000000000000000" pitchFamily="2" charset="2"/>
                </a:rPr>
                <a:t>(</a:t>
              </a:r>
              <a:r>
                <a:rPr lang="ko-KR" altLang="en-US" spc="-300" dirty="0" smtClean="0">
                  <a:solidFill>
                    <a:srgbClr val="000000"/>
                  </a:solidFill>
                  <a:effectLst/>
                  <a:latin typeface="HY강B" panose="02030600000101010101" pitchFamily="18" charset="-127"/>
                  <a:ea typeface="HY강B" panose="02030600000101010101" pitchFamily="18" charset="-127"/>
                  <a:sym typeface="Wingdings" panose="05000000000000000000" pitchFamily="2" charset="2"/>
                </a:rPr>
                <a:t>농가</a:t>
              </a:r>
              <a:r>
                <a:rPr lang="en-US" altLang="ko-KR" spc="-300" dirty="0" smtClean="0">
                  <a:solidFill>
                    <a:srgbClr val="000000"/>
                  </a:solidFill>
                  <a:effectLst/>
                  <a:latin typeface="HY강B" panose="02030600000101010101" pitchFamily="18" charset="-127"/>
                  <a:ea typeface="HY강B" panose="02030600000101010101" pitchFamily="18" charset="-127"/>
                  <a:sym typeface="Wingdings" panose="05000000000000000000" pitchFamily="2" charset="2"/>
                </a:rPr>
                <a:t>)</a:t>
              </a:r>
              <a:r>
                <a:rPr lang="ko-KR" altLang="en-US" spc="-300" dirty="0" smtClean="0">
                  <a:solidFill>
                    <a:srgbClr val="000000"/>
                  </a:solidFill>
                  <a:effectLst/>
                  <a:latin typeface="HY강B" panose="02030600000101010101" pitchFamily="18" charset="-127"/>
                  <a:ea typeface="HY강B" panose="02030600000101010101" pitchFamily="18" charset="-127"/>
                  <a:sym typeface="Wingdings" panose="05000000000000000000" pitchFamily="2" charset="2"/>
                </a:rPr>
                <a:t> </a:t>
              </a:r>
              <a:r>
                <a:rPr lang="en-US" altLang="ko-KR" spc="-300" dirty="0" smtClean="0">
                  <a:solidFill>
                    <a:srgbClr val="000000"/>
                  </a:solidFill>
                  <a:effectLst/>
                  <a:latin typeface="HY강B" panose="02030600000101010101" pitchFamily="18" charset="-127"/>
                  <a:ea typeface="HY강B" panose="02030600000101010101" pitchFamily="18" charset="-127"/>
                  <a:sym typeface="Wingdings" panose="05000000000000000000" pitchFamily="2" charset="2"/>
                </a:rPr>
                <a:t>    </a:t>
              </a:r>
              <a:r>
                <a:rPr lang="ko-KR" altLang="en-US" spc="-300" dirty="0" smtClean="0">
                  <a:solidFill>
                    <a:srgbClr val="000000"/>
                  </a:solidFill>
                  <a:effectLst/>
                  <a:latin typeface="HY강B" panose="02030600000101010101" pitchFamily="18" charset="-127"/>
                  <a:ea typeface="HY강B" panose="02030600000101010101" pitchFamily="18" charset="-127"/>
                  <a:sym typeface="Wingdings" panose="05000000000000000000" pitchFamily="2" charset="2"/>
                </a:rPr>
                <a:t>현장실사</a:t>
              </a:r>
              <a:r>
                <a:rPr lang="en-US" altLang="ko-KR" spc="-300" dirty="0" smtClean="0">
                  <a:solidFill>
                    <a:srgbClr val="000000"/>
                  </a:solidFill>
                  <a:effectLst/>
                  <a:latin typeface="HY강B" panose="02030600000101010101" pitchFamily="18" charset="-127"/>
                  <a:ea typeface="HY강B" panose="02030600000101010101" pitchFamily="18" charset="-127"/>
                  <a:sym typeface="Wingdings" panose="05000000000000000000" pitchFamily="2" charset="2"/>
                </a:rPr>
                <a:t>(</a:t>
              </a:r>
              <a:r>
                <a:rPr lang="ko-KR" altLang="en-US" spc="-300" dirty="0" smtClean="0">
                  <a:solidFill>
                    <a:srgbClr val="000000"/>
                  </a:solidFill>
                  <a:effectLst/>
                  <a:latin typeface="HY강B" panose="02030600000101010101" pitchFamily="18" charset="-127"/>
                  <a:ea typeface="HY강B" panose="02030600000101010101" pitchFamily="18" charset="-127"/>
                  <a:sym typeface="Wingdings" panose="05000000000000000000" pitchFamily="2" charset="2"/>
                </a:rPr>
                <a:t>공단</a:t>
              </a:r>
              <a:r>
                <a:rPr lang="en-US" altLang="ko-KR" spc="-300" dirty="0" smtClean="0">
                  <a:solidFill>
                    <a:srgbClr val="000000"/>
                  </a:solidFill>
                  <a:effectLst/>
                  <a:latin typeface="HY강B" panose="02030600000101010101" pitchFamily="18" charset="-127"/>
                  <a:ea typeface="HY강B" panose="02030600000101010101" pitchFamily="18" charset="-127"/>
                  <a:sym typeface="Wingdings" panose="05000000000000000000" pitchFamily="2" charset="2"/>
                </a:rPr>
                <a:t>, </a:t>
              </a:r>
              <a:r>
                <a:rPr lang="ko-KR" altLang="en-US" spc="-300" dirty="0" smtClean="0">
                  <a:solidFill>
                    <a:srgbClr val="000000"/>
                  </a:solidFill>
                  <a:latin typeface="HY강B" panose="02030600000101010101" pitchFamily="18" charset="-127"/>
                  <a:ea typeface="HY강B" panose="02030600000101010101" pitchFamily="18" charset="-127"/>
                  <a:sym typeface="Wingdings" panose="05000000000000000000" pitchFamily="2" charset="2"/>
                </a:rPr>
                <a:t>질식 기술지원 병행</a:t>
              </a:r>
              <a:r>
                <a:rPr lang="en-US" altLang="ko-KR" spc="-300" dirty="0" smtClean="0">
                  <a:solidFill>
                    <a:srgbClr val="000000"/>
                  </a:solidFill>
                  <a:effectLst/>
                  <a:latin typeface="HY강B" panose="02030600000101010101" pitchFamily="18" charset="-127"/>
                  <a:ea typeface="HY강B" panose="02030600000101010101" pitchFamily="18" charset="-127"/>
                  <a:sym typeface="Wingdings" panose="05000000000000000000" pitchFamily="2" charset="2"/>
                </a:rPr>
                <a:t>)  </a:t>
              </a:r>
              <a:r>
                <a:rPr lang="ko-KR" altLang="en-US" spc="-300" dirty="0" smtClean="0">
                  <a:solidFill>
                    <a:srgbClr val="000000"/>
                  </a:solidFill>
                  <a:effectLst/>
                  <a:latin typeface="HY강B" panose="02030600000101010101" pitchFamily="18" charset="-127"/>
                  <a:ea typeface="HY강B" panose="02030600000101010101" pitchFamily="18" charset="-127"/>
                  <a:sym typeface="Wingdings" panose="05000000000000000000" pitchFamily="2" charset="2"/>
                </a:rPr>
                <a:t>자금신청서 제출</a:t>
              </a:r>
              <a:r>
                <a:rPr lang="en-US" altLang="ko-KR" spc="-300" dirty="0" smtClean="0">
                  <a:solidFill>
                    <a:srgbClr val="000000"/>
                  </a:solidFill>
                  <a:effectLst/>
                  <a:latin typeface="HY강B" panose="02030600000101010101" pitchFamily="18" charset="-127"/>
                  <a:ea typeface="HY강B" panose="02030600000101010101" pitchFamily="18" charset="-127"/>
                  <a:sym typeface="Wingdings" panose="05000000000000000000" pitchFamily="2" charset="2"/>
                </a:rPr>
                <a:t>(</a:t>
              </a:r>
              <a:r>
                <a:rPr lang="ko-KR" altLang="en-US" spc="-300" dirty="0" smtClean="0">
                  <a:solidFill>
                    <a:srgbClr val="000000"/>
                  </a:solidFill>
                  <a:effectLst/>
                  <a:latin typeface="HY강B" panose="02030600000101010101" pitchFamily="18" charset="-127"/>
                  <a:ea typeface="HY강B" panose="02030600000101010101" pitchFamily="18" charset="-127"/>
                  <a:sym typeface="Wingdings" panose="05000000000000000000" pitchFamily="2" charset="2"/>
                </a:rPr>
                <a:t>농가</a:t>
              </a:r>
              <a:r>
                <a:rPr lang="en-US" altLang="ko-KR" spc="-300" dirty="0" smtClean="0">
                  <a:solidFill>
                    <a:srgbClr val="000000"/>
                  </a:solidFill>
                  <a:effectLst/>
                  <a:latin typeface="HY강B" panose="02030600000101010101" pitchFamily="18" charset="-127"/>
                  <a:ea typeface="HY강B" panose="02030600000101010101" pitchFamily="18" charset="-127"/>
                  <a:sym typeface="Wingdings" panose="05000000000000000000" pitchFamily="2" charset="2"/>
                </a:rPr>
                <a:t>)  </a:t>
              </a:r>
              <a:r>
                <a:rPr lang="ko-KR" altLang="en-US" spc="-300" dirty="0" smtClean="0">
                  <a:solidFill>
                    <a:srgbClr val="000000"/>
                  </a:solidFill>
                  <a:effectLst/>
                  <a:latin typeface="HY강B" panose="02030600000101010101" pitchFamily="18" charset="-127"/>
                  <a:ea typeface="HY강B" panose="02030600000101010101" pitchFamily="18" charset="-127"/>
                  <a:sym typeface="Wingdings" panose="05000000000000000000" pitchFamily="2" charset="2"/>
                </a:rPr>
                <a:t>자금결정 및 지급</a:t>
              </a:r>
              <a:r>
                <a:rPr lang="en-US" altLang="ko-KR" spc="-300" dirty="0" smtClean="0">
                  <a:solidFill>
                    <a:srgbClr val="000000"/>
                  </a:solidFill>
                  <a:effectLst/>
                  <a:latin typeface="HY강B" panose="02030600000101010101" pitchFamily="18" charset="-127"/>
                  <a:ea typeface="HY강B" panose="02030600000101010101" pitchFamily="18" charset="-127"/>
                  <a:sym typeface="Wingdings" panose="05000000000000000000" pitchFamily="2" charset="2"/>
                </a:rPr>
                <a:t>(</a:t>
              </a:r>
              <a:r>
                <a:rPr lang="ko-KR" altLang="en-US" spc="-300" dirty="0" smtClean="0">
                  <a:solidFill>
                    <a:srgbClr val="000000"/>
                  </a:solidFill>
                  <a:effectLst/>
                  <a:latin typeface="HY강B" panose="02030600000101010101" pitchFamily="18" charset="-127"/>
                  <a:ea typeface="HY강B" panose="02030600000101010101" pitchFamily="18" charset="-127"/>
                  <a:sym typeface="Wingdings" panose="05000000000000000000" pitchFamily="2" charset="2"/>
                </a:rPr>
                <a:t>공단</a:t>
              </a:r>
              <a:r>
                <a:rPr lang="en-US" altLang="ko-KR" spc="-300" dirty="0" smtClean="0">
                  <a:solidFill>
                    <a:srgbClr val="000000"/>
                  </a:solidFill>
                  <a:effectLst/>
                  <a:latin typeface="HY강B" panose="02030600000101010101" pitchFamily="18" charset="-127"/>
                  <a:ea typeface="HY강B" panose="02030600000101010101" pitchFamily="18" charset="-127"/>
                  <a:sym typeface="Wingdings" panose="05000000000000000000" pitchFamily="2" charset="2"/>
                </a:rPr>
                <a:t>)</a:t>
              </a:r>
              <a:endParaRPr lang="ko-KR" altLang="en-US" spc="-300" dirty="0">
                <a:solidFill>
                  <a:srgbClr val="000000"/>
                </a:solidFill>
                <a:effectLst/>
                <a:latin typeface="HY강B" panose="02030600000101010101" pitchFamily="18" charset="-127"/>
                <a:ea typeface="HY강B" panose="02030600000101010101" pitchFamily="18" charset="-127"/>
              </a:endParaRPr>
            </a:p>
          </p:txBody>
        </p:sp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83568" y="2314231"/>
              <a:ext cx="8064896" cy="149233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83621508"/>
      </p:ext>
    </p:extLst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6705" name="Picture 4" descr="C:\Users\Master\Desktop\사진&amp;심볼\심볼로고\공단로고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00463" y="5873750"/>
            <a:ext cx="2193925" cy="80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96706" name="Picture 2" descr="C:\Users\Master\Desktop\사진&amp;심볼\심볼로고\안젤이감사합니다.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55925" y="765175"/>
            <a:ext cx="3065463" cy="2598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96707" name="Picture 85" descr="C:\Users\Master\Desktop\사진&amp;심볼\심볼로고\slogan_gif_main - 복사본.gif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13" y="0"/>
            <a:ext cx="1441450" cy="10890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sp>
        <p:nvSpPr>
          <p:cNvPr id="6" name="직사각형 5"/>
          <p:cNvSpPr/>
          <p:nvPr/>
        </p:nvSpPr>
        <p:spPr>
          <a:xfrm>
            <a:off x="1733529" y="3665130"/>
            <a:ext cx="6264696" cy="1200329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latinLnBrk="0">
              <a:defRPr/>
            </a:pPr>
            <a:r>
              <a:rPr kumimoji="0" lang="ko-KR" altLang="en-US" sz="7200" b="1" cap="all" spc="600" dirty="0">
                <a:ln w="0"/>
                <a:solidFill>
                  <a:srgbClr val="932F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  <a:latin typeface="HY헤드라인M" pitchFamily="18" charset="-127"/>
                <a:ea typeface="HY헤드라인M" pitchFamily="18" charset="-127"/>
              </a:rPr>
              <a:t>감사합니다 </a:t>
            </a:r>
            <a:r>
              <a:rPr kumimoji="0" lang="en-US" altLang="ko-KR" sz="7200" b="1" cap="all" spc="600" dirty="0">
                <a:ln w="0"/>
                <a:solidFill>
                  <a:srgbClr val="932F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  <a:latin typeface="HY헤드라인M" pitchFamily="18" charset="-127"/>
                <a:ea typeface="HY헤드라인M" pitchFamily="18" charset="-127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59646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db2004134l">
  <a:themeElements>
    <a:clrScheme name="134TGp_report_diagram 2">
      <a:dk1>
        <a:srgbClr val="23387D"/>
      </a:dk1>
      <a:lt1>
        <a:srgbClr val="FFFFFF"/>
      </a:lt1>
      <a:dk2>
        <a:srgbClr val="1A3D97"/>
      </a:dk2>
      <a:lt2>
        <a:srgbClr val="DDDDDD"/>
      </a:lt2>
      <a:accent1>
        <a:srgbClr val="4972BB"/>
      </a:accent1>
      <a:accent2>
        <a:srgbClr val="6A99D8"/>
      </a:accent2>
      <a:accent3>
        <a:srgbClr val="FFFFFF"/>
      </a:accent3>
      <a:accent4>
        <a:srgbClr val="1C2E6A"/>
      </a:accent4>
      <a:accent5>
        <a:srgbClr val="B1BCDA"/>
      </a:accent5>
      <a:accent6>
        <a:srgbClr val="5F8AC4"/>
      </a:accent6>
      <a:hlink>
        <a:srgbClr val="96B1E6"/>
      </a:hlink>
      <a:folHlink>
        <a:srgbClr val="99C25C"/>
      </a:folHlink>
    </a:clrScheme>
    <a:fontScheme name="134TGp_report_diagram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blurRad="50800" dist="38100" dir="18900000" algn="bl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  <a:bevelB/>
        </a:sp3d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134TGp_report_diagram 1">
        <a:dk1>
          <a:srgbClr val="1D4940"/>
        </a:dk1>
        <a:lt1>
          <a:srgbClr val="FFFFFF"/>
        </a:lt1>
        <a:dk2>
          <a:srgbClr val="3F716F"/>
        </a:dk2>
        <a:lt2>
          <a:srgbClr val="DDDDDD"/>
        </a:lt2>
        <a:accent1>
          <a:srgbClr val="669E86"/>
        </a:accent1>
        <a:accent2>
          <a:srgbClr val="A2CAB4"/>
        </a:accent2>
        <a:accent3>
          <a:srgbClr val="FFFFFF"/>
        </a:accent3>
        <a:accent4>
          <a:srgbClr val="173D35"/>
        </a:accent4>
        <a:accent5>
          <a:srgbClr val="B8CCC3"/>
        </a:accent5>
        <a:accent6>
          <a:srgbClr val="92B7A3"/>
        </a:accent6>
        <a:hlink>
          <a:srgbClr val="8CA35F"/>
        </a:hlink>
        <a:folHlink>
          <a:srgbClr val="C1B05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34TGp_report_diagram 2">
        <a:dk1>
          <a:srgbClr val="23387D"/>
        </a:dk1>
        <a:lt1>
          <a:srgbClr val="FFFFFF"/>
        </a:lt1>
        <a:dk2>
          <a:srgbClr val="1A3D97"/>
        </a:dk2>
        <a:lt2>
          <a:srgbClr val="DDDDDD"/>
        </a:lt2>
        <a:accent1>
          <a:srgbClr val="4972BB"/>
        </a:accent1>
        <a:accent2>
          <a:srgbClr val="6A99D8"/>
        </a:accent2>
        <a:accent3>
          <a:srgbClr val="FFFFFF"/>
        </a:accent3>
        <a:accent4>
          <a:srgbClr val="1C2E6A"/>
        </a:accent4>
        <a:accent5>
          <a:srgbClr val="B1BCDA"/>
        </a:accent5>
        <a:accent6>
          <a:srgbClr val="5F8AC4"/>
        </a:accent6>
        <a:hlink>
          <a:srgbClr val="96B1E6"/>
        </a:hlink>
        <a:folHlink>
          <a:srgbClr val="99C25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34TGp_report_diagram 3">
        <a:dk1>
          <a:srgbClr val="23387D"/>
        </a:dk1>
        <a:lt1>
          <a:srgbClr val="FFFFFF"/>
        </a:lt1>
        <a:dk2>
          <a:srgbClr val="1A3D97"/>
        </a:dk2>
        <a:lt2>
          <a:srgbClr val="DDDDDD"/>
        </a:lt2>
        <a:accent1>
          <a:srgbClr val="6E51A7"/>
        </a:accent1>
        <a:accent2>
          <a:srgbClr val="8C8EE0"/>
        </a:accent2>
        <a:accent3>
          <a:srgbClr val="FFFFFF"/>
        </a:accent3>
        <a:accent4>
          <a:srgbClr val="1C2E6A"/>
        </a:accent4>
        <a:accent5>
          <a:srgbClr val="BAB3D0"/>
        </a:accent5>
        <a:accent6>
          <a:srgbClr val="7E80CB"/>
        </a:accent6>
        <a:hlink>
          <a:srgbClr val="96B1E6"/>
        </a:hlink>
        <a:folHlink>
          <a:srgbClr val="7BB32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cdb2004134l</Template>
  <TotalTime>10802</TotalTime>
  <Words>2506</Words>
  <Application>Microsoft Office PowerPoint</Application>
  <PresentationFormat>화면 슬라이드 쇼(4:3)</PresentationFormat>
  <Paragraphs>611</Paragraphs>
  <Slides>63</Slides>
  <Notes>8</Notes>
  <HiddenSlides>0</HiddenSlides>
  <MMClips>2</MMClips>
  <ScaleCrop>false</ScaleCrop>
  <HeadingPairs>
    <vt:vector size="6" baseType="variant">
      <vt:variant>
        <vt:lpstr>사용한 글꼴</vt:lpstr>
      </vt:variant>
      <vt:variant>
        <vt:i4>17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63</vt:i4>
      </vt:variant>
    </vt:vector>
  </HeadingPairs>
  <TitlesOfParts>
    <vt:vector size="82" baseType="lpstr">
      <vt:lpstr>HY강B</vt:lpstr>
      <vt:lpstr>HY견고딕</vt:lpstr>
      <vt:lpstr>HY동녘B</vt:lpstr>
      <vt:lpstr>HY동녘M</vt:lpstr>
      <vt:lpstr>HY목각파임B</vt:lpstr>
      <vt:lpstr>HY헤드라인M</vt:lpstr>
      <vt:lpstr>MD아트체</vt:lpstr>
      <vt:lpstr>견고딕</vt:lpstr>
      <vt:lpstr>굴림</vt:lpstr>
      <vt:lpstr>맑은 고딕</vt:lpstr>
      <vt:lpstr>휴먼둥근헤드라인</vt:lpstr>
      <vt:lpstr>휴먼모음T</vt:lpstr>
      <vt:lpstr>휴먼엑스포</vt:lpstr>
      <vt:lpstr>Arial</vt:lpstr>
      <vt:lpstr>Times New Roman</vt:lpstr>
      <vt:lpstr>Verdana</vt:lpstr>
      <vt:lpstr>Wingdings</vt:lpstr>
      <vt:lpstr>cdb2004134l</vt:lpstr>
      <vt:lpstr>디자인 사용자 지정</vt:lpstr>
      <vt:lpstr>  양돈농가         질식재해사례 및 예방대책</vt:lpstr>
      <vt:lpstr>순  서</vt:lpstr>
      <vt:lpstr>우리나라 축산환경의 변화 (1)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재해사례 1</vt:lpstr>
      <vt:lpstr>PowerPoint 프레젠테이션</vt:lpstr>
      <vt:lpstr>재해사례 1</vt:lpstr>
      <vt:lpstr>재해사례 1</vt:lpstr>
      <vt:lpstr>재해사례 1</vt:lpstr>
      <vt:lpstr>재해사례 1</vt:lpstr>
      <vt:lpstr>재해사례 1</vt:lpstr>
      <vt:lpstr>재해사례 1</vt:lpstr>
      <vt:lpstr>재해사례 2</vt:lpstr>
      <vt:lpstr>재해사례 2</vt:lpstr>
      <vt:lpstr>PowerPoint 프레젠테이션</vt:lpstr>
      <vt:lpstr>재해사례 2</vt:lpstr>
      <vt:lpstr>재해사례 2</vt:lpstr>
      <vt:lpstr>재해사례 2</vt:lpstr>
      <vt:lpstr>재해사례 2</vt:lpstr>
      <vt:lpstr>재해사례 2</vt:lpstr>
      <vt:lpstr>재해사례 2</vt:lpstr>
      <vt:lpstr>재해사례 2</vt:lpstr>
      <vt:lpstr>재해사례 2</vt:lpstr>
      <vt:lpstr>재해사례 2</vt:lpstr>
      <vt:lpstr>재해사례 2</vt:lpstr>
      <vt:lpstr>재해사례 3</vt:lpstr>
      <vt:lpstr>재해사례 3</vt:lpstr>
      <vt:lpstr>재해사례 3</vt:lpstr>
      <vt:lpstr>재해사례 3</vt:lpstr>
      <vt:lpstr>재해사례 3</vt:lpstr>
      <vt:lpstr>재해사례 4</vt:lpstr>
      <vt:lpstr>재해사례 4</vt:lpstr>
      <vt:lpstr>재해사례 4</vt:lpstr>
      <vt:lpstr>재해사례 4</vt:lpstr>
      <vt:lpstr>재해사례 5</vt:lpstr>
      <vt:lpstr>재해사례 5</vt:lpstr>
      <vt:lpstr>재해사례 5</vt:lpstr>
      <vt:lpstr>재해사례 6</vt:lpstr>
      <vt:lpstr>재해사례 6</vt:lpstr>
      <vt:lpstr>재해사례 6</vt:lpstr>
      <vt:lpstr>재해사례 6</vt:lpstr>
      <vt:lpstr>재해사례 6</vt:lpstr>
      <vt:lpstr>질식의 유형(질식제 종류에 따른 분류)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밀폐공간 출입        (Confined Space Entry)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 Template</dc:title>
  <dc:creator>Master</dc:creator>
  <cp:lastModifiedBy>owner</cp:lastModifiedBy>
  <cp:revision>614</cp:revision>
  <dcterms:created xsi:type="dcterms:W3CDTF">2012-01-25T02:26:02Z</dcterms:created>
  <dcterms:modified xsi:type="dcterms:W3CDTF">2018-01-29T08:29:41Z</dcterms:modified>
</cp:coreProperties>
</file>