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5" r:id="rId3"/>
  </p:sldMasterIdLst>
  <p:notesMasterIdLst>
    <p:notesMasterId r:id="rId30"/>
  </p:notesMasterIdLst>
  <p:sldIdLst>
    <p:sldId id="257" r:id="rId4"/>
    <p:sldId id="281" r:id="rId5"/>
    <p:sldId id="282" r:id="rId6"/>
    <p:sldId id="260" r:id="rId7"/>
    <p:sldId id="261" r:id="rId8"/>
    <p:sldId id="28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3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441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7" autoAdjust="0"/>
    <p:restoredTop sz="94930" autoAdjust="0"/>
  </p:normalViewPr>
  <p:slideViewPr>
    <p:cSldViewPr snapToGrid="0">
      <p:cViewPr>
        <p:scale>
          <a:sx n="100" d="100"/>
          <a:sy n="100" d="100"/>
        </p:scale>
        <p:origin x="-2562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81A42-7932-4656-8F25-1CF79ABA396D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FFD32-C1BA-4064-B3FA-E1350461FFFC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3352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solidFill>
                  <a:prstClr val="black"/>
                </a:solidFill>
                <a:ea typeface="휴먼둥근헤드라인" panose="02030504000101010101" pitchFamily="18" charset="-127"/>
              </a:rPr>
              <a:pPr eaLnBrk="1" hangingPunct="1"/>
              <a:t>2</a:t>
            </a:fld>
            <a:endParaRPr lang="ko-KR" altLang="en-US" sz="1200" dirty="0">
              <a:solidFill>
                <a:prstClr val="black"/>
              </a:solidFill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6408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solidFill>
                  <a:prstClr val="black"/>
                </a:solidFill>
                <a:ea typeface="휴먼둥근헤드라인" panose="02030504000101010101" pitchFamily="18" charset="-127"/>
              </a:rPr>
              <a:pPr eaLnBrk="1" hangingPunct="1"/>
              <a:t>3</a:t>
            </a:fld>
            <a:endParaRPr lang="ko-KR" altLang="en-US" sz="1200" dirty="0">
              <a:solidFill>
                <a:prstClr val="black"/>
              </a:solidFill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3529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solidFill>
                  <a:prstClr val="black"/>
                </a:solidFill>
                <a:ea typeface="휴먼둥근헤드라인" panose="02030504000101010101" pitchFamily="18" charset="-127"/>
              </a:rPr>
              <a:pPr eaLnBrk="1" hangingPunct="1"/>
              <a:t>4</a:t>
            </a:fld>
            <a:endParaRPr lang="ko-KR" altLang="en-US" sz="1200" dirty="0">
              <a:solidFill>
                <a:prstClr val="black"/>
              </a:solidFill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4557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5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9048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7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50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8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3855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9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0134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10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271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11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7202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12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6945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13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1215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14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7124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15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949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16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05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17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4862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18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998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19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7426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20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8182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24" indent="-171424">
              <a:buFontTx/>
              <a:buChar char="-"/>
            </a:pPr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21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03890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22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7851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23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8509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24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7338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25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71092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246" indent="-285478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1917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598684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5449" indent="-228383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22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68983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5751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2517" indent="-22838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26</a:t>
            </a:fld>
            <a:endParaRPr lang="ko-KR" altLang="en-US" sz="1200" dirty="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314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900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0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40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520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799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270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3002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317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429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088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4953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20289" y="897470"/>
            <a:ext cx="8303422" cy="5164323"/>
          </a:xfrm>
        </p:spPr>
        <p:txBody>
          <a:bodyPr anchor="t"/>
          <a:lstStyle>
            <a:lvl1pPr marL="29234" indent="0" algn="l">
              <a:lnSpc>
                <a:spcPct val="150000"/>
              </a:lnSpc>
              <a:buNone/>
              <a:defRPr sz="2400"/>
            </a:lvl1pPr>
          </a:lstStyle>
          <a:p>
            <a:pPr marL="39688" algn="l"/>
            <a:r>
              <a:rPr lang="ko-KR" altLang="en-US" sz="3200" dirty="0" smtClean="0">
                <a:solidFill>
                  <a:schemeClr val="bg2">
                    <a:lumMod val="25000"/>
                  </a:schemeClr>
                </a:solidFill>
                <a:latin typeface="바탕" panose="02030600000101010101" pitchFamily="18" charset="-127"/>
                <a:ea typeface="바탕" panose="02030600000101010101" pitchFamily="18" charset="-127"/>
                <a:sym typeface="HY???" charset="0"/>
              </a:rPr>
              <a:t>■ </a:t>
            </a:r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제목</a:t>
            </a:r>
            <a:r>
              <a:rPr lang="en-US" altLang="ko-KR" sz="32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?</a:t>
            </a:r>
            <a:endParaRPr lang="ko-KR" altLang="en-US" sz="32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300">
                <a:latin typeface="+mn-ea"/>
                <a:ea typeface="+mn-ea"/>
              </a:defRPr>
            </a:lvl1pPr>
          </a:lstStyle>
          <a:p>
            <a:fld id="{73909CBE-2183-44CC-A089-CFE821C67804}" type="datetime1">
              <a:rPr lang="ko-KR" altLang="en-US" smtClean="0"/>
              <a:pPr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+mn-ea"/>
                <a:ea typeface="+mn-ea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10A085E5-A791-4BD0-8A7D-6D9E3D0CC8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순서도: 처리 6"/>
          <p:cNvSpPr/>
          <p:nvPr userDrawn="1"/>
        </p:nvSpPr>
        <p:spPr>
          <a:xfrm>
            <a:off x="0" y="0"/>
            <a:ext cx="9144000" cy="496787"/>
          </a:xfrm>
          <a:prstGeom prst="flowChartProcess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55" tIns="33677" rIns="67355" bIns="33677" rtlCol="0" anchor="ctr"/>
          <a:lstStyle/>
          <a:p>
            <a:pPr algn="ctr"/>
            <a:endParaRPr lang="ko-KR" altLang="en-US" dirty="0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593685"/>
            <a:ext cx="9144000" cy="0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82" y="87379"/>
            <a:ext cx="899081" cy="7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575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072" userDrawn="1">
          <p15:clr>
            <a:srgbClr val="FBAE40"/>
          </p15:clr>
        </p15:guide>
        <p15:guide id="2" pos="409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41EEB9F7-B8C4-48B6-8B14-4EB696AE9B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713538"/>
            <a:ext cx="9144000" cy="144462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rgbClr val="000000"/>
              </a:solidFill>
              <a:ea typeface="휴먼둥근헤드라인" pitchFamily="18" charset="-127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1148F52A-43DB-4906-9997-875D6DCE30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9144000" cy="71438"/>
          </a:xfrm>
          <a:prstGeom prst="rect">
            <a:avLst/>
          </a:prstGeom>
          <a:solidFill>
            <a:srgbClr val="3366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rgbClr val="000000"/>
              </a:solidFill>
              <a:ea typeface="휴먼둥근헤드라인" pitchFamily="18" charset="-127"/>
            </a:endParaRPr>
          </a:p>
        </p:txBody>
      </p:sp>
      <p:pic>
        <p:nvPicPr>
          <p:cNvPr id="6" name="Picture 9" descr="무제-1">
            <a:extLst>
              <a:ext uri="{FF2B5EF4-FFF2-40B4-BE49-F238E27FC236}">
                <a16:creationId xmlns:a16="http://schemas.microsoft.com/office/drawing/2014/main" xmlns="" id="{813316FD-4923-49A5-9765-5CA7992F42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-4763"/>
            <a:ext cx="7450137" cy="253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>
            <a:extLst>
              <a:ext uri="{FF2B5EF4-FFF2-40B4-BE49-F238E27FC236}">
                <a16:creationId xmlns:a16="http://schemas.microsoft.com/office/drawing/2014/main" xmlns="" id="{8C9CFE68-BEBF-4CDF-A5EA-1B4FB14308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 algn="ctr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rgbClr val="000000"/>
              </a:solidFill>
              <a:ea typeface="휴먼둥근헤드라인" pitchFamily="18" charset="-127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5BC4DE47-7363-40D7-9AB5-1F6B5E4FD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214326D7-F804-4016-91C0-5FCFE1FC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69AE6B5E-F4B3-429C-9853-8BBA254607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C1FCB-FDA5-4A1A-BA68-D97C31A3A0D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09149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A7FC036-D11B-4D8B-941C-686A04DC89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B825757-600B-4D96-B3D7-FA3AE57CE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6A24FEE-EF07-419C-88D5-FABB6B9798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5A0AA-0369-439E-8BA3-07711A8E566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2714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721733F-D81C-45B7-99D1-DD5EA3AA3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8EAE11C-508B-4F09-BEE4-B35879A8A6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5501AEC-EAE2-4C41-9362-DF4E01B11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C3734-5BFD-4AA8-9B8C-C1B0C155790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46578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1215CFF-DF2A-44C6-A18F-991D578D53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3C87A62-32C4-4A00-9957-F97EFCEF62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25B2E10-2771-45B4-A237-4467B9453E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A7A23-5B19-4962-ADB1-D2E7053468A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815394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D6E53E61-6820-48F0-A072-C055E54E0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80DA050C-87DB-4C8E-890D-8EC758AAD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E7ADFE93-0111-4B0A-88F9-C7D8597691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3281F-B014-4852-8157-87E6368A2FD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357594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33171362-39DD-4723-ADC8-8C8B6B440D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D04A1C2A-9648-4BBE-B4C3-362D1DF53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2BDE752C-DF32-4F8C-9D78-D681D563F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698BF-9C5C-4F3E-A79F-28732F3F691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6901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DE241AED-D9E3-40C4-A19D-6BE189F4C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7D5C887-9F87-47C2-88A8-20BE759BE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B83BE64-D4CD-4485-9EF3-A48CDA94C7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C24BC-EDB8-4DF7-9027-393BC788C07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157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0A8009CC-A77D-4630-818A-A326CD339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4C33E057-AA87-4A5C-8C88-7470CC168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7E57E52F-1415-4734-BFAF-496E0F5E59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8D3E9-5175-455C-81D1-157B1AD2D2C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402753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C64001-04F1-4786-98FE-7D327475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C4E9E63-6CA5-4E6E-95C5-68838D7189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E02C9C7-3804-41CD-8295-6E4234C7A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9E5AD2-3BDD-4C9A-8346-548185F2ED8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404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28513BD-5976-448C-9F28-1FEDE9F03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EB56457-6516-4306-BB67-441564B12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1F36C15-061F-495E-B559-563852FFF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2B0F39-5512-409D-8B26-B54027BE9B5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172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861D77B-CCC7-4303-BAEE-AE45F0248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3763742-D62B-4759-8AFF-6DE4506E0C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DF2F8EB-3700-4BFA-A0B0-88971AE455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1F679-8945-48D0-B0E6-6D6CA377902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158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F70F60B-B48B-45AF-B14F-E470D7C51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981506F-7354-4957-9BAB-C382FF3BF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B3CBCE4-5C79-4893-833A-880088C8C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F5EC3-6781-4C9D-A8EF-9D0EBAC2743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4107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20289" y="897470"/>
            <a:ext cx="8303422" cy="5164323"/>
          </a:xfrm>
        </p:spPr>
        <p:txBody>
          <a:bodyPr anchor="t"/>
          <a:lstStyle>
            <a:lvl1pPr marL="29234" indent="0" algn="l">
              <a:lnSpc>
                <a:spcPct val="150000"/>
              </a:lnSpc>
              <a:buNone/>
              <a:defRPr sz="2400"/>
            </a:lvl1pPr>
          </a:lstStyle>
          <a:p>
            <a:pPr marL="39688" algn="l"/>
            <a:r>
              <a:rPr lang="ko-KR" altLang="en-US" sz="3200" dirty="0" smtClean="0">
                <a:solidFill>
                  <a:schemeClr val="bg2">
                    <a:lumMod val="25000"/>
                  </a:schemeClr>
                </a:solidFill>
                <a:latin typeface="바탕" panose="02030600000101010101" pitchFamily="18" charset="-127"/>
                <a:ea typeface="바탕" panose="02030600000101010101" pitchFamily="18" charset="-127"/>
                <a:sym typeface="HY???" charset="0"/>
              </a:rPr>
              <a:t>■ </a:t>
            </a:r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제목</a:t>
            </a:r>
            <a:r>
              <a:rPr lang="en-US" altLang="ko-KR" sz="32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?</a:t>
            </a:r>
            <a:endParaRPr lang="ko-KR" altLang="en-US" sz="32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300">
                <a:latin typeface="+mn-ea"/>
                <a:ea typeface="+mn-ea"/>
              </a:defRPr>
            </a:lvl1pPr>
          </a:lstStyle>
          <a:p>
            <a:fld id="{73909CBE-2183-44CC-A089-CFE821C67804}" type="datetime1">
              <a:rPr lang="ko-KR" altLang="en-US" smtClean="0">
                <a:solidFill>
                  <a:srgbClr val="000000"/>
                </a:solidFill>
              </a:rPr>
              <a:pPr/>
              <a:t>2018-09-13</a:t>
            </a:fld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+mn-ea"/>
                <a:ea typeface="+mn-ea"/>
              </a:defRPr>
            </a:lvl1pPr>
          </a:lstStyle>
          <a:p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10A085E5-A791-4BD0-8A7D-6D9E3D0CC847}" type="slidenum">
              <a:rPr lang="ko-KR" altLang="en-US" smtClean="0">
                <a:solidFill>
                  <a:srgbClr val="000000"/>
                </a:solidFill>
              </a:rPr>
              <a:pPr/>
              <a:t>‹#›</a:t>
            </a:fld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7" name="순서도: 처리 6"/>
          <p:cNvSpPr/>
          <p:nvPr userDrawn="1"/>
        </p:nvSpPr>
        <p:spPr>
          <a:xfrm>
            <a:off x="0" y="0"/>
            <a:ext cx="9144000" cy="496787"/>
          </a:xfrm>
          <a:prstGeom prst="flowChartProcess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55" tIns="33677" rIns="67355" bIns="3367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600" dirty="0">
              <a:solidFill>
                <a:srgbClr val="FFFFFF"/>
              </a:solidFill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593685"/>
            <a:ext cx="9144000" cy="0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82" y="87379"/>
            <a:ext cx="899081" cy="7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4405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072" userDrawn="1">
          <p15:clr>
            <a:srgbClr val="FBAE40"/>
          </p15:clr>
        </p15:guide>
        <p15:guide id="2" pos="409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41EEB9F7-B8C4-48B6-8B14-4EB696AE9B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713538"/>
            <a:ext cx="9144000" cy="144462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rgbClr val="000000"/>
              </a:solidFill>
              <a:ea typeface="휴먼둥근헤드라인" pitchFamily="18" charset="-127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1148F52A-43DB-4906-9997-875D6DCE30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9144000" cy="71438"/>
          </a:xfrm>
          <a:prstGeom prst="rect">
            <a:avLst/>
          </a:prstGeom>
          <a:solidFill>
            <a:srgbClr val="3366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rgbClr val="000000"/>
              </a:solidFill>
              <a:ea typeface="휴먼둥근헤드라인" pitchFamily="18" charset="-127"/>
            </a:endParaRPr>
          </a:p>
        </p:txBody>
      </p:sp>
      <p:pic>
        <p:nvPicPr>
          <p:cNvPr id="6" name="Picture 9" descr="무제-1">
            <a:extLst>
              <a:ext uri="{FF2B5EF4-FFF2-40B4-BE49-F238E27FC236}">
                <a16:creationId xmlns:a16="http://schemas.microsoft.com/office/drawing/2014/main" xmlns="" id="{813316FD-4923-49A5-9765-5CA7992F42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-4763"/>
            <a:ext cx="7450137" cy="253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>
            <a:extLst>
              <a:ext uri="{FF2B5EF4-FFF2-40B4-BE49-F238E27FC236}">
                <a16:creationId xmlns:a16="http://schemas.microsoft.com/office/drawing/2014/main" xmlns="" id="{8C9CFE68-BEBF-4CDF-A5EA-1B4FB14308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 algn="ctr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rgbClr val="000000"/>
              </a:solidFill>
              <a:ea typeface="휴먼둥근헤드라인" pitchFamily="18" charset="-127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5BC4DE47-7363-40D7-9AB5-1F6B5E4FD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214326D7-F804-4016-91C0-5FCFE1FC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69AE6B5E-F4B3-429C-9853-8BBA254607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C1FCB-FDA5-4A1A-BA68-D97C31A3A0D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939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A7FC036-D11B-4D8B-941C-686A04DC89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B825757-600B-4D96-B3D7-FA3AE57CE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6A24FEE-EF07-419C-88D5-FABB6B9798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5A0AA-0369-439E-8BA3-07711A8E566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0354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721733F-D81C-45B7-99D1-DD5EA3AA3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8EAE11C-508B-4F09-BEE4-B35879A8A6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5501AEC-EAE2-4C41-9362-DF4E01B11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C3734-5BFD-4AA8-9B8C-C1B0C155790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70475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1215CFF-DF2A-44C6-A18F-991D578D53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3C87A62-32C4-4A00-9957-F97EFCEF62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25B2E10-2771-45B4-A237-4467B9453E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A7A23-5B19-4962-ADB1-D2E7053468A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113387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D6E53E61-6820-48F0-A072-C055E54E0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80DA050C-87DB-4C8E-890D-8EC758AAD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E7ADFE93-0111-4B0A-88F9-C7D8597691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3281F-B014-4852-8157-87E6368A2FD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963580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33171362-39DD-4723-ADC8-8C8B6B440D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D04A1C2A-9648-4BBE-B4C3-362D1DF53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2BDE752C-DF32-4F8C-9D78-D681D563F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698BF-9C5C-4F3E-A79F-28732F3F691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50542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DE241AED-D9E3-40C4-A19D-6BE189F4C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7D5C887-9F87-47C2-88A8-20BE759BE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B83BE64-D4CD-4485-9EF3-A48CDA94C7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C24BC-EDB8-4DF7-9027-393BC788C07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96331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0A8009CC-A77D-4630-818A-A326CD339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4C33E057-AA87-4A5C-8C88-7470CC168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7E57E52F-1415-4734-BFAF-496E0F5E59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8D3E9-5175-455C-81D1-157B1AD2D2C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59561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C64001-04F1-4786-98FE-7D327475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C4E9E63-6CA5-4E6E-95C5-68838D7189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E02C9C7-3804-41CD-8295-6E4234C7A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9E5AD2-3BDD-4C9A-8346-548185F2ED8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59216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28513BD-5976-448C-9F28-1FEDE9F03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EB56457-6516-4306-BB67-441564B12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1F36C15-061F-495E-B559-563852FFF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2B0F39-5512-409D-8B26-B54027BE9B5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694327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861D77B-CCC7-4303-BAEE-AE45F0248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3763742-D62B-4759-8AFF-6DE4506E0C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DF2F8EB-3700-4BFA-A0B0-88971AE455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1F679-8945-48D0-B0E6-6D6CA377902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65584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F70F60B-B48B-45AF-B14F-E470D7C51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981506F-7354-4957-9BAB-C382FF3BF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B3CBCE4-5C79-4893-833A-880088C8C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F5EC3-6781-4C9D-A8EF-9D0EBAC2743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3853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20289" y="897470"/>
            <a:ext cx="8303422" cy="5164323"/>
          </a:xfrm>
        </p:spPr>
        <p:txBody>
          <a:bodyPr anchor="t"/>
          <a:lstStyle>
            <a:lvl1pPr marL="29234" indent="0" algn="l">
              <a:lnSpc>
                <a:spcPct val="150000"/>
              </a:lnSpc>
              <a:buNone/>
              <a:defRPr sz="2400"/>
            </a:lvl1pPr>
          </a:lstStyle>
          <a:p>
            <a:pPr marL="39688" algn="l"/>
            <a:r>
              <a:rPr lang="ko-KR" altLang="en-US" sz="3200" dirty="0" smtClean="0">
                <a:solidFill>
                  <a:schemeClr val="bg2">
                    <a:lumMod val="25000"/>
                  </a:schemeClr>
                </a:solidFill>
                <a:latin typeface="바탕" panose="02030600000101010101" pitchFamily="18" charset="-127"/>
                <a:ea typeface="바탕" panose="02030600000101010101" pitchFamily="18" charset="-127"/>
                <a:sym typeface="HY???" charset="0"/>
              </a:rPr>
              <a:t>■ </a:t>
            </a:r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제목</a:t>
            </a:r>
            <a:r>
              <a:rPr lang="en-US" altLang="ko-KR" sz="32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?</a:t>
            </a:r>
            <a:endParaRPr lang="ko-KR" altLang="en-US" sz="32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300">
                <a:latin typeface="+mn-ea"/>
                <a:ea typeface="+mn-ea"/>
              </a:defRPr>
            </a:lvl1pPr>
          </a:lstStyle>
          <a:p>
            <a:fld id="{73909CBE-2183-44CC-A089-CFE821C67804}" type="datetime1">
              <a:rPr lang="ko-KR" altLang="en-US" smtClean="0">
                <a:solidFill>
                  <a:srgbClr val="000000"/>
                </a:solidFill>
              </a:rPr>
              <a:pPr/>
              <a:t>2018-09-13</a:t>
            </a:fld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+mn-ea"/>
                <a:ea typeface="+mn-ea"/>
              </a:defRPr>
            </a:lvl1pPr>
          </a:lstStyle>
          <a:p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10A085E5-A791-4BD0-8A7D-6D9E3D0CC847}" type="slidenum">
              <a:rPr lang="ko-KR" altLang="en-US" smtClean="0">
                <a:solidFill>
                  <a:srgbClr val="000000"/>
                </a:solidFill>
              </a:rPr>
              <a:pPr/>
              <a:t>‹#›</a:t>
            </a:fld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7" name="순서도: 처리 6"/>
          <p:cNvSpPr/>
          <p:nvPr userDrawn="1"/>
        </p:nvSpPr>
        <p:spPr>
          <a:xfrm>
            <a:off x="0" y="0"/>
            <a:ext cx="9144000" cy="496787"/>
          </a:xfrm>
          <a:prstGeom prst="flowChartProcess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55" tIns="33677" rIns="67355" bIns="3367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600" dirty="0">
              <a:solidFill>
                <a:srgbClr val="FFFFFF"/>
              </a:solidFill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593685"/>
            <a:ext cx="9144000" cy="0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82" y="87379"/>
            <a:ext cx="899081" cy="7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022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3072" userDrawn="1">
          <p15:clr>
            <a:srgbClr val="FBAE40"/>
          </p15:clr>
        </p15:guide>
        <p15:guide id="2" pos="40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3B288-A004-460B-9072-06A9A14227D9}" type="datetimeFigureOut">
              <a:rPr lang="ko-KR" altLang="en-US" smtClean="0"/>
              <a:t>2018-09-13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71BC7-B0E7-4EF0-A66E-1591D39D5A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613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DA95DD1-DE2C-42F3-B633-1AB964AE0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274638"/>
            <a:ext cx="69945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E00531FA-FE25-4F52-9AFF-02BC7ADED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89A3FCAA-CA97-4C12-A076-9C3A836EED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A82B3AF5-261E-4CBE-825D-460DE8B878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xmlns="" id="{97DDA390-DF19-457B-8CC3-E886271FE1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anose="020B0600000101010101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C3DD25-AD9B-4561-898B-C9317E2E1E73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dirty="0">
              <a:solidFill>
                <a:srgbClr val="000000"/>
              </a:solidFill>
            </a:endParaRPr>
          </a:p>
        </p:txBody>
      </p:sp>
      <p:pic>
        <p:nvPicPr>
          <p:cNvPr id="1031" name="Picture 8" descr="무제-2">
            <a:extLst>
              <a:ext uri="{FF2B5EF4-FFF2-40B4-BE49-F238E27FC236}">
                <a16:creationId xmlns:a16="http://schemas.microsoft.com/office/drawing/2014/main" xmlns="" id="{5C53702E-C735-426E-B3C8-C44FE87F3F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6075363"/>
            <a:ext cx="2124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pigs-1">
            <a:extLst>
              <a:ext uri="{FF2B5EF4-FFF2-40B4-BE49-F238E27FC236}">
                <a16:creationId xmlns:a16="http://schemas.microsoft.com/office/drawing/2014/main" xmlns="" id="{9FBA85B2-28D8-4E42-A8A2-7888962F9B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3688"/>
            <a:ext cx="133191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15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fade thruBlk="1"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DA95DD1-DE2C-42F3-B633-1AB964AE0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274638"/>
            <a:ext cx="69945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E00531FA-FE25-4F52-9AFF-02BC7ADED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89A3FCAA-CA97-4C12-A076-9C3A836EED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A82B3AF5-261E-4CBE-825D-460DE8B878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xmlns="" id="{97DDA390-DF19-457B-8CC3-E886271FE1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anose="020B0600000101010101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C3DD25-AD9B-4561-898B-C9317E2E1E73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dirty="0">
              <a:solidFill>
                <a:srgbClr val="000000"/>
              </a:solidFill>
            </a:endParaRPr>
          </a:p>
        </p:txBody>
      </p:sp>
      <p:pic>
        <p:nvPicPr>
          <p:cNvPr id="1031" name="Picture 8" descr="무제-2">
            <a:extLst>
              <a:ext uri="{FF2B5EF4-FFF2-40B4-BE49-F238E27FC236}">
                <a16:creationId xmlns:a16="http://schemas.microsoft.com/office/drawing/2014/main" xmlns="" id="{5C53702E-C735-426E-B3C8-C44FE87F3F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6075363"/>
            <a:ext cx="2124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pigs-1">
            <a:extLst>
              <a:ext uri="{FF2B5EF4-FFF2-40B4-BE49-F238E27FC236}">
                <a16:creationId xmlns:a16="http://schemas.microsoft.com/office/drawing/2014/main" xmlns="" id="{9FBA85B2-28D8-4E42-A8A2-7888962F9B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3688"/>
            <a:ext cx="133191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89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ransition>
    <p:fade thruBlk="1"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emf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://www.cfsph.iastate.edu/" TargetMode="Externa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1\Desktop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014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xmlns="" id="{5212BD65-FCA5-483B-B109-C77228997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1625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ru-RU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Африканська чума свиней (АЧС</a:t>
            </a:r>
            <a:r>
              <a:rPr lang="ru-RU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)</a:t>
            </a:r>
            <a:endParaRPr lang="ru-RU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algn="ctr" latinLnBrk="0">
              <a:defRPr/>
            </a:pPr>
            <a:r>
              <a:rPr lang="uk-UA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</a:t>
            </a:r>
            <a:r>
              <a:rPr lang="ru-RU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рофілактичні </a:t>
            </a:r>
            <a:r>
              <a:rPr lang="ru-RU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заходи проти </a:t>
            </a:r>
            <a:r>
              <a:rPr lang="ru-RU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епідемії</a:t>
            </a:r>
            <a:endParaRPr kumimoji="0"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-108520" y="6607806"/>
            <a:ext cx="25202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Корейське Об</a:t>
            </a:r>
            <a:r>
              <a:rPr lang="en-GB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єднання  Виробників Свинини</a:t>
            </a:r>
            <a:endParaRPr lang="en-US" altLang="ko-KR" sz="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latinLnBrk="0"/>
            <a:endParaRPr lang="en-US" altLang="ko-KR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3864134" y="6195213"/>
            <a:ext cx="253652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/>
            <a:endParaRPr lang="en-US" altLang="ko-KR" sz="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atinLnBrk="0"/>
            <a:r>
              <a:rPr lang="uk-UA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Правовий орган: Корейська асоціація виробників свинини Хандон</a:t>
            </a:r>
            <a:endParaRPr lang="en-US" altLang="ko-KR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atinLnBrk="0"/>
            <a:endParaRPr lang="ko-KR" alt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7135823" y="6172206"/>
            <a:ext cx="194421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/>
            <a:endParaRPr lang="en-US" altLang="ko-KR" sz="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atinLnBrk="0"/>
            <a:r>
              <a:rPr lang="uk-UA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Корейська асоціація ветеринарів свиней</a:t>
            </a:r>
            <a:endParaRPr lang="en-US" altLang="ko-KR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atinLnBrk="0"/>
            <a:endParaRPr lang="ko-KR" alt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8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</a:t>
            </a:fld>
            <a:endParaRPr lang="en-US" altLang="ko-K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55891"/>
            <a:ext cx="6624736" cy="3693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fontAlgn="base" latinLnBrk="0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 </a:t>
            </a:r>
            <a:r>
              <a:rPr lang="uk-UA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Зміст</a:t>
            </a:r>
            <a:endParaRPr lang="ko-KR" altLang="en-US" sz="2400" b="1" dirty="0">
              <a:solidFill>
                <a:srgbClr val="FFFFFF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2" y="1461094"/>
            <a:ext cx="8018786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200" indent="-45720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1" lang="uk-UA" altLang="ko-K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Пояснення Африканської чуми свиней (АЧС)</a:t>
            </a:r>
            <a:endParaRPr kumimoji="1" lang="en-US" altLang="ko-KR" sz="2400" b="1" dirty="0" smtClean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457200" indent="-45720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1" lang="uk-UA" altLang="ko-K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Виникнення </a:t>
            </a:r>
            <a:r>
              <a:rPr kumimoji="1" lang="uk-UA" altLang="ko-KR" sz="24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АЧС та шлях </a:t>
            </a:r>
            <a:r>
              <a:rPr kumimoji="1" lang="uk-UA" altLang="ko-K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розповсюдження</a:t>
            </a:r>
            <a:endParaRPr kumimoji="1" lang="en-US" altLang="ko-KR" sz="2400" b="1" dirty="0" smtClean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457200" indent="-45720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1" lang="az-Cyrl-AZ" altLang="ko-KR" sz="24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</a:t>
            </a:r>
            <a:r>
              <a:rPr kumimoji="1" lang="uk-UA" altLang="ko-K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аходи </a:t>
            </a:r>
            <a:r>
              <a:rPr kumimoji="1" lang="uk-UA" altLang="ko-KR" sz="24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безпеки на </a:t>
            </a:r>
            <a:r>
              <a:rPr kumimoji="1" lang="uk-UA" altLang="ko-K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свинофермі</a:t>
            </a:r>
          </a:p>
        </p:txBody>
      </p:sp>
    </p:spTree>
    <p:extLst>
      <p:ext uri="{BB962C8B-B14F-4D97-AF65-F5344CB8AC3E}">
        <p14:creationId xmlns:p14="http://schemas.microsoft.com/office/powerpoint/2010/main" val="1065745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</a:t>
            </a:fld>
            <a:endParaRPr lang="en-US" altLang="ko-K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2" y="2924944"/>
            <a:ext cx="8018786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39750" indent="-53975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36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1</a:t>
            </a:r>
            <a:r>
              <a:rPr kumimoji="1" lang="en-US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.</a:t>
            </a:r>
            <a:r>
              <a:rPr kumimoji="1" lang="uk-UA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kumimoji="1" lang="uk-UA" altLang="ko-KR" sz="36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Пояснення </a:t>
            </a:r>
            <a:r>
              <a:rPr kumimoji="1" lang="uk-UA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Африканської </a:t>
            </a:r>
            <a:r>
              <a:rPr kumimoji="1" lang="en-US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kumimoji="1" lang="en-US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kumimoji="1" lang="uk-UA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чуми </a:t>
            </a:r>
            <a:r>
              <a:rPr kumimoji="1" lang="uk-UA" altLang="ko-KR" sz="36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свиней (АЧС</a:t>
            </a:r>
            <a:r>
              <a:rPr kumimoji="1" lang="uk-UA" altLang="ko-KR" sz="36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)</a:t>
            </a:r>
            <a:endParaRPr kumimoji="1" lang="en-US" altLang="ko-KR" sz="3600" b="1" dirty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968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576263" y="1099701"/>
            <a:ext cx="7991475" cy="5514975"/>
            <a:chOff x="576263" y="1099701"/>
            <a:chExt cx="7991475" cy="5514975"/>
          </a:xfrm>
        </p:grpSpPr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263" y="1099701"/>
              <a:ext cx="7991475" cy="5514975"/>
            </a:xfrm>
            <a:prstGeom prst="rect">
              <a:avLst/>
            </a:prstGeom>
          </p:spPr>
        </p:pic>
        <p:sp>
          <p:nvSpPr>
            <p:cNvPr id="46" name="직사각형 45"/>
            <p:cNvSpPr/>
            <p:nvPr/>
          </p:nvSpPr>
          <p:spPr>
            <a:xfrm>
              <a:off x="2679312" y="6279358"/>
              <a:ext cx="1149738" cy="2323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 rot="836217">
              <a:off x="2851589" y="6256305"/>
              <a:ext cx="206647" cy="2323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17392"/>
            <a:ext cx="6624736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1950" indent="-361950" eaLnBrk="1" fontAlgn="base" latinLnBrk="0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) </a:t>
            </a:r>
            <a:r>
              <a:rPr lang="uk-UA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Розповсюдження АЧС у світі </a:t>
            </a:r>
            <a: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18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(</a:t>
            </a:r>
            <a:r>
              <a:rPr lang="uk-UA" altLang="ko-KR" sz="18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дані за </a:t>
            </a:r>
            <a:r>
              <a:rPr lang="en-US" altLang="ko-KR" sz="18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2016.1~2018.8 )</a:t>
            </a:r>
            <a:r>
              <a:rPr lang="ko-KR" altLang="en-US" sz="18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endParaRPr lang="ko-KR" altLang="en-US" sz="1800" b="1" dirty="0">
              <a:solidFill>
                <a:srgbClr val="FFFFFF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81000" y="1215004"/>
            <a:ext cx="8361363" cy="71508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>
            <a:spAutoFit/>
          </a:bodyPr>
          <a:lstStyle/>
          <a:p>
            <a:pPr algn="ctr" fontAlgn="base" latinLnBrk="0"/>
            <a:r>
              <a:rPr kumimoji="1" lang="uk-UA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Пройшовши Європою АЧС </a:t>
            </a:r>
            <a:r>
              <a:rPr kumimoji="1" lang="uk-UA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вперше виявлено в Китаї </a:t>
            </a:r>
            <a:r>
              <a:rPr kumimoji="1" lang="uk-UA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3 серпня </a:t>
            </a:r>
            <a:r>
              <a:rPr kumimoji="1" lang="en-US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…</a:t>
            </a:r>
            <a:r>
              <a:rPr kumimoji="1" lang="uk-UA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верогідність виявлення АЧС в Кореї дуже висока </a:t>
            </a:r>
            <a:endParaRPr kumimoji="1" lang="ko-KR" altLang="en-US" b="1" kern="0" dirty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3926534" y="2169233"/>
            <a:ext cx="461365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Естонія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3926534" y="2503992"/>
            <a:ext cx="461365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3926534" y="2868672"/>
            <a:ext cx="461365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Литва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3926534" y="3194827"/>
            <a:ext cx="461365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Україна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flipH="1">
            <a:off x="3926534" y="3540187"/>
            <a:ext cx="461365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Молдова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3926534" y="3893240"/>
            <a:ext cx="461365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Румунія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5249635" y="2806209"/>
            <a:ext cx="1294039" cy="147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>
              <a:lnSpc>
                <a:spcPct val="80000"/>
              </a:lnSpc>
            </a:pPr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Росія. Територія, </a:t>
            </a:r>
            <a:r>
              <a:rPr lang="en-US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приближена до Монголії 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984988" y="2484513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Польща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984988" y="2758411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Латвія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984988" y="3038179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Чехія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flipH="1">
            <a:off x="984988" y="3320225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Угорщина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984988" y="3946065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Малі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923071" y="4271888"/>
            <a:ext cx="634684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Кабо-Верде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1032613" y="4793071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Кот</a:t>
            </a:r>
            <a:r>
              <a:rPr lang="en-US" altLang="ko-KR" sz="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GB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івуар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1041650" y="5189300"/>
            <a:ext cx="530880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Нігерія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3932433" y="5015135"/>
            <a:ext cx="431651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Кенія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3932433" y="5263840"/>
            <a:ext cx="431651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Бурунді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3937494" y="5522235"/>
            <a:ext cx="431651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Замбія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3705480" y="5756651"/>
            <a:ext cx="1240849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Південно-Африканська </a:t>
            </a:r>
            <a:r>
              <a:rPr lang="en-US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республіка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6722702" y="3581525"/>
            <a:ext cx="1733636" cy="7694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ru-RU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«До уваги працівників свиноферм та тваринництв, будь </a:t>
            </a:r>
            <a:r>
              <a:rPr lang="ru-RU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ласка, </a:t>
            </a:r>
            <a:r>
              <a:rPr lang="ru-RU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не подорожуйте </a:t>
            </a:r>
            <a:r>
              <a:rPr lang="ru-RU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в країни</a:t>
            </a:r>
            <a:r>
              <a:rPr lang="ru-RU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в яких виявлена Африканська чума свиней.»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6454140" y="4608331"/>
            <a:ext cx="2004206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/>
            <a:r>
              <a:rPr lang="uk-UA" altLang="ko-K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даними на 01.01.2016-20.08.2018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6245153"/>
            <a:ext cx="983035" cy="230219"/>
          </a:xfrm>
          <a:prstGeom prst="rect">
            <a:avLst/>
          </a:prstGeom>
          <a:ln>
            <a:noFill/>
          </a:ln>
        </p:spPr>
      </p:pic>
      <p:sp>
        <p:nvSpPr>
          <p:cNvPr id="39" name="TextBox 38"/>
          <p:cNvSpPr txBox="1"/>
          <p:nvPr/>
        </p:nvSpPr>
        <p:spPr>
          <a:xfrm flipH="1">
            <a:off x="951328" y="6359512"/>
            <a:ext cx="1468023" cy="249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>
              <a:lnSpc>
                <a:spcPct val="90000"/>
              </a:lnSpc>
            </a:pPr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Складено за допомогою власних коштів </a:t>
            </a:r>
            <a:r>
              <a:rPr lang="en-US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ko-KR" sz="600" smtClean="0">
                <a:latin typeface="Arial" panose="020B0604020202020204" pitchFamily="34" charset="0"/>
                <a:cs typeface="Arial" panose="020B0604020202020204" pitchFamily="34" charset="0"/>
              </a:rPr>
              <a:t>Корейського Об’єднання  </a:t>
            </a:r>
            <a:r>
              <a:rPr lang="uk-UA" altLang="ko-KR" sz="600" dirty="0">
                <a:latin typeface="Arial" panose="020B0604020202020204" pitchFamily="34" charset="0"/>
                <a:cs typeface="Arial" panose="020B0604020202020204" pitchFamily="34" charset="0"/>
              </a:rPr>
              <a:t>Виробників Свинини</a:t>
            </a:r>
          </a:p>
        </p:txBody>
      </p:sp>
      <p:sp>
        <p:nvSpPr>
          <p:cNvPr id="36" name="TextBox 35"/>
          <p:cNvSpPr txBox="1"/>
          <p:nvPr/>
        </p:nvSpPr>
        <p:spPr>
          <a:xfrm flipH="1">
            <a:off x="5741103" y="4036198"/>
            <a:ext cx="301576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/>
            <a:r>
              <a:rPr lang="uk-UA" altLang="ko-K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Китай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flipH="1">
            <a:off x="5741102" y="6246355"/>
            <a:ext cx="1086417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Корейське Об</a:t>
            </a:r>
            <a:r>
              <a:rPr lang="en-GB" altLang="ko-KR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altLang="ko-KR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єднання  Виробників Свинини</a:t>
            </a:r>
            <a:endParaRPr lang="en-US" altLang="ko-KR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126310"/>
              </p:ext>
            </p:extLst>
          </p:nvPr>
        </p:nvGraphicFramePr>
        <p:xfrm>
          <a:off x="4872191" y="4803446"/>
          <a:ext cx="3584147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01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latinLnBrk="0"/>
                      <a:r>
                        <a:rPr lang="uk-UA" altLang="ko-KR" sz="700" dirty="0" smtClean="0">
                          <a:solidFill>
                            <a:schemeClr val="bg1"/>
                          </a:solidFill>
                        </a:rPr>
                        <a:t>Африка (8 країн)</a:t>
                      </a:r>
                      <a:endParaRPr lang="ko-KR" alt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44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/>
                      <a:r>
                        <a:rPr lang="uk-UA" altLang="ko-KR" sz="700" dirty="0" smtClean="0">
                          <a:solidFill>
                            <a:schemeClr val="bg1"/>
                          </a:solidFill>
                        </a:rPr>
                        <a:t>Європа (10 країн)</a:t>
                      </a:r>
                      <a:endParaRPr lang="ko-KR" alt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44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700" dirty="0" smtClean="0">
                          <a:solidFill>
                            <a:schemeClr val="bg1"/>
                          </a:solidFill>
                        </a:rPr>
                        <a:t>Азія</a:t>
                      </a:r>
                      <a:r>
                        <a:rPr lang="uk-UA" altLang="ko-KR" sz="7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ko-KR" sz="700" baseline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altLang="ko-KR" sz="700" baseline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uk-UA" altLang="ko-KR" sz="700" baseline="0" dirty="0" smtClean="0">
                          <a:solidFill>
                            <a:schemeClr val="bg1"/>
                          </a:solidFill>
                        </a:rPr>
                        <a:t>(1 країна)</a:t>
                      </a:r>
                      <a:endParaRPr lang="ko-KR" alt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4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ПАР</a:t>
                      </a:r>
                      <a:endParaRPr lang="ko-KR" altLang="en-US" sz="600" dirty="0"/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Малі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Росія</a:t>
                      </a:r>
                      <a:endParaRPr lang="ko-KR" altLang="en-US" sz="6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Угорщина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Китай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Замбія</a:t>
                      </a:r>
                      <a:endParaRPr lang="ko-KR" altLang="en-US" sz="600" dirty="0"/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Кот</a:t>
                      </a:r>
                      <a:r>
                        <a:rPr lang="en-US" altLang="ko-KR" sz="600" dirty="0" smtClean="0"/>
                        <a:t>-</a:t>
                      </a:r>
                      <a:r>
                        <a:rPr lang="uk-UA" altLang="ko-KR" sz="600" baseline="0" dirty="0" smtClean="0"/>
                        <a:t>Д</a:t>
                      </a:r>
                      <a:r>
                        <a:rPr lang="en-US" altLang="ko-KR" sz="600" baseline="0" dirty="0" smtClean="0"/>
                        <a:t>’</a:t>
                      </a:r>
                      <a:r>
                        <a:rPr lang="uk-UA" altLang="ko-KR" sz="600" dirty="0" smtClean="0"/>
                        <a:t>івуар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Україна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Чехія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Бурунді</a:t>
                      </a:r>
                      <a:endParaRPr lang="ko-KR" altLang="en-US" sz="600" dirty="0"/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Кабе-Верде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Молдова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Латвія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Кенія</a:t>
                      </a:r>
                      <a:endParaRPr lang="ko-KR" altLang="en-US" sz="600" dirty="0"/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Нігерія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Румунія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Естонія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Польща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uk-UA" altLang="ko-KR" sz="600" dirty="0" smtClean="0"/>
                        <a:t>Литва</a:t>
                      </a:r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600" dirty="0"/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 flipH="1">
            <a:off x="4331402" y="6264686"/>
            <a:ext cx="1124517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/>
            <a:r>
              <a:rPr lang="uk-UA" altLang="ko-KR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Правовий орган: Корейська асоціація виробників свинини Хандон</a:t>
            </a:r>
            <a:endParaRPr lang="en-US" altLang="ko-KR" sz="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ln>
            <a:noFill/>
          </a:ln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4</a:t>
            </a:fld>
            <a:endParaRPr lang="en-US" altLang="ko-K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9312" y="6445341"/>
            <a:ext cx="1801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Сільського господарства, продовольства та розвитку </a:t>
            </a:r>
            <a:r>
              <a:rPr lang="uk-UA" altLang="ko-KR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</a:t>
            </a:r>
            <a:endParaRPr lang="ko-KR" alt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2426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5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08152"/>
            <a:ext cx="6624736" cy="5170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lnSpc>
                <a:spcPct val="80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) </a:t>
            </a:r>
            <a:r>
              <a:rPr lang="uk-UA" altLang="ko-KR" sz="2400" b="1" dirty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Розповсюдження АЧС у світі </a:t>
            </a:r>
            <a: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(</a:t>
            </a:r>
            <a:r>
              <a:rPr lang="uk-UA" altLang="ko-KR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за даними на </a:t>
            </a:r>
            <a:r>
              <a:rPr lang="en-US" altLang="ko-KR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2018.8 )</a:t>
            </a:r>
            <a:r>
              <a:rPr lang="ko-KR" altLang="en-US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endParaRPr lang="ko-KR" altLang="en-US" sz="18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04934" y="2642559"/>
            <a:ext cx="8919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ko-KR" altLang="en-US" b="1" dirty="0" smtClean="0">
                <a:solidFill>
                  <a:schemeClr val="accent1">
                    <a:lumMod val="10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 </a:t>
            </a:r>
            <a:r>
              <a:rPr lang="uk-UA" altLang="ko-KR" b="1" dirty="0" smtClean="0">
                <a:solidFill>
                  <a:schemeClr val="accent1">
                    <a:lumMod val="10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Розповсюдження АЧС в Китаї </a:t>
            </a:r>
            <a:r>
              <a:rPr lang="en-US" altLang="ko-KR" sz="1600" b="1" dirty="0" smtClean="0">
                <a:solidFill>
                  <a:schemeClr val="accent1">
                    <a:lumMod val="10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uk-UA" altLang="ko-KR" sz="1600" b="1" dirty="0" smtClean="0">
                <a:solidFill>
                  <a:schemeClr val="accent1">
                    <a:lumMod val="10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 даними на 31 вересня</a:t>
            </a:r>
            <a:r>
              <a:rPr lang="en-US" altLang="ko-KR" sz="1600" b="1" dirty="0" smtClean="0">
                <a:solidFill>
                  <a:schemeClr val="accent1">
                    <a:lumMod val="10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)</a:t>
            </a:r>
            <a:endParaRPr lang="en-US" altLang="ko-KR" sz="1600" b="1" dirty="0" smtClean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13821" y="2743900"/>
            <a:ext cx="176535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04934" y="2636912"/>
            <a:ext cx="89195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chemeClr val="accent1">
                    <a:lumMod val="10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      </a:t>
            </a:r>
            <a:endParaRPr lang="en-US" altLang="ko-KR" sz="2400" dirty="0" smtClean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61543"/>
              </p:ext>
            </p:extLst>
          </p:nvPr>
        </p:nvGraphicFramePr>
        <p:xfrm>
          <a:off x="637980" y="3190910"/>
          <a:ext cx="7534469" cy="2992412"/>
        </p:xfrm>
        <a:graphic>
          <a:graphicData uri="http://schemas.openxmlformats.org/drawingml/2006/table">
            <a:tbl>
              <a:tblPr/>
              <a:tblGrid>
                <a:gridCol w="1099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45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9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90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60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31512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90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Номер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Дата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Регіон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Зараження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Смертність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Нотатки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9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‘18.8.3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Місто Шеньян, Ляонін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383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47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Забій</a:t>
                      </a:r>
                      <a:r>
                        <a:rPr lang="uk-UA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7,733 голів</a:t>
                      </a:r>
                      <a:r>
                        <a:rPr lang="ru-RU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на</a:t>
                      </a: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3 км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37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‘18.8.16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Місто Чженчжоу,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Хенань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260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Знайдено на бойні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* Результати</a:t>
                      </a:r>
                      <a:r>
                        <a:rPr lang="ru-RU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з ф</a:t>
                      </a: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ерми провінції Хейлунцзян негативні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99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‘18.8.19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Місто Унганг,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Цзянсу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615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88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9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‘18.8.23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Місто</a:t>
                      </a:r>
                      <a:r>
                        <a:rPr lang="ru-RU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Веньчжоу,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Чжецзянг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430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340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99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‘18.8.30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000" b="1" kern="0" spc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Місто Мухо,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000" b="1" kern="0" spc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Аньхой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459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80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모서리가 둥근 직사각형 12"/>
          <p:cNvSpPr/>
          <p:nvPr/>
        </p:nvSpPr>
        <p:spPr>
          <a:xfrm>
            <a:off x="340658" y="1138021"/>
            <a:ext cx="8479814" cy="136207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kumimoji="1" lang="ru-RU" altLang="ko-KR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Існує необхідність в підготовці превентивних заходів </a:t>
            </a:r>
            <a:r>
              <a:rPr kumimoji="1" lang="ru-RU" altLang="ko-KR" b="1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через можливість поширення </a:t>
            </a:r>
            <a:r>
              <a:rPr kumimoji="1" lang="ru-RU" altLang="ko-KR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АЧС</a:t>
            </a:r>
            <a:r>
              <a:rPr kumimoji="1"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kumimoji="1" lang="ru-RU" altLang="ko-KR" b="1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через Китай </a:t>
            </a:r>
            <a:r>
              <a:rPr kumimoji="1" lang="ru-RU" altLang="ko-KR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- </a:t>
            </a:r>
            <a:r>
              <a:rPr kumimoji="1" lang="ru-RU" altLang="ko-KR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провінції </a:t>
            </a:r>
            <a:r>
              <a:rPr kumimoji="1" lang="ru-RU" altLang="ko-KR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Ляонін, Хенань, Цзянсу, Чжецзян і Аньхой, з яких прибуває багато відвідувачів в Корею, створюючи можливість </a:t>
            </a:r>
            <a:r>
              <a:rPr kumimoji="1" lang="ru-RU" altLang="ko-KR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розповсюдження.</a:t>
            </a:r>
            <a:endParaRPr kumimoji="1" lang="ko-KR" altLang="en-US" b="1" dirty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74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3" y="930964"/>
            <a:ext cx="9153525" cy="5657850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pPr latinLnBrk="0"/>
            <a:fld id="{D59C24BC-EDB8-4DF7-9027-393BC788C072}" type="slidenum">
              <a:rPr lang="en-US" altLang="ko-K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atinLnBrk="0"/>
              <a:t>6</a:t>
            </a:fld>
            <a:endParaRPr lang="en-US" altLang="ko-K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243778" y="3138622"/>
            <a:ext cx="1728192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Синьцзян-Угурійський автономний район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825573" y="4407749"/>
            <a:ext cx="1319557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Тібетський автономний район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2899515" y="3807366"/>
            <a:ext cx="491229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Цинхай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373604" y="2662456"/>
            <a:ext cx="855116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Нінся-Хуейський </a:t>
            </a: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автономний район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486545" y="5320153"/>
            <a:ext cx="528999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Юньнань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4619848" y="2252906"/>
            <a:ext cx="457135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Пекін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4917647" y="6108498"/>
            <a:ext cx="576064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Хайнань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5930985" y="2058893"/>
            <a:ext cx="602947" cy="92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Хейлунцзян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5818709" y="2527269"/>
            <a:ext cx="670819" cy="923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Гірін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9769483" flipH="1">
            <a:off x="4235110" y="2895647"/>
            <a:ext cx="1152128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Автономний район Внутрішня Монголія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5495301" y="4003310"/>
            <a:ext cx="624384" cy="92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Цзянсу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4953170" y="4024235"/>
            <a:ext cx="314896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Хенань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4377038" y="4011451"/>
            <a:ext cx="364065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Шеньси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flipH="1">
            <a:off x="3575035" y="4469304"/>
            <a:ext cx="624384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Сичуань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7100000" flipH="1">
            <a:off x="4199419" y="4510382"/>
            <a:ext cx="624384" cy="923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Чунцин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4823803" y="4388085"/>
            <a:ext cx="428636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Хубей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5244870" y="4233063"/>
            <a:ext cx="624384" cy="92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Аньхой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6103373" y="4271354"/>
            <a:ext cx="302190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Шанхай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5695702" y="4553252"/>
            <a:ext cx="402159" cy="92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Чжецзян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5284330" y="4791089"/>
            <a:ext cx="275647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Дзяньсі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4776009" y="4791089"/>
            <a:ext cx="369317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Хунань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4204035" y="5044997"/>
            <a:ext cx="415813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Гуйчжоу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4359529" y="5286427"/>
            <a:ext cx="62438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Гуансі-чжуанський авт. район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flipH="1">
            <a:off x="5121045" y="5352481"/>
            <a:ext cx="331614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Гуандун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flipH="1">
            <a:off x="5309555" y="5623047"/>
            <a:ext cx="315709" cy="92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Гонконг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5326049" y="5751293"/>
            <a:ext cx="237406" cy="92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Макао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5567558" y="5009894"/>
            <a:ext cx="315386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Фуцзянь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flipH="1">
            <a:off x="6232459" y="5137328"/>
            <a:ext cx="317396" cy="923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Тайвань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 rot="3523530" flipH="1">
            <a:off x="3690500" y="3636116"/>
            <a:ext cx="624384" cy="92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Ганьсу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4780694" y="3616382"/>
            <a:ext cx="273906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Шаньсі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5354359" y="3604655"/>
            <a:ext cx="405406" cy="923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Шандунь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5047325" y="3398716"/>
            <a:ext cx="447976" cy="92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Хебей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flipH="1">
            <a:off x="5625264" y="2889246"/>
            <a:ext cx="386891" cy="923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Ляонін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flipH="1">
            <a:off x="5553887" y="3325642"/>
            <a:ext cx="392981" cy="9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r>
              <a:rPr lang="uk-UA" altLang="ko-KR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Чонджін</a:t>
            </a:r>
            <a:endParaRPr lang="ko-KR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Google Shape;382;p47"/>
          <p:cNvSpPr txBox="1"/>
          <p:nvPr/>
        </p:nvSpPr>
        <p:spPr>
          <a:xfrm flipH="1">
            <a:off x="6719264" y="3137106"/>
            <a:ext cx="2135176" cy="61555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388438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ctr" latinLnBrk="0"/>
            <a:endParaRPr lang="en-US" altLang="zh-CN" sz="500" b="1" dirty="0" smtClean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lvl="0" algn="ctr" latinLnBrk="0"/>
            <a:r>
              <a:rPr lang="uk-UA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Перша хвиля розповсюдження </a:t>
            </a:r>
          </a:p>
          <a:p>
            <a:pPr lvl="0" algn="ctr" latinLnBrk="0"/>
            <a:r>
              <a:rPr lang="en-US" altLang="ko-KR" sz="1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Місто</a:t>
            </a:r>
            <a:r>
              <a:rPr lang="en-US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Шеньян</a:t>
            </a:r>
            <a:r>
              <a:rPr lang="en-US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Ляонін</a:t>
            </a:r>
            <a:endParaRPr lang="ko-KR" altLang="en-US" sz="1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latinLnBrk="0"/>
            <a:r>
              <a:rPr lang="uk-UA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18.8.3</a:t>
            </a:r>
            <a:endParaRPr lang="ko-KR" altLang="en-US" sz="1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latinLnBrk="0"/>
            <a:endParaRPr lang="ko-KR" altLang="en-US" sz="5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Google Shape;382;p47"/>
          <p:cNvSpPr txBox="1"/>
          <p:nvPr/>
        </p:nvSpPr>
        <p:spPr>
          <a:xfrm flipH="1">
            <a:off x="6681164" y="3945047"/>
            <a:ext cx="2135176" cy="61555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388438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ctr" latinLnBrk="0"/>
            <a:endParaRPr lang="en-US" altLang="zh-CN" sz="500" b="1" dirty="0" smtClean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Третя хвиля розповсюдження 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Місто Унганг, Цзянсу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2018.8.19 </a:t>
            </a:r>
          </a:p>
          <a:p>
            <a:pPr lvl="0" algn="ctr" latinLnBrk="0"/>
            <a:endParaRPr lang="ko-KR" altLang="en-US" sz="5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Google Shape;382;p47"/>
          <p:cNvSpPr txBox="1"/>
          <p:nvPr/>
        </p:nvSpPr>
        <p:spPr>
          <a:xfrm flipH="1">
            <a:off x="6681164" y="4660879"/>
            <a:ext cx="2135176" cy="55399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388438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ctr" latinLnBrk="0"/>
            <a:endParaRPr lang="en-US" altLang="zh-CN" sz="300" b="1" dirty="0" smtClean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Друга хвиля розповсюдження 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Місто Чженчжоу, Хенань 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2018.8.16</a:t>
            </a:r>
          </a:p>
          <a:p>
            <a:pPr lvl="0" algn="ctr" latinLnBrk="0"/>
            <a:endParaRPr lang="ko-KR" altLang="en-US" sz="3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Google Shape;382;p47"/>
          <p:cNvSpPr txBox="1"/>
          <p:nvPr/>
        </p:nvSpPr>
        <p:spPr>
          <a:xfrm flipH="1">
            <a:off x="6681164" y="5306784"/>
            <a:ext cx="2135176" cy="55399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388438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ctr" latinLnBrk="0"/>
            <a:endParaRPr lang="en-US" altLang="zh-CN" sz="300" b="1" dirty="0" smtClean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Четверта хвиля розповсюдження  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Місто Веньчжоу, Чжецзянг 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2018.8.23 </a:t>
            </a:r>
          </a:p>
          <a:p>
            <a:pPr lvl="0" algn="ctr" latinLnBrk="0"/>
            <a:endParaRPr lang="ko-KR" altLang="en-US" sz="3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Google Shape;382;p47"/>
          <p:cNvSpPr txBox="1"/>
          <p:nvPr/>
        </p:nvSpPr>
        <p:spPr>
          <a:xfrm flipH="1">
            <a:off x="6681164" y="5960437"/>
            <a:ext cx="2135176" cy="55399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388438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ctr" latinLnBrk="0"/>
            <a:endParaRPr lang="en-US" altLang="zh-CN" sz="300" b="1" dirty="0" smtClean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П’ята хвиля розповсюдження 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Місто Мухо, Аньхой</a:t>
            </a:r>
          </a:p>
          <a:p>
            <a:pPr lvl="0" algn="ctr" latinLnBrk="0"/>
            <a:r>
              <a:rPr lang="ru-RU" altLang="ko-K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2018.8.30</a:t>
            </a:r>
          </a:p>
          <a:p>
            <a:pPr lvl="0" algn="ctr" latinLnBrk="0"/>
            <a:endParaRPr lang="ko-KR" altLang="en-US" sz="3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08152"/>
            <a:ext cx="6624736" cy="5170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lnSpc>
                <a:spcPct val="80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) </a:t>
            </a:r>
            <a:r>
              <a:rPr lang="uk-UA" altLang="ko-KR" sz="2400" b="1" dirty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Розповсюдження АЧС у світі </a:t>
            </a:r>
            <a: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(</a:t>
            </a:r>
            <a:r>
              <a:rPr lang="uk-UA" altLang="ko-KR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за даними на </a:t>
            </a:r>
            <a:r>
              <a:rPr lang="en-US" altLang="ko-KR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2018.8 )</a:t>
            </a:r>
            <a:r>
              <a:rPr lang="ko-KR" altLang="en-US" sz="18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endParaRPr lang="ko-KR" altLang="en-US" sz="18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7793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7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55891"/>
            <a:ext cx="6624736" cy="3693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) </a:t>
            </a:r>
            <a:r>
              <a:rPr lang="uk-UA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Період виживання вірусу АЧС</a:t>
            </a:r>
            <a:endParaRPr lang="ko-KR" altLang="en-US" sz="24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199918"/>
              </p:ext>
            </p:extLst>
          </p:nvPr>
        </p:nvGraphicFramePr>
        <p:xfrm>
          <a:off x="457200" y="2151856"/>
          <a:ext cx="8229600" cy="3730300"/>
        </p:xfrm>
        <a:graphic>
          <a:graphicData uri="http://schemas.openxmlformats.org/drawingml/2006/table">
            <a:tbl>
              <a:tblPr/>
              <a:tblGrid>
                <a:gridCol w="2530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2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8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Категорія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Період виживання</a:t>
                      </a:r>
                      <a:r>
                        <a:rPr lang="uk-UA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вірусу </a:t>
                      </a: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ASF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Категорія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Період виживання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вірусу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ASF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93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М'ясо з кістками або без них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Фарш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150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кишки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При кімнатній температурі,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корумпована кров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забруднені свині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38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Солоне м'ясо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182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(Висущена) шкіра / жир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300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74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Приготоване м'ясо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</a:b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(70 ℃ протягом 30 хвилин)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0</a:t>
                      </a:r>
                      <a:r>
                        <a:rPr lang="uk-UA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Кров, збережена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при температурі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℃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18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місяців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74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В'ялене м'ясо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300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Фекалії при кімнатній температурі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11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38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Копчее і безкісткове м'ясо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30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Забрана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кров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15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тижнів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38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Заморожене м'ясо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1,000</a:t>
                      </a: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днів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Забруднений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свинарник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місяць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38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Охолоджене м'ясо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uk-UA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днів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396554" y="5853172"/>
            <a:ext cx="82886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marL="87313" indent="-87313" latinLnBrk="0"/>
            <a:r>
              <a:rPr lang="ru-RU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* Зазначений період являє собою відомий або передбачуваний максимальний період і може варіюватися в залежності </a:t>
            </a:r>
            <a:r>
              <a:rPr lang="ru-RU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температури </a:t>
            </a:r>
            <a:r>
              <a:rPr lang="ru-RU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навколишнього середовища і вологості.</a:t>
            </a:r>
          </a:p>
          <a:p>
            <a:pPr latinLnBrk="0"/>
            <a:r>
              <a:rPr lang="ru-RU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* Див. Керівництво 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ASF FAO (</a:t>
            </a:r>
            <a:r>
              <a:rPr lang="ru-RU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здатність виживання </a:t>
            </a:r>
            <a: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ASFV</a:t>
            </a:r>
            <a:r>
              <a:rPr lang="uk-UA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у</a:t>
            </a:r>
            <a:r>
              <a:rPr lang="en-US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ko-K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продуктах </a:t>
            </a:r>
            <a:r>
              <a:rPr lang="ru-RU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тваринництва)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81000" y="1251110"/>
            <a:ext cx="8361363" cy="71508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Вірус ASFV стійкий </a:t>
            </a:r>
            <a:r>
              <a:rPr lang="ru-RU" altLang="ko-KR" b="1" kern="0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до навколишнього середовища, </a:t>
            </a:r>
            <a:endParaRPr lang="ru-RU" altLang="ko-KR" b="1" kern="0" dirty="0" smtClean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Період виживання складає до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1000 днів </a:t>
            </a:r>
            <a:r>
              <a:rPr lang="ru-RU" altLang="ko-KR" b="1" kern="0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 замороженому м'ясі</a:t>
            </a:r>
            <a:endParaRPr lang="ko-KR" altLang="en-US" b="1" kern="0" dirty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9878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8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2" y="2924944"/>
            <a:ext cx="8018786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39750" indent="-539750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3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2. </a:t>
            </a:r>
            <a:r>
              <a:rPr kumimoji="1" lang="uk-UA" altLang="ko-KR" sz="36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Виникнення АЧС та шлях розповсюдження </a:t>
            </a:r>
            <a:endParaRPr kumimoji="1" lang="en-US" altLang="ko-KR" sz="3600" b="1" dirty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167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9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55891"/>
            <a:ext cx="6624736" cy="3693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1) </a:t>
            </a:r>
            <a:r>
              <a:rPr lang="uk-UA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Ризик виникнення</a:t>
            </a:r>
            <a:endParaRPr lang="ko-KR" altLang="en-US" sz="24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38386" y="1772816"/>
            <a:ext cx="8507288" cy="3120854"/>
            <a:chOff x="457200" y="1633538"/>
            <a:chExt cx="8229600" cy="3120854"/>
          </a:xfrm>
        </p:grpSpPr>
        <p:sp>
          <p:nvSpPr>
            <p:cNvPr id="8" name="내용 개체 틀 2"/>
            <p:cNvSpPr txBox="1">
              <a:spLocks/>
            </p:cNvSpPr>
            <p:nvPr/>
          </p:nvSpPr>
          <p:spPr>
            <a:xfrm>
              <a:off x="457200" y="1633538"/>
              <a:ext cx="8229600" cy="3120854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42900" indent="-3429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algn="just" latinLnBrk="0">
                <a:spcAft>
                  <a:spcPts val="1200"/>
                </a:spcAft>
                <a:defRPr/>
              </a:pPr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</a:t>
              </a:r>
              <a:r>
                <a:rPr lang="ru-RU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Продукти із свинини)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незаконний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імпорт свинини та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продуктів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із свинини </a:t>
              </a:r>
              <a:r>
                <a:rPr lang="en-US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туристами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, які відвідують країну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походження,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і жителів країни </a:t>
              </a:r>
              <a:r>
                <a:rPr lang="en-US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 </a:t>
              </a:r>
              <a:br>
                <a:rPr lang="en-US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</a:b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походження.захворювання</a:t>
              </a:r>
              <a:endPara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algn="just" latinLnBrk="0">
                <a:spcAft>
                  <a:spcPts val="1200"/>
                </a:spcAft>
                <a:defRPr/>
              </a:pPr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</a:t>
              </a:r>
              <a:r>
                <a:rPr lang="ru-RU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Залишки їжі)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Поширення через забруднену їжу, залишеної з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корабля або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літака</a:t>
              </a:r>
              <a:endParaRPr lang="en-US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algn="just" latinLnBrk="0">
                <a:spcAft>
                  <a:spcPts val="1200"/>
                </a:spcAft>
                <a:defRPr/>
              </a:pPr>
              <a:r>
                <a:rPr lang="ru-RU" altLang="ko-KR" sz="1600" b="1" dirty="0" smtClean="0">
                  <a:solidFill>
                    <a:srgbClr val="00B0F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</a:t>
              </a:r>
              <a:r>
                <a:rPr lang="ru-RU" altLang="ko-KR" sz="1600" b="1" dirty="0">
                  <a:solidFill>
                    <a:srgbClr val="00B0F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Дикий кабан)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Поширення прямим або непрямим контактом з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інфікованими</a:t>
              </a:r>
              <a:r>
                <a:rPr lang="en-US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/>
              </a:r>
              <a:br>
                <a:rPr lang="en-US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</a:b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дикими кабанами</a:t>
              </a:r>
              <a:endPara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algn="just" latinLnBrk="0">
                <a:spcAft>
                  <a:spcPts val="1200"/>
                </a:spcAft>
                <a:defRPr/>
              </a:pPr>
              <a:r>
                <a:rPr lang="ru-RU" altLang="ko-KR" sz="1600" b="1" dirty="0">
                  <a:solidFill>
                    <a:srgbClr val="00B0F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(Посередник)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Поширення через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переносника, такого як, лічина кліща</a:t>
              </a:r>
              <a:endPara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algn="just" latinLnBrk="0">
                <a:spcAft>
                  <a:spcPts val="1200"/>
                </a:spcAft>
                <a:defRPr/>
              </a:pPr>
              <a:r>
                <a:rPr lang="ru-RU" altLang="ko-KR" sz="1600" b="1" dirty="0">
                  <a:solidFill>
                    <a:srgbClr val="00B0F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(Інші)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Приплив вірусу через відвідувачів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з країни походження</a:t>
              </a:r>
              <a:endParaRPr lang="en-US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11500" y="1777554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511500" y="2683595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511500" y="3334567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511500" y="4035380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511500" y="4459610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90870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10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55891"/>
            <a:ext cx="6624736" cy="3693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2) </a:t>
            </a:r>
            <a:r>
              <a:rPr lang="uk-UA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Шляхи розповсюдження</a:t>
            </a:r>
            <a:endParaRPr lang="ko-KR" altLang="en-US" sz="24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512030"/>
              </p:ext>
            </p:extLst>
          </p:nvPr>
        </p:nvGraphicFramePr>
        <p:xfrm>
          <a:off x="457200" y="2276872"/>
          <a:ext cx="8229600" cy="3959999"/>
        </p:xfrm>
        <a:graphic>
          <a:graphicData uri="http://schemas.openxmlformats.org/drawingml/2006/table">
            <a:tbl>
              <a:tblPr/>
              <a:tblGrid>
                <a:gridCol w="32507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788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91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Шляхи розповсюдження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Країна,</a:t>
                      </a:r>
                      <a:r>
                        <a:rPr lang="uk-UA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де виявлено зараження (рік виявлення)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81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Відходи свинини з аеропорту 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/>
                        <a:cs typeface="Arial" panose="020B0604020202020204" pitchFamily="34" charset="0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і морського</a:t>
                      </a:r>
                      <a:r>
                        <a:rPr lang="ru-RU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порту</a:t>
                      </a: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(необроблені</a:t>
                      </a:r>
                      <a:r>
                        <a:rPr lang="ru-RU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термічно</a:t>
                      </a: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Лісбон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(1957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Мальта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(1978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Грузія</a:t>
                      </a:r>
                      <a:r>
                        <a:rPr lang="uk-UA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(2007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0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Свинина</a:t>
                      </a:r>
                      <a:r>
                        <a:rPr lang="ru-RU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і продукти зі свинини</a:t>
                      </a:r>
                      <a:endParaRPr lang="ru-RU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Португалія</a:t>
                      </a:r>
                      <a:r>
                        <a:rPr lang="uk-UA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(1960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Іспанія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(1960),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Італія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1983), </a:t>
                      </a: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Бельгія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(1985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00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Заражений дикий кабан</a:t>
                      </a: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Росія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(2007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Литва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(2014),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Польша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(2014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Естонія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(2014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00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Заражені кліщі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/>
                          <a:cs typeface="Arial" panose="020B0604020202020204" pitchFamily="34" charset="0"/>
                        </a:rPr>
                        <a:t>Португалія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(1999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0" y="25061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atinLnBrk="0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95536" y="1130504"/>
            <a:ext cx="8361363" cy="71508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 даний момент основними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шляхами зараження </a:t>
            </a:r>
            <a:r>
              <a:rPr lang="ru-RU" altLang="ko-KR" b="1" kern="0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є </a:t>
            </a:r>
            <a:r>
              <a:rPr lang="uk-UA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дикі </a:t>
            </a: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кабани </a:t>
            </a:r>
            <a:r>
              <a:rPr lang="ru-RU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та </a:t>
            </a: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продукти тваринництва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 аеропортів і </a:t>
            </a: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морських портів</a:t>
            </a:r>
            <a:r>
              <a:rPr lang="ru-RU" altLang="ko-KR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.</a:t>
            </a:r>
            <a:endParaRPr lang="ko-KR" altLang="en-US" b="1" kern="0" dirty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337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11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2" y="2924944"/>
            <a:ext cx="8018786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3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3. </a:t>
            </a:r>
            <a:r>
              <a:rPr kumimoji="1" lang="uk-UA" altLang="ko-KR" sz="36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Заходи безпеки на свинофермі</a:t>
            </a:r>
            <a:endParaRPr kumimoji="1" lang="en-US" altLang="ko-KR" sz="3600" b="1" dirty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328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307777"/>
          </a:xfrm>
        </p:spPr>
        <p:txBody>
          <a:bodyPr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12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79" y="378422"/>
            <a:ext cx="6912769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lnSpc>
                <a:spcPct val="80000"/>
              </a:lnSpc>
            </a:pP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Інтерв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’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ю зі свиноферми в Литві,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де виявлено АЧС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923928" y="1988840"/>
            <a:ext cx="483297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«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Все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добре працювало до ранку,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поки деякі свиноматки не припинили харчуватися</a:t>
            </a:r>
            <a:r>
              <a:rPr lang="ru-RU" altLang="ko-KR" sz="1400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,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»</a:t>
            </a:r>
            <a:r>
              <a:rPr lang="ru-RU" altLang="ko-KR" sz="1400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- каже фермер</a:t>
            </a:r>
            <a:r>
              <a:rPr lang="ru-RU" altLang="ko-KR" sz="1400" b="1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«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Коли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я оглянув ферму,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то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побачив близько 5 свиноматок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</a:t>
            </a:r>
          </a:p>
          <a:p>
            <a:pPr latinLnBrk="0"/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 деяких свиноматок був жар</a:t>
            </a:r>
            <a:r>
              <a:rPr lang="ru-RU" altLang="ko-KR" sz="1400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Я подумав, що щось не так. Наступндого дня я поспілкувався ї головним менеджером і прийшов до висновку, що щось абсолютно не так. Ми поінформували місцевого ветеринара про це і попросили відвідати датського ветеринара. Датський ветеринар приїхав на ферму прямо з літака, його зустріли в аеропорту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близько 11 вечора.</a:t>
            </a:r>
            <a:r>
              <a:rPr lang="ru-RU" altLang="ko-KR" sz="1400" b="1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Коли ми повернулися на ферму</a:t>
            </a:r>
            <a:r>
              <a:rPr lang="en-US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,</a:t>
            </a:r>
            <a:r>
              <a:rPr lang="ru-RU" altLang="ko-KR" sz="1400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близько 40 свиноматок були мертві</a:t>
            </a:r>
            <a:r>
              <a:rPr lang="ru-RU" altLang="ko-KR" sz="1400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Все трапилося миттєво.»</a:t>
            </a:r>
            <a:endParaRPr lang="ko-KR" altLang="en-US" sz="1400" dirty="0">
              <a:latin typeface="Arial" panose="020B0604020202020204" pitchFamily="34" charset="0"/>
              <a:ea typeface="HY엽서M" pitchFamily="18" charset="-127"/>
              <a:cs typeface="Arial" panose="020B0604020202020204" pitchFamily="34" charset="0"/>
            </a:endParaRPr>
          </a:p>
        </p:txBody>
      </p:sp>
      <p:pic>
        <p:nvPicPr>
          <p:cNvPr id="13" name="Picture 2" descr="ê´ë ¨ ì´ë¯¸ì§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09" y="4116674"/>
            <a:ext cx="3240360" cy="215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395536" y="1318631"/>
            <a:ext cx="8361363" cy="40862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 smtClean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Досвід датчан з АЧС на свинофермі </a:t>
            </a: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 Литві</a:t>
            </a:r>
            <a:endParaRPr lang="ko-KR" altLang="en-US" b="1" kern="0" dirty="0">
              <a:solidFill>
                <a:schemeClr val="tx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85" y="2099403"/>
            <a:ext cx="3240484" cy="185851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flipH="1">
            <a:off x="649054" y="2215976"/>
            <a:ext cx="2808312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latinLnBrk="0"/>
            <a:r>
              <a:rPr lang="uk-UA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Свиноферма в Литві, де виявлено АЧС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1807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13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19895" y="3278144"/>
            <a:ext cx="84249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Фермер описав, що сталося на фермі в той час як «найгірше, що я бачив». Вірус залишив на ньому глибоке враження.</a:t>
            </a:r>
          </a:p>
          <a:p>
            <a:pPr latinLnBrk="0"/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«Я ніколи раніше нічого подібного не бачив.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У цій ситуації ви нічого не можете зробити, крім як повідомити кого-небудь.</a:t>
            </a:r>
            <a:r>
              <a:rPr lang="ru-RU" altLang="ko-KR" sz="1400" b="1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Дихання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здорової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свиноматки стало грубим, і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вона померла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болісно.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Ми були впевнені,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що </a:t>
            </a:r>
            <a:r>
              <a:rPr lang="ru-RU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це була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«чума свиней</a:t>
            </a:r>
            <a:r>
              <a:rPr lang="ru-RU" altLang="ko-KR" sz="1400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»</a:t>
            </a:r>
            <a:r>
              <a:rPr lang="ru-RU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Підтвердився факт наяви «свинної чуми». Якщо 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кровотеча відбувається в серці,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тварина 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відразу ж помре, а якщо це станеться в інших органах,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вона 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буде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гинути повільно</a:t>
            </a:r>
            <a:r>
              <a:rPr lang="en-US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»</a:t>
            </a:r>
            <a:endParaRPr lang="ru-RU" altLang="ko-KR" sz="1400" dirty="0">
              <a:latin typeface="Arial" panose="020B0604020202020204" pitchFamily="34" charset="0"/>
              <a:ea typeface="HY엽서M" pitchFamily="18" charset="-127"/>
              <a:cs typeface="Arial" panose="020B0604020202020204" pitchFamily="34" charset="0"/>
            </a:endParaRPr>
          </a:p>
          <a:p>
            <a:pPr latinLnBrk="0"/>
            <a:endParaRPr lang="ru-RU" altLang="ko-KR" sz="1400" dirty="0">
              <a:latin typeface="Arial" panose="020B0604020202020204" pitchFamily="34" charset="0"/>
              <a:ea typeface="HY엽서M" pitchFamily="18" charset="-127"/>
              <a:cs typeface="Arial" panose="020B0604020202020204" pitchFamily="34" charset="0"/>
            </a:endParaRPr>
          </a:p>
          <a:p>
            <a:pPr latinLnBrk="0"/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«Знову ж таки,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причини виникнення були повсюди. 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Проте, </a:t>
            </a:r>
            <a:r>
              <a:rPr lang="ru-RU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ніхто в той час не думав, що це була африканська свинна лихоманка.</a:t>
            </a:r>
            <a:r>
              <a:rPr lang="ru-RU" altLang="ko-KR" sz="1400" dirty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 У минулому литовські урядові ветеринари використовували кращий приклад того, наскільки добре наші ферми працюють. що африканська свиня лихоманка ніколи не 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виникне саме на нащій фермі</a:t>
            </a:r>
            <a:r>
              <a:rPr lang="en-US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.</a:t>
            </a:r>
            <a:r>
              <a:rPr lang="ru-RU" altLang="ko-KR" sz="1400" dirty="0" smtClean="0">
                <a:latin typeface="Arial" panose="020B0604020202020204" pitchFamily="34" charset="0"/>
                <a:ea typeface="HY엽서M" pitchFamily="18" charset="-127"/>
                <a:cs typeface="Arial" panose="020B0604020202020204" pitchFamily="34" charset="0"/>
              </a:rPr>
              <a:t>»</a:t>
            </a:r>
            <a:endParaRPr lang="ko-KR" altLang="en-US" sz="1400" dirty="0">
              <a:latin typeface="Arial" panose="020B0604020202020204" pitchFamily="34" charset="0"/>
              <a:ea typeface="HY엽서M" pitchFamily="18" charset="-127"/>
              <a:cs typeface="Arial" panose="020B0604020202020204" pitchFamily="34" charset="0"/>
            </a:endParaRPr>
          </a:p>
        </p:txBody>
      </p:sp>
      <p:pic>
        <p:nvPicPr>
          <p:cNvPr id="2050" name="Picture 2" descr="C:\Users\user1\Desktop\11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01" y="1335216"/>
            <a:ext cx="8020261" cy="187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540569" y="6171353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latinLnBrk="0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Джерело: Лі Сеунг-йон, лікар-ветеринар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79" y="378422"/>
            <a:ext cx="6912769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lnSpc>
                <a:spcPct val="80000"/>
              </a:lnSpc>
            </a:pP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Інтерв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’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ю зі свиноферми в Литві,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де виявлено АЧС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729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14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87134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69875" indent="-269875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1)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Миттєво повідомьте при виникненні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жару </a:t>
            </a:r>
            <a:r>
              <a:rPr lang="uk-UA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і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загибелі тварин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45384" y="1988840"/>
            <a:ext cx="810308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ru-RU" altLang="ko-KR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Давайте негайно повідомимо в разі </a:t>
            </a:r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незрозумілої </a:t>
            </a:r>
            <a:r>
              <a:rPr lang="ru-RU" altLang="ko-KR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високої температури або </a:t>
            </a:r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збільшення випадків смертності серед </a:t>
            </a:r>
            <a:r>
              <a:rPr lang="en-US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наших тварин!</a:t>
            </a:r>
            <a:endParaRPr lang="ru-RU" altLang="ko-KR" b="1" dirty="0">
              <a:solidFill>
                <a:srgbClr val="0070C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444500" indent="-444500" latinLnBrk="0"/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   </a:t>
            </a:r>
            <a:r>
              <a:rPr lang="ru-RU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- </a:t>
            </a:r>
            <a:r>
              <a:rPr lang="ru-RU" altLang="ko-KR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Заклик до повідомлення </a:t>
            </a:r>
            <a:r>
              <a:rPr lang="ru-RU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у випадку підозри на АЧС </a:t>
            </a:r>
            <a:r>
              <a:rPr lang="en-US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ru-RU" altLang="ko-KR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штаб-квартира карантину) </a:t>
            </a:r>
            <a:r>
              <a:rPr lang="ru-RU" altLang="ko-KR" b="1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1588-9060 / 4060 </a:t>
            </a:r>
            <a:r>
              <a:rPr lang="ru-RU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-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endParaRPr lang="ru-RU" altLang="ko-KR" sz="500" b="1" dirty="0">
              <a:solidFill>
                <a:srgbClr val="0070C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ru-RU" altLang="ko-KR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Як фермери, так і робітники </a:t>
            </a:r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мають бути ознайомленими </a:t>
            </a:r>
            <a:r>
              <a:rPr lang="en-US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 </a:t>
            </a:r>
            <a:r>
              <a:rPr lang="ru-RU" altLang="ko-KR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основними симптомами </a:t>
            </a:r>
            <a:r>
              <a:rPr lang="uk-UA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АЧС</a:t>
            </a:r>
            <a:r>
              <a:rPr lang="en-US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lang="ru-RU" altLang="ko-KR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і проводитимуть періодичні клінічні перевірки!</a:t>
            </a:r>
            <a:endParaRPr lang="en-US" altLang="ko-KR" b="1" dirty="0" smtClean="0">
              <a:solidFill>
                <a:srgbClr val="0070C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pic>
        <p:nvPicPr>
          <p:cNvPr id="29" name="Picture 10" descr="http://www.cfsph.iastate.edu/DiseaseInfo/ImageDB/ASF/ASF_003.jpg">
            <a:extLst>
              <a:ext uri="{FF2B5EF4-FFF2-40B4-BE49-F238E27FC236}">
                <a16:creationId xmlns:a16="http://schemas.microsoft.com/office/drawing/2014/main" xmlns="" id="{3C915D91-39B8-4F17-861C-6EAA798E5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>
            <a:off x="739535" y="4590653"/>
            <a:ext cx="2452094" cy="165314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8AD45197-04A1-4B9F-B179-8EABE7521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33" y="4598665"/>
            <a:ext cx="2452094" cy="165314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FECB1322-31E8-4D24-B53E-71EE1DA3F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421" y="4598666"/>
            <a:ext cx="2452095" cy="1645136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395536" y="1165398"/>
            <a:ext cx="8361363" cy="71508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Найважливіша роль ферм полягає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 ранньому виявленні </a:t>
            </a:r>
            <a:r>
              <a:rPr lang="en-US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b="1" kern="0" dirty="0" smtClean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та </a:t>
            </a: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швидкої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звітності</a:t>
            </a: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.</a:t>
            </a:r>
            <a:r>
              <a:rPr lang="en-US" altLang="ko-KR" b="1" kern="0" dirty="0" smtClean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.</a:t>
            </a:r>
            <a:endParaRPr lang="ko-KR" altLang="en-US" b="1" kern="0" dirty="0">
              <a:solidFill>
                <a:schemeClr val="tx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691834" y="2078318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latinLnBrk="0"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91834" y="3542402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latinLnBrk="0"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198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307777"/>
          </a:xfrm>
        </p:spPr>
        <p:txBody>
          <a:bodyPr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15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87131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57188" indent="-357188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2) 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Запам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’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ятайте ключові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симптоми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раннього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виявлення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323528" y="3573016"/>
            <a:ext cx="843337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&lt;</a:t>
            </a:r>
            <a:r>
              <a:rPr lang="uk-UA" altLang="ko-KR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Гостра сердечна форма</a:t>
            </a:r>
            <a:r>
              <a:rPr lang="en-US" altLang="ko-KR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&gt; </a:t>
            </a:r>
            <a:endParaRPr lang="uk-UA" altLang="ko-KR" sz="2000" b="1" dirty="0" smtClean="0">
              <a:solidFill>
                <a:srgbClr val="0070C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endParaRPr lang="en-US" altLang="ko-KR" sz="2000" b="1" dirty="0">
              <a:solidFill>
                <a:srgbClr val="0070C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342900" indent="-342900" latinLnBrk="0">
              <a:buFontTx/>
              <a:buChar char="-"/>
            </a:pPr>
            <a:r>
              <a:rPr lang="ru-RU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Без проявлення </a:t>
            </a:r>
            <a:r>
              <a:rPr lang="ru-RU" altLang="ko-KR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симтомів смерть тварини настає протягом 1-4 днів</a:t>
            </a:r>
            <a:endParaRPr lang="ru-RU" altLang="ko-KR" b="1" dirty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342900" indent="-342900" latinLnBrk="0">
              <a:buFontTx/>
              <a:buChar char="-"/>
            </a:pPr>
            <a:r>
              <a:rPr lang="ru-RU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Необхідно повідомити про підозру на вірус, якщо є випадки загибелі тварин без наявної на те причини </a:t>
            </a:r>
            <a:endParaRPr lang="en-US" altLang="ko-KR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95536" y="1874106"/>
            <a:ext cx="8361363" cy="1021556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Залежно від патогенності інфікованого вірусу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клінічні симптоми розрізняються</a:t>
            </a: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 зазвичай проявляючись як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гостра</a:t>
            </a: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або </a:t>
            </a:r>
            <a:r>
              <a:rPr lang="en-US" altLang="ko-KR" b="1" kern="0" dirty="0" smtClean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b="1" kern="0" dirty="0" smtClean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гостра сердечна </a:t>
            </a: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інфекція.</a:t>
            </a:r>
            <a:endParaRPr lang="ko-KR" altLang="en-US" b="1" kern="0" dirty="0">
              <a:solidFill>
                <a:schemeClr val="tx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95536" y="4289507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395536" y="4595556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168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16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23528" y="1105758"/>
            <a:ext cx="8361685" cy="3754874"/>
            <a:chOff x="323528" y="1120139"/>
            <a:chExt cx="8361685" cy="3754874"/>
          </a:xfrm>
        </p:grpSpPr>
        <p:grpSp>
          <p:nvGrpSpPr>
            <p:cNvPr id="2" name="그룹 1"/>
            <p:cNvGrpSpPr/>
            <p:nvPr/>
          </p:nvGrpSpPr>
          <p:grpSpPr>
            <a:xfrm>
              <a:off x="323528" y="1120139"/>
              <a:ext cx="8361685" cy="3754874"/>
              <a:chOff x="641276" y="1031239"/>
              <a:chExt cx="8361685" cy="375487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41276" y="1031239"/>
                <a:ext cx="8361685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atinLnBrk="0"/>
                <a:r>
                  <a:rPr lang="en-US" altLang="ko-KR" sz="2000" b="1" dirty="0" smtClean="0">
                    <a:solidFill>
                      <a:srgbClr val="0070C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&lt;</a:t>
                </a:r>
                <a:r>
                  <a:rPr lang="uk-UA" altLang="ko-KR" sz="2000" b="1" dirty="0" smtClean="0">
                    <a:solidFill>
                      <a:srgbClr val="0070C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Гостра форма</a:t>
                </a:r>
                <a:r>
                  <a:rPr lang="en-US" altLang="ko-KR" sz="2000" b="1" dirty="0" smtClean="0">
                    <a:solidFill>
                      <a:srgbClr val="0070C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&gt; </a:t>
                </a:r>
              </a:p>
              <a:p>
                <a:pPr latinLnBrk="0"/>
                <a:endParaRPr lang="en-US" altLang="ko-KR" sz="2000" b="1" dirty="0">
                  <a:solidFill>
                    <a:srgbClr val="0070C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  <a:p>
                <a:pPr marL="342900" indent="-342900" latinLnBrk="0">
                  <a:buFontTx/>
                  <a:buChar char="-"/>
                </a:pPr>
                <a:r>
                  <a:rPr lang="ru-RU" altLang="ko-KR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(Основні симптоми) Висока температура, знижена життєздатність, еритема, ціаноз, стілець, </a:t>
                </a:r>
                <a:r>
                  <a:rPr lang="ru-RU" altLang="ko-KR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викидні</a:t>
                </a:r>
                <a:r>
                  <a:rPr lang="ru-RU" altLang="ko-KR" b="1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, смертність</a:t>
                </a:r>
                <a:endParaRPr lang="en-US" altLang="ko-KR" b="1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  <a:p>
                <a:pPr marL="342900" indent="-342900" latinLnBrk="0">
                  <a:buFontTx/>
                  <a:buChar char="-"/>
                </a:pPr>
                <a:endPara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  <a:p>
                <a:pPr latinLnBrk="0"/>
                <a:r>
                  <a:rPr lang="en-US" altLang="ko-KR" b="1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     </a:t>
                </a:r>
                <a:r>
                  <a:rPr lang="ru-RU" altLang="ko-KR" b="1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(</a:t>
                </a:r>
                <a:r>
                  <a:rPr lang="ru-RU" altLang="ko-K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Висока температура) Більше 41 ℃ </a:t>
                </a:r>
                <a:r>
                  <a:rPr lang="ru-RU" altLang="ko-KR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висока температура, </a:t>
                </a:r>
                <a:r>
                  <a:rPr lang="ru-RU" altLang="ko-KR" b="1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збільшення </a:t>
                </a:r>
                <a:r>
                  <a:rPr lang="en-US" altLang="ko-KR" b="1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                         </a:t>
                </a:r>
              </a:p>
              <a:p>
                <a:pPr latinLnBrk="0"/>
                <a:r>
                  <a:rPr lang="en-US" altLang="ko-KR" b="1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b="1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    </a:t>
                </a:r>
                <a:r>
                  <a:rPr lang="ru-RU" altLang="ko-KR" b="1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частоти </a:t>
                </a:r>
                <a:r>
                  <a:rPr lang="ru-RU" altLang="ko-KR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дихання</a:t>
                </a:r>
              </a:p>
              <a:p>
                <a:pPr marL="539750" indent="-182563" latinLnBrk="0"/>
                <a:r>
                  <a:rPr lang="ru-RU" altLang="ko-KR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* Поросята мають симптоми високої температури </a:t>
                </a:r>
                <a:r>
                  <a:rPr lang="en-US" altLang="ko-KR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/>
                </a:r>
                <a:br>
                  <a:rPr lang="en-US" altLang="ko-KR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</a:br>
                <a:r>
                  <a:rPr lang="ru-RU" altLang="ko-KR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(</a:t>
                </a:r>
                <a:r>
                  <a:rPr lang="ru-RU" altLang="ko-KR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через 2 ~ 3 дні після зараження)</a:t>
                </a:r>
              </a:p>
              <a:p>
                <a:pPr marL="342900" indent="-342900" latinLnBrk="0">
                  <a:buFontTx/>
                  <a:buChar char="-"/>
                </a:pPr>
                <a:endPara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  <a:p>
                <a:pPr latinLnBrk="0"/>
                <a:r>
                  <a:rPr lang="en-US" altLang="ko-KR" b="1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     </a:t>
                </a:r>
                <a:r>
                  <a:rPr lang="ru-RU" altLang="ko-KR" b="1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(</a:t>
                </a:r>
                <a:r>
                  <a:rPr lang="ru-RU" altLang="ko-K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Знижена </a:t>
                </a:r>
                <a:r>
                  <a:rPr lang="ru-RU" altLang="ko-KR" b="1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життєздатність)</a:t>
                </a:r>
                <a:endParaRPr lang="en-US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  <a:p>
                <a:pPr marL="342000" latinLnBrk="0"/>
                <a:r>
                  <a:rPr lang="ru-RU" altLang="ko-KR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Мобільність </a:t>
                </a:r>
                <a:r>
                  <a:rPr lang="ru-RU" altLang="ko-KR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погана,</a:t>
                </a:r>
              </a:p>
              <a:p>
                <a:pPr marL="342000" latinLnBrk="0"/>
                <a:r>
                  <a:rPr lang="ru-RU" altLang="ko-K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Свині лежать </a:t>
                </a:r>
                <a:r>
                  <a:rPr lang="ru-RU" altLang="ko-KR" b="1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одна </a:t>
                </a:r>
                <a:r>
                  <a:rPr lang="ru-RU" altLang="ko-K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над </a:t>
                </a:r>
                <a:r>
                  <a:rPr lang="ru-RU" altLang="ko-KR" b="1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одній.</a:t>
                </a:r>
                <a:endParaRPr lang="en-US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>
              <a:xfrm>
                <a:off x="726206" y="1728881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 latinLnBrk="0">
                  <a:spcBef>
                    <a:spcPct val="50000"/>
                  </a:spcBef>
                </a:pPr>
                <a:endParaRPr lang="ko-KR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휴먼엑스포" pitchFamily="18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타원 15"/>
            <p:cNvSpPr/>
            <p:nvPr/>
          </p:nvSpPr>
          <p:spPr>
            <a:xfrm>
              <a:off x="408458" y="2682378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408458" y="4036398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latinLnBrk="0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FECB1322-31E8-4D24-B53E-71EE1DA3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640" y="3625974"/>
            <a:ext cx="3588175" cy="2598737"/>
          </a:xfrm>
          <a:prstGeom prst="rect">
            <a:avLst/>
          </a:prstGeom>
        </p:spPr>
      </p:pic>
      <p:sp>
        <p:nvSpPr>
          <p:cNvPr id="18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87131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57188" indent="-357188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2) 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Запам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’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ятайте ключові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симптоми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раннього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виявлення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0518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17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29068" y="1423777"/>
            <a:ext cx="10623652" cy="4636295"/>
            <a:chOff x="429068" y="1124744"/>
            <a:chExt cx="10623652" cy="463629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48396" y="1124744"/>
              <a:ext cx="10404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ru-RU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(Еритема шкіри, ціаноз) </a:t>
              </a:r>
              <a:r>
                <a:rPr lang="ru-RU" altLang="ko-KR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Набрякання вух, голови, живота, сідниць, ніг</a:t>
              </a:r>
              <a:endParaRPr lang="en-US" altLang="ko-KR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429068" y="1256571"/>
              <a:ext cx="191201" cy="4158958"/>
              <a:chOff x="429068" y="4274665"/>
              <a:chExt cx="191201" cy="4158958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429068" y="4274665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 latinLnBrk="0">
                  <a:spcBef>
                    <a:spcPct val="50000"/>
                  </a:spcBef>
                </a:pPr>
                <a:endParaRPr lang="ko-KR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휴먼엑스포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429068" y="7690899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 latinLnBrk="0">
                  <a:spcBef>
                    <a:spcPct val="50000"/>
                  </a:spcBef>
                </a:pPr>
                <a:endParaRPr lang="ko-KR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휴먼엑스포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437777" y="8249457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 latinLnBrk="0">
                  <a:spcBef>
                    <a:spcPct val="50000"/>
                  </a:spcBef>
                </a:pPr>
                <a:endParaRPr lang="ko-KR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휴먼엑스포" pitchFamily="18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그룹 26"/>
            <p:cNvGrpSpPr/>
            <p:nvPr/>
          </p:nvGrpSpPr>
          <p:grpSpPr>
            <a:xfrm>
              <a:off x="755576" y="1844824"/>
              <a:ext cx="7437859" cy="2454895"/>
              <a:chOff x="648396" y="1484784"/>
              <a:chExt cx="8348065" cy="2731297"/>
            </a:xfrm>
          </p:grpSpPr>
          <p:pic>
            <p:nvPicPr>
              <p:cNvPr id="28" name="Picture 10" descr="http://www.cfsph.iastate.edu/DiseaseInfo/ImageDB/ASF/ASF_003.jpg">
                <a:extLst>
                  <a:ext uri="{FF2B5EF4-FFF2-40B4-BE49-F238E27FC236}">
                    <a16:creationId xmlns:a16="http://schemas.microsoft.com/office/drawing/2014/main" xmlns="" id="{3C915D91-39B8-4F17-861C-6EAA798E55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572"/>
              <a:stretch/>
            </p:blipFill>
            <p:spPr bwMode="auto">
              <a:xfrm>
                <a:off x="648396" y="1484784"/>
                <a:ext cx="4051300" cy="273129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그림 28">
                <a:extLst>
                  <a:ext uri="{FF2B5EF4-FFF2-40B4-BE49-F238E27FC236}">
                    <a16:creationId xmlns:a16="http://schemas.microsoft.com/office/drawing/2014/main" xmlns="" id="{8AD45197-04A1-4B9F-B179-8EABE7521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162" y="1484784"/>
                <a:ext cx="4051299" cy="2731297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56170" y="4560710"/>
              <a:ext cx="758823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ru-RU" altLang="ko-KR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(Стул) </a:t>
              </a:r>
              <a:r>
                <a: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головним чином </a:t>
              </a:r>
              <a:r>
                <a:rPr lang="ru-RU" altLang="ko-KR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симптоми помітні </a:t>
              </a:r>
              <a:r>
                <a: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на передсмертній стадії</a:t>
              </a:r>
            </a:p>
            <a:p>
              <a:pPr latinLnBrk="0"/>
              <a:r>
                <a: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(Смерть) Близько 6 ~ 10 днів після </a:t>
              </a:r>
              <a:r>
                <a:rPr lang="ru-RU" altLang="ko-KR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інфекції. Після виникнення жару,</a:t>
              </a:r>
              <a:r>
                <a:rPr lang="uk-UA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</a:t>
              </a:r>
              <a:r>
                <a:rPr lang="uk-UA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доля смертності зростає.</a:t>
              </a:r>
              <a:endParaRPr lang="ru-RU" altLang="ko-KR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17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87131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57188" indent="-357188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2) 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Запам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’</a:t>
            </a: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ятайте ключові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симптоми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раннього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виявлення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8845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latinLnBrk="0" hangingPunct="1"/>
              <a:t>18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6656"/>
            <a:ext cx="7128792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57188" indent="-357188" eaLnBrk="1" latinLnBrk="0" hangingPunct="1">
              <a:lnSpc>
                <a:spcPct val="80000"/>
              </a:lnSpc>
            </a:pP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) Запам’ятайте ключові симптоми раннього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ru-RU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виявлення </a:t>
            </a:r>
            <a:r>
              <a:rPr lang="en-GB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&lt;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Підсумок</a:t>
            </a:r>
            <a:r>
              <a:rPr lang="en-GB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&gt;</a:t>
            </a:r>
            <a:endParaRPr lang="ru-RU" altLang="ko-KR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grpSp>
        <p:nvGrpSpPr>
          <p:cNvPr id="16" name="그룹 5"/>
          <p:cNvGrpSpPr>
            <a:grpSpLocks/>
          </p:cNvGrpSpPr>
          <p:nvPr/>
        </p:nvGrpSpPr>
        <p:grpSpPr bwMode="auto">
          <a:xfrm>
            <a:off x="467171" y="1039006"/>
            <a:ext cx="8281293" cy="6011222"/>
            <a:chOff x="539553" y="536437"/>
            <a:chExt cx="8141774" cy="6079933"/>
          </a:xfrm>
        </p:grpSpPr>
        <p:pic>
          <p:nvPicPr>
            <p:cNvPr id="17" name="_x207153400" descr="DRW000024d834c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809" y="536437"/>
              <a:ext cx="8045846" cy="4484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39553" y="5028768"/>
              <a:ext cx="8141774" cy="1587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lang="en-US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1.</a:t>
              </a:r>
              <a:r>
                <a:rPr lang="ru-RU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Тенденція на кучкування серед свиней (Джерело</a:t>
              </a:r>
              <a:r>
                <a:rPr lang="ru-RU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: </a:t>
              </a:r>
              <a:r>
                <a:rPr lang="en-US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EURL </a:t>
              </a:r>
              <a:r>
                <a:rPr lang="en-US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INIA-CISA)</a:t>
              </a:r>
            </a:p>
            <a:p>
              <a:pPr latinLnBrk="0">
                <a:defRPr/>
              </a:pPr>
              <a:r>
                <a:rPr lang="en-US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3</a:t>
              </a:r>
              <a:r>
                <a:rPr lang="ru-RU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. </a:t>
              </a:r>
              <a:r>
                <a:rPr lang="ru-RU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Почервоніння і </a:t>
              </a:r>
              <a:r>
                <a:rPr lang="ru-RU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набрякання </a:t>
              </a:r>
              <a:r>
                <a:rPr lang="ru-RU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кінцівок і </a:t>
              </a:r>
              <a:r>
                <a:rPr lang="ru-RU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живота</a:t>
              </a:r>
              <a:r>
                <a:rPr lang="en-US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</a:t>
              </a:r>
              <a:endParaRPr lang="en-US" altLang="ko-KR" sz="11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latinLnBrk="0">
                <a:defRPr/>
              </a:pPr>
              <a:r>
                <a:rPr lang="ru-RU" altLang="ko-KR" sz="11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6</a:t>
              </a:r>
              <a:r>
                <a:rPr lang="ru-RU" altLang="ko-KR" sz="11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. Шкірні запалення / кровотечі і некротичні частини *</a:t>
              </a:r>
              <a:endParaRPr lang="en-US" altLang="ko-KR" sz="11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endParaRPr lang="en-US" altLang="ko-KR" sz="105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atinLnBrk="0">
                <a:defRPr/>
              </a:pPr>
              <a:endParaRPr lang="ru-RU" altLang="ko-KR" sz="105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latinLnBrk="0">
                <a:defRPr/>
              </a:pPr>
              <a:endParaRPr lang="en-US" altLang="ko-KR" sz="1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atinLnBrk="0">
                <a:defRPr/>
              </a:pPr>
              <a:r>
                <a:rPr lang="en-US" altLang="ko-KR" sz="9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* </a:t>
              </a:r>
              <a:r>
                <a:rPr lang="ru-RU" altLang="ko-KR" sz="9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Джерело: </a:t>
              </a:r>
              <a:r>
                <a:rPr lang="ru-RU" altLang="ko-KR" sz="9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  <a:hlinkClick r:id="rId5"/>
                </a:rPr>
                <a:t>www.cfsph.iastate.edu</a:t>
              </a:r>
              <a:r>
                <a:rPr lang="ru-RU" altLang="ko-KR" sz="9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, </a:t>
              </a:r>
              <a:r>
                <a:rPr lang="ru-RU" altLang="ko-KR" sz="9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Центр продовольчої безпеки і суспільної охорони здоров'я, Державний університет штату Айова, CVM.</a:t>
              </a:r>
              <a:endParaRPr lang="en-US" altLang="ko-KR" sz="900" b="1" spc="-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atinLnBrk="0">
                <a:defRPr/>
              </a:pPr>
              <a:r>
                <a:rPr lang="en-US" altLang="ko-KR" sz="1050" b="1" spc="-5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endParaRPr lang="ko-KR" altLang="en-US" sz="1050" b="1" spc="-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644124" y="589702"/>
              <a:ext cx="287179" cy="306678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7035" y="556220"/>
              <a:ext cx="216945" cy="373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lang="en-US" altLang="ko-K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>
              <a:off x="3314462" y="613595"/>
              <a:ext cx="288739" cy="306678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03498" y="583336"/>
              <a:ext cx="216944" cy="373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lang="en-US" altLang="ko-K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6077337" y="578076"/>
              <a:ext cx="288739" cy="30828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66374" y="560531"/>
              <a:ext cx="216945" cy="373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lang="en-US" altLang="ko-K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6102272" y="2867881"/>
              <a:ext cx="288739" cy="30828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97470" y="2841526"/>
              <a:ext cx="216944" cy="3735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lang="en-US" altLang="ko-K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3358427" y="2864474"/>
              <a:ext cx="287179" cy="30828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47463" y="2827702"/>
              <a:ext cx="215384" cy="3735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lang="en-US" altLang="ko-K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644124" y="2822762"/>
              <a:ext cx="287179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22197" y="2793935"/>
              <a:ext cx="215384" cy="3735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lang="en-US" altLang="ko-K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75658" y="5486330"/>
            <a:ext cx="34374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2. </a:t>
            </a:r>
            <a:r>
              <a:rPr lang="ru-RU" altLang="ko-KR" sz="1100" b="1" dirty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Петехії в вусі (Фото: Лінда Мур</a:t>
            </a:r>
            <a:r>
              <a:rPr lang="ru-RU" altLang="ko-KR" sz="1100" b="1" dirty="0" smtClean="0">
                <a:solidFill>
                  <a:srgbClr val="00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.),</a:t>
            </a:r>
            <a:endParaRPr lang="en-US" altLang="ko-KR" sz="1100" b="1" dirty="0" smtClean="0">
              <a:solidFill>
                <a:srgbClr val="00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>
              <a:defRPr/>
            </a:pPr>
            <a:r>
              <a:rPr lang="ru-RU" altLang="ko-KR" sz="11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4. Носові кровотечі (Джерело: Росія ВНДІВіВ</a:t>
            </a:r>
            <a:r>
              <a:rPr lang="ru-RU" altLang="ko-KR" sz="11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)</a:t>
            </a:r>
            <a:endParaRPr lang="en-US" altLang="ko-KR" sz="1100" b="1" dirty="0" smtClean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>
              <a:defRPr/>
            </a:pPr>
            <a:r>
              <a:rPr lang="ru-RU" altLang="ko-KR" sz="11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5. Кров-слиз слизові спінені віники </a:t>
            </a:r>
            <a:r>
              <a:rPr lang="ru-RU" altLang="ko-KR" sz="11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*</a:t>
            </a:r>
            <a:endParaRPr lang="ru-RU" altLang="ko-KR" sz="1100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055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19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55891"/>
            <a:ext cx="6624736" cy="3693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3) </a:t>
            </a:r>
            <a:r>
              <a:rPr lang="ru-RU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Обов'язкова термообробка </a:t>
            </a:r>
            <a:r>
              <a:rPr lang="ru-RU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залишків </a:t>
            </a:r>
            <a:r>
              <a:rPr lang="ru-RU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їжі</a:t>
            </a:r>
            <a:endParaRPr lang="ko-KR" altLang="en-US" sz="18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-46037" y="1268760"/>
            <a:ext cx="9144000" cy="5358041"/>
            <a:chOff x="-46037" y="1340133"/>
            <a:chExt cx="9144000" cy="5358041"/>
          </a:xfrm>
        </p:grpSpPr>
        <p:grpSp>
          <p:nvGrpSpPr>
            <p:cNvPr id="8" name="그룹 7"/>
            <p:cNvGrpSpPr/>
            <p:nvPr/>
          </p:nvGrpSpPr>
          <p:grpSpPr>
            <a:xfrm>
              <a:off x="-46037" y="2206834"/>
              <a:ext cx="9144000" cy="4491340"/>
              <a:chOff x="-46037" y="2206834"/>
              <a:chExt cx="9144000" cy="4491340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-46037" y="3027542"/>
                <a:ext cx="9144000" cy="3670632"/>
                <a:chOff x="-46037" y="1332053"/>
                <a:chExt cx="9144000" cy="3670632"/>
              </a:xfrm>
            </p:grpSpPr>
            <p:grpSp>
              <p:nvGrpSpPr>
                <p:cNvPr id="6" name="그룹 5"/>
                <p:cNvGrpSpPr/>
                <p:nvPr/>
              </p:nvGrpSpPr>
              <p:grpSpPr>
                <a:xfrm>
                  <a:off x="429068" y="1332053"/>
                  <a:ext cx="6709779" cy="3178621"/>
                  <a:chOff x="429068" y="1332053"/>
                  <a:chExt cx="6709779" cy="3178621"/>
                </a:xfrm>
              </p:grpSpPr>
              <p:sp>
                <p:nvSpPr>
                  <p:cNvPr id="22" name="타원 21"/>
                  <p:cNvSpPr/>
                  <p:nvPr/>
                </p:nvSpPr>
                <p:spPr>
                  <a:xfrm>
                    <a:off x="429068" y="1332053"/>
                    <a:ext cx="182492" cy="184166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>
                      <a:lnSpc>
                        <a:spcPct val="150000"/>
                      </a:lnSpc>
                      <a:spcBef>
                        <a:spcPct val="50000"/>
                      </a:spcBef>
                    </a:pPr>
                    <a:endParaRPr lang="ko-KR" altLang="en-US" sz="2000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휴먼엑스포" pitchFamily="18" charset="-127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44033" name="_x206000184" descr="EMB00000338351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63688" y="1933485"/>
                    <a:ext cx="5375159" cy="257718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4" name="직사각형 3"/>
                <p:cNvSpPr/>
                <p:nvPr/>
              </p:nvSpPr>
              <p:spPr>
                <a:xfrm>
                  <a:off x="-46037" y="4516398"/>
                  <a:ext cx="9144000" cy="4862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latinLnBrk="0">
                    <a:lnSpc>
                      <a:spcPct val="80000"/>
                    </a:lnSpc>
                  </a:pPr>
                  <a:r>
                    <a:rPr lang="ru-RU" altLang="ko-KR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Фото. Матеріали кампанії ASF в Великобританії </a:t>
                  </a:r>
                  <a:r>
                    <a:rPr lang="en-US" altLang="ko-KR" sz="16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/>
                  </a:r>
                  <a:br>
                    <a:rPr lang="en-US" altLang="ko-KR" sz="16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ru-RU" altLang="ko-KR" sz="16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«</a:t>
                  </a:r>
                  <a:r>
                    <a:rPr lang="ru-RU" altLang="ko-KR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Попередження ризику свиней»</a:t>
                  </a:r>
                  <a:endParaRPr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4" name="타원 33"/>
              <p:cNvSpPr/>
              <p:nvPr/>
            </p:nvSpPr>
            <p:spPr>
              <a:xfrm>
                <a:off x="429068" y="2206834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휴먼엑스포" pitchFamily="18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48396" y="1340133"/>
              <a:ext cx="8228904" cy="2236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>
                <a:spcAft>
                  <a:spcPts val="800"/>
                </a:spcAft>
              </a:pP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У Кореї </a:t>
              </a:r>
              <a:r>
                <a:rPr lang="ru-RU" altLang="ko-KR" sz="16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налічується </a:t>
              </a: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384 (93 </a:t>
              </a:r>
              <a:r>
                <a:rPr lang="ru-RU" altLang="ko-KR" sz="16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тисячі голів) </a:t>
              </a: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свинокомплексів, </a:t>
              </a:r>
              <a:r>
                <a:rPr lang="ru-RU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96 з них не мають отоплення</a:t>
              </a:r>
              <a:r>
                <a:rPr lang="en-US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</a:t>
              </a:r>
              <a:r>
                <a:rPr lang="ru-RU" altLang="ko-KR" sz="14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 За даними на період з З </a:t>
              </a:r>
              <a:r>
                <a:rPr lang="ru-RU" altLang="ko-KR" sz="14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квітня 2018 року по травень </a:t>
              </a:r>
              <a:r>
                <a:rPr lang="ru-RU" altLang="ko-KR" sz="14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від Міністерство </a:t>
              </a:r>
              <a:r>
                <a:rPr lang="ru-RU" altLang="ko-KR" sz="14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сільського господарства і тваринництва - Центр досліджень гігієни тваринництва</a:t>
              </a:r>
              <a:r>
                <a:rPr lang="ru-RU" altLang="ko-KR" sz="14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)</a:t>
              </a:r>
            </a:p>
            <a:p>
              <a:pPr latinLnBrk="0">
                <a:spcAft>
                  <a:spcPts val="800"/>
                </a:spcAft>
              </a:pP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У свинофермах, які використовують </a:t>
              </a:r>
              <a:r>
                <a:rPr lang="ru-RU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залишки їжі </a:t>
              </a:r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як корм</a:t>
              </a: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, відповідно до положень законодавства, їх </a:t>
              </a:r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необхідно </a:t>
              </a:r>
              <a:r>
                <a:rPr lang="ru-RU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термічно обробляти </a:t>
              </a:r>
              <a:r>
                <a:rPr lang="ru-RU" altLang="ko-KR" sz="16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протягом </a:t>
              </a: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більше </a:t>
              </a:r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30 хвилин при температурі 80 ℃ </a:t>
              </a: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(на основі глибокої температури</a:t>
              </a:r>
              <a:r>
                <a:rPr lang="ru-RU" altLang="ko-KR" sz="16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)</a:t>
              </a:r>
              <a:endPara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latinLnBrk="0">
                <a:spcAft>
                  <a:spcPts val="800"/>
                </a:spcAft>
              </a:pPr>
              <a:r>
                <a:rPr lang="ru-RU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У Європі, наприклад у Великобританії, </a:t>
              </a:r>
              <a:r>
                <a:rPr lang="ru-RU" altLang="ko-KR" sz="16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ще залишається примітний рівень небезпеки поширення </a:t>
              </a:r>
              <a:r>
                <a:rPr lang="uk-UA" altLang="ko-KR" sz="1600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АЧС</a:t>
              </a:r>
              <a:endParaRPr lang="en-US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21" name="타원 20"/>
          <p:cNvSpPr/>
          <p:nvPr/>
        </p:nvSpPr>
        <p:spPr>
          <a:xfrm>
            <a:off x="429068" y="1340064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73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20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88764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66700" indent="-266700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4)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Дотримання положень про заборону для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 </a:t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закордонних туристів 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3" y="1972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997864"/>
              </p:ext>
            </p:extLst>
          </p:nvPr>
        </p:nvGraphicFramePr>
        <p:xfrm>
          <a:off x="697302" y="3258536"/>
          <a:ext cx="7749396" cy="2015238"/>
        </p:xfrm>
        <a:graphic>
          <a:graphicData uri="http://schemas.openxmlformats.org/drawingml/2006/table">
            <a:tbl>
              <a:tblPr/>
              <a:tblGrid>
                <a:gridCol w="2583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83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83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9295"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uk-UA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Африка (8краін)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uk-UA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Європа</a:t>
                      </a:r>
                      <a:r>
                        <a:rPr lang="uk-UA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(10 країн)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uk-UA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Азія</a:t>
                      </a:r>
                      <a:r>
                        <a:rPr lang="uk-UA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 (1 країна)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59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Південна Африка, Замбія, Бурунді, Кенія, Малі, Кот-д'Івуар, Кабо-Верде, Нігерія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Росія, Україна, Молдова, Румунія, Польща, Угорщина, Чехія, Латвія, Естонія, Литва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uk-UA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헤드라인M" pitchFamily="18" charset="-127"/>
                          <a:cs typeface="Arial" panose="020B0604020202020204" pitchFamily="34" charset="0"/>
                        </a:rPr>
                        <a:t>Китай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653661" y="2793013"/>
            <a:ext cx="7836679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lnSpc>
                <a:spcPct val="80000"/>
              </a:lnSpc>
            </a:pP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(Країни походження АЧС) 01.01.2016 починаючи з 19 країн Африки, </a:t>
            </a:r>
            <a: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Європи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та Азії (стандарти МЕБ)</a:t>
            </a:r>
            <a:endParaRPr lang="ko-KR" altLang="en-US" sz="1600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03666" y="1322765"/>
            <a:ext cx="8424448" cy="5021768"/>
            <a:chOff x="648394" y="1480488"/>
            <a:chExt cx="10423376" cy="50217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48394" y="1480488"/>
              <a:ext cx="1040432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Заборона на відвідування країн </a:t>
              </a:r>
              <a:r>
                <a:rPr lang="uk-UA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АЧС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, </a:t>
              </a:r>
              <a:r>
                <a:rPr lang="ru-RU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таких як Китай.</a:t>
              </a:r>
            </a:p>
            <a:p>
              <a:pPr marL="285750" indent="-285750" latinLnBrk="0">
                <a:buFont typeface="Arial" panose="020B0604020202020204" pitchFamily="34" charset="0"/>
                <a:buChar char="−"/>
              </a:pP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Коли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подорож неминуча,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забороняється відвідувати тваринницьку ферму, ринок худоби і т.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д.</a:t>
              </a:r>
              <a:endPara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  <a:p>
              <a:pPr marL="285750" indent="-285750" latinLnBrk="0">
                <a:buFont typeface="Arial" panose="020B0604020202020204" pitchFamily="34" charset="0"/>
                <a:buChar char="−"/>
              </a:pPr>
              <a:r>
                <a:rPr lang="ru-RU" altLang="ko-KR" sz="1600" b="1" dirty="0" smtClean="0">
                  <a:solidFill>
                    <a:srgbClr val="0070C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Країни для подорожей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: (</a:t>
              </a:r>
              <a:r>
                <a:rPr lang="uk-UA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АЧС</a:t>
              </a:r>
              <a:r>
                <a:rPr lang="en-US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, </a:t>
              </a:r>
              <a:r>
                <a:rPr lang="en-US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AI,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країни, </a:t>
              </a:r>
              <a:r>
                <a:rPr lang="ru-RU" altLang="ko-KR" sz="1600" b="1" dirty="0" smtClean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країни, що не мають розповсюдження ящура) </a:t>
              </a:r>
              <a:r>
                <a:rPr lang="ru-RU" altLang="ko-KR" sz="1600" b="1" dirty="0">
                  <a:solidFill>
                    <a:srgbClr val="363441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Сінгапур, Японія, Західна Європа, Північна Європа.</a:t>
              </a:r>
              <a:endParaRPr lang="en-US" altLang="ko-KR" sz="14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67446" y="5855925"/>
              <a:ext cx="104043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ru-RU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Не </a:t>
              </a:r>
              <a:r>
                <a:rPr lang="ru-RU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провозіть </a:t>
              </a:r>
              <a:r>
                <a:rPr lang="ru-RU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продукти тваринництва, </a:t>
              </a:r>
              <a:r>
                <a: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такі як м'ясо, шинка, ковбаси, </a:t>
              </a:r>
              <a:r>
                <a:rPr lang="ru-RU" altLang="ko-KR" b="1" dirty="0" smtClean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що не </a:t>
              </a:r>
              <a:r>
                <a:rPr lang="ru-RU" altLang="ko-KR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продаються</a:t>
              </a:r>
              <a:r>
                <a:rPr lang="ru-RU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 в </a:t>
              </a:r>
              <a:r>
                <a:rPr lang="ru-RU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пункті </a:t>
              </a:r>
              <a:r>
                <a:rPr lang="ru-RU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rPr>
                <a:t>призначення.</a:t>
              </a: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498092" y="2747020"/>
            <a:ext cx="8147817" cy="2664296"/>
          </a:xfrm>
          <a:prstGeom prst="rect">
            <a:avLst/>
          </a:prstGeom>
          <a:noFill/>
          <a:ln>
            <a:solidFill>
              <a:srgbClr val="00206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29068" y="1397214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429068" y="5799102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551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21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3" y="1972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622095" y="2026002"/>
            <a:ext cx="8063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Дотримуйтеся особистої гігієни </a:t>
            </a:r>
            <a:r>
              <a:rPr lang="ru-RU" altLang="ko-KR" sz="1600" b="1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(душ і </a:t>
            </a:r>
            <a:r>
              <a:rPr lang="ru-RU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т.д.) одразу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після повернення додому</a:t>
            </a:r>
          </a:p>
          <a:p>
            <a:pPr latinLnBrk="0"/>
            <a:endParaRPr lang="ru-RU" altLang="ko-KR" sz="1600" b="1" dirty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r>
              <a:rPr lang="ru-RU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 відвідуйте ферми з </a:t>
            </a:r>
            <a:r>
              <a:rPr lang="ru-RU" altLang="ko-KR" sz="1600" b="1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розведення </a:t>
            </a:r>
            <a:r>
              <a:rPr lang="ru-RU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худоби протягом 5 днів</a:t>
            </a:r>
            <a:endParaRPr lang="ru-RU" altLang="ko-KR" sz="1600" b="1" dirty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endParaRPr lang="ru-RU" altLang="ko-KR" sz="1600" b="1" dirty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Необхідно </a:t>
            </a:r>
            <a:r>
              <a:rPr lang="ru-RU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випрати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lang="ru-RU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одяг </a:t>
            </a:r>
            <a:r>
              <a:rPr lang="ru-RU" altLang="ko-KR" sz="1600" b="1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та взуття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які ви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носили під час поїздки</a:t>
            </a:r>
          </a:p>
          <a:p>
            <a:pPr latinLnBrk="0"/>
            <a:endParaRPr lang="ru-RU" altLang="ko-KR" sz="1600" b="1" dirty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Повідомлення про вліт</a:t>
            </a:r>
            <a:r>
              <a:rPr lang="en-US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/</a:t>
            </a:r>
            <a:r>
              <a:rPr lang="uk-UA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виліт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(в тому числі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транзит)</a:t>
            </a:r>
            <a:r>
              <a:rPr lang="uk-UA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з країн, де поширені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інфекційні захворювання та дезинтифікація </a:t>
            </a:r>
          </a:p>
          <a:p>
            <a:pPr latinLnBrk="0"/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-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У разі порушення стягується штраф у розмірі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до 5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мільйонів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вон.</a:t>
            </a:r>
            <a:endParaRPr lang="en-US" altLang="ko-KR" sz="1600" b="1" dirty="0" smtClean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88764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66700" indent="-266700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4)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Дотримання положень про заборону для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 </a:t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закордонних туристів 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429068" y="2100763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29068" y="2596063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429068" y="3096535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429068" y="3586296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073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22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8288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66700" indent="-266700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5)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Запобігання розповсюдження серед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іноземних працівників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3" y="1972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9068" y="1138461"/>
            <a:ext cx="8172007" cy="2824351"/>
            <a:chOff x="429068" y="1275124"/>
            <a:chExt cx="8172007" cy="2824351"/>
          </a:xfrm>
        </p:grpSpPr>
        <p:grpSp>
          <p:nvGrpSpPr>
            <p:cNvPr id="5" name="그룹 4"/>
            <p:cNvGrpSpPr/>
            <p:nvPr/>
          </p:nvGrpSpPr>
          <p:grpSpPr>
            <a:xfrm>
              <a:off x="429068" y="1275124"/>
              <a:ext cx="8172007" cy="2824351"/>
              <a:chOff x="429068" y="1067122"/>
              <a:chExt cx="8172007" cy="282435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48396" y="1067122"/>
                <a:ext cx="7952679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atinLnBrk="0">
                  <a:spcAft>
                    <a:spcPts val="1200"/>
                  </a:spcAft>
                </a:pP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Фермер здійснює </a:t>
                </a:r>
                <a:r>
                  <a:rPr lang="ru-RU" altLang="ko-KR" sz="16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освіту з працівниками про </a:t>
                </a:r>
                <a:r>
                  <a:rPr lang="ru-RU" altLang="ko-KR" sz="16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методи запобігання АЧС</a:t>
                </a:r>
                <a:endParaRPr lang="en-US" altLang="ko-KR" sz="8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  <a:p>
                <a:pPr latinLnBrk="0">
                  <a:spcAft>
                    <a:spcPts val="1200"/>
                  </a:spcAft>
                </a:pPr>
                <a:r>
                  <a:rPr lang="ru-RU" altLang="ko-KR" sz="16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Освіта про заборону </a:t>
                </a:r>
                <a:r>
                  <a:rPr lang="ru-RU" altLang="ko-KR" sz="16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іноземним працівникам </a:t>
                </a:r>
                <a:r>
                  <a:rPr lang="ru-RU" altLang="ko-KR" sz="1600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вживати </a:t>
                </a: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свої власні продукти тваринництва або </a:t>
                </a:r>
                <a:r>
                  <a:rPr lang="ru-RU" altLang="ko-KR" sz="16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надсилати  </a:t>
                </a:r>
                <a:r>
                  <a:rPr lang="ru-RU" altLang="ko-KR" sz="16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їх поштою</a:t>
                </a:r>
              </a:p>
              <a:p>
                <a:pPr marL="342900" indent="-342900" latinLnBrk="0">
                  <a:spcAft>
                    <a:spcPts val="1200"/>
                  </a:spcAft>
                  <a:buFontTx/>
                  <a:buChar char="-"/>
                </a:pPr>
                <a:r>
                  <a:rPr lang="ru-RU" altLang="ko-KR" sz="1600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Коли </a:t>
                </a: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фермер і його колеги приносять продукти тваринництва, вони негайно обробляють </a:t>
                </a:r>
                <a:r>
                  <a:rPr lang="ru-RU" altLang="ko-KR" sz="1600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упаковку</a:t>
                </a: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429068" y="1167705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휴먼엑스포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00771" y="2906588"/>
                <a:ext cx="7952679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latinLnBrk="0">
                  <a:spcAft>
                    <a:spcPts val="1200"/>
                  </a:spcAft>
                </a:pP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&lt;Заходи з стягання штрафів за </a:t>
                </a:r>
                <a:r>
                  <a:rPr lang="ru-RU" altLang="ko-KR" sz="16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незаконне перевезення продуктів тваринництва </a:t>
                </a: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в карантин </a:t>
                </a:r>
                <a:r>
                  <a:rPr lang="ru-RU" altLang="ko-KR" sz="16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тільки в аеропорту</a:t>
                </a: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&gt;</a:t>
                </a:r>
              </a:p>
              <a:p>
                <a:pPr marL="342900" indent="-342900" algn="ctr" latinLnBrk="0">
                  <a:spcAft>
                    <a:spcPts val="1200"/>
                  </a:spcAft>
                  <a:buFontTx/>
                  <a:buChar char="-"/>
                </a:pPr>
                <a:r>
                  <a:rPr lang="ru-RU" altLang="ko-KR" sz="1600" b="1" dirty="0" smtClean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Приблизно </a:t>
                </a:r>
                <a:r>
                  <a:rPr lang="ru-RU" altLang="ko-KR" sz="1600" b="1" dirty="0">
                    <a:latin typeface="Arial" panose="020B0604020202020204" pitchFamily="34" charset="0"/>
                    <a:ea typeface="HY헤드라인M" pitchFamily="18" charset="-127"/>
                    <a:cs typeface="Arial" panose="020B0604020202020204" pitchFamily="34" charset="0"/>
                  </a:rPr>
                  <a:t>2 000 штрафів на рік, в середньому 1 мільйон вон за випадок</a:t>
                </a:r>
                <a:endParaRPr lang="en-US" altLang="ko-KR" sz="1600" b="1" dirty="0"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타원 25"/>
            <p:cNvSpPr/>
            <p:nvPr/>
          </p:nvSpPr>
          <p:spPr>
            <a:xfrm>
              <a:off x="438593" y="1749240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438969" y="2937644"/>
            <a:ext cx="8309495" cy="3600400"/>
            <a:chOff x="438969" y="2971552"/>
            <a:chExt cx="8309495" cy="3600400"/>
          </a:xfrm>
        </p:grpSpPr>
        <p:grpSp>
          <p:nvGrpSpPr>
            <p:cNvPr id="4" name="그룹 3"/>
            <p:cNvGrpSpPr/>
            <p:nvPr/>
          </p:nvGrpSpPr>
          <p:grpSpPr>
            <a:xfrm>
              <a:off x="1047800" y="4072880"/>
              <a:ext cx="7056784" cy="2376264"/>
              <a:chOff x="773039" y="3278056"/>
              <a:chExt cx="7387319" cy="2543815"/>
            </a:xfrm>
          </p:grpSpPr>
          <p:pic>
            <p:nvPicPr>
              <p:cNvPr id="49154" name="Picture 2" descr="X:\2018년 농가지원부 문서\350-1 방역대책위원회\ASF 교육자료 제작\탐지견 1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39" y="3278056"/>
                <a:ext cx="3391753" cy="2543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155" name="Picture 3" descr="X:\2018년 농가지원부 문서\350-1 방역대책위원회\ASF 교육자료 제작\탐지견 3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4635" y="3278056"/>
                <a:ext cx="3815723" cy="2543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직사각형 22"/>
            <p:cNvSpPr/>
            <p:nvPr/>
          </p:nvSpPr>
          <p:spPr>
            <a:xfrm>
              <a:off x="438969" y="2971552"/>
              <a:ext cx="8309495" cy="36004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휴먼엑스포" pitchFamily="18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0222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23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3" y="1972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395439" y="1158652"/>
            <a:ext cx="8064993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</a:t>
            </a:r>
            <a:r>
              <a:rPr lang="ru-RU" altLang="ko-KR" sz="1600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Процедури контролю іноземних робітників, які відвідують їх країну</a:t>
            </a:r>
          </a:p>
          <a:p>
            <a:pPr latinLnBrk="0"/>
            <a:endParaRPr lang="ru-RU" altLang="ko-KR" sz="1600" b="1" dirty="0" smtClean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447675" indent="-34290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(Перебування за кордоном)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Заборонено відвідувати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місцеві тваринницькі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ферми і ринок тваринницької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продукції</a:t>
            </a:r>
          </a:p>
          <a:p>
            <a:pPr marL="447675" indent="-34290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Перед від'їздом)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Працівники самостійно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перевіряють і утилізують продукти тваринництва перед посадкою в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літак</a:t>
            </a:r>
          </a:p>
          <a:p>
            <a:pPr marL="447675" indent="-34290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О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дразу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після надходження) Дезінфекція після повідомлення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до карантинної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штаб-квартирі в громадських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портах</a:t>
            </a:r>
          </a:p>
          <a:p>
            <a:pPr marL="447675" indent="-34290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Корея) Окреме розміщення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працівників поза фермою (рекомендовано)</a:t>
            </a:r>
            <a:endParaRPr lang="ru-RU" altLang="ko-KR" sz="1600" b="1" dirty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1257300" latinLnBrk="0">
              <a:spcAft>
                <a:spcPts val="800"/>
              </a:spcAft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Прання одягу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та взуття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після повернення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додому</a:t>
            </a:r>
          </a:p>
          <a:p>
            <a:pPr marL="1257300" latinLnBrk="0">
              <a:spcAft>
                <a:spcPts val="800"/>
              </a:spcAft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Ретельна особиста гігієна: регулярний душ ітд</a:t>
            </a:r>
            <a:endParaRPr lang="ru-RU" altLang="ko-KR" sz="1600" b="1" dirty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1257300" latinLnBrk="0">
              <a:spcAft>
                <a:spcPts val="800"/>
              </a:spcAft>
            </a:pP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 відвідувати ферму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протягом 5 днів</a:t>
            </a:r>
          </a:p>
          <a:p>
            <a:pPr marL="1257300" latinLnBrk="0">
              <a:spcAft>
                <a:spcPts val="800"/>
              </a:spcAft>
            </a:pP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При поверненні на ферму менеджер переглядає транспорт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 предмет </a:t>
            </a:r>
            <a:r>
              <a:rPr lang="ru-RU" altLang="ko-KR" sz="1600" b="1" dirty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гігієни і </a:t>
            </a:r>
            <a:r>
              <a:rPr lang="ru-RU" altLang="ko-KR" sz="1600" b="1" dirty="0" smtClean="0">
                <a:solidFill>
                  <a:srgbClr val="36344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наявності продуктів тваринництва</a:t>
            </a:r>
            <a:endParaRPr lang="en-US" altLang="ko-KR" sz="1400" b="1" dirty="0" smtClean="0">
              <a:solidFill>
                <a:srgbClr val="36344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47814" y="1240185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8288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66700" indent="-266700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5)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Запобігання розповсюдження серед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іноземних працівників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18788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24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597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3" y="1928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606923" y="1168177"/>
            <a:ext cx="7956052" cy="351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Запобігання </a:t>
            </a:r>
            <a:r>
              <a:rPr lang="ru-RU" altLang="ko-KR" b="1" dirty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розповсюдження серед іноземних </a:t>
            </a:r>
            <a:r>
              <a:rPr lang="ru-RU" altLang="ko-KR" b="1" dirty="0" smtClean="0">
                <a:solidFill>
                  <a:srgbClr val="0070C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працівників на свинофермах</a:t>
            </a:r>
          </a:p>
          <a:p>
            <a:pPr latinLnBrk="0"/>
            <a: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</a:t>
            </a:r>
            <a:endParaRPr lang="uk-UA" altLang="ko-KR" sz="1600" b="1" dirty="0" smtClean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замовляйте домашні продукти тваринного походження </a:t>
            </a:r>
            <a: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(м'ясо,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м'ясні продукти і т.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д.) поштою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.</a:t>
            </a:r>
          </a:p>
          <a:p>
            <a:pPr marL="285750" indent="-28575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Купівля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м'яса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поза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ферми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 вихідні та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свята і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пронесення їх на територію ферми заборонена</a:t>
            </a:r>
          </a:p>
          <a:p>
            <a:pPr marL="285750" indent="-28575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Після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зустрічей з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працівниками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інших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ферм, на вихідних і у свята, обов</a:t>
            </a:r>
            <a: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’</a:t>
            </a:r>
            <a:r>
              <a:rPr lang="uk-UA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язково вимийте руки перед поверненням </a:t>
            </a:r>
            <a:endParaRPr lang="en-US" altLang="ko-KR" sz="1600" b="1" dirty="0" smtClean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800"/>
              </a:spcAft>
              <a:buFontTx/>
              <a:buChar char="-"/>
            </a:pPr>
            <a:r>
              <a:rPr lang="uk-UA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 ферму.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запрошуйте робітників з інших ферм на ферму, де ви працюєте.</a:t>
            </a:r>
          </a:p>
          <a:p>
            <a:pPr marL="285750" indent="-285750" latinLnBrk="0">
              <a:spcAft>
                <a:spcPts val="800"/>
              </a:spcAft>
              <a:buFontTx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 дозволяється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відвідувати інші ферми.</a:t>
            </a:r>
            <a:endParaRPr lang="en-US" altLang="ko-KR" sz="1600" b="1" dirty="0" smtClean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95439" y="1278285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8288"/>
            <a:ext cx="6624736" cy="541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66700" indent="-266700" eaLnBrk="1" latinLnBrk="0" hangingPunct="1">
              <a:lnSpc>
                <a:spcPct val="80000"/>
              </a:lnSpc>
            </a:pP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5)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Запобігання розповсюдження серед </a:t>
            </a: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b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</a:br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uk-UA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іноземних працівників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7155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25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71281"/>
            <a:ext cx="6624736" cy="33855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lang="en-US" altLang="ko-KR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6) </a:t>
            </a:r>
            <a:r>
              <a:rPr lang="ru-RU" altLang="ko-KR" sz="2200" b="1" dirty="0">
                <a:solidFill>
                  <a:schemeClr val="bg1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Усунення доступу до дикого кабана</a:t>
            </a:r>
            <a:endParaRPr lang="ko-KR" altLang="en-US" sz="2200" b="1" dirty="0">
              <a:solidFill>
                <a:schemeClr val="bg1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3" y="1972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395536" y="1165398"/>
            <a:ext cx="8361363" cy="71508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Усунути доступ до кабана, </a:t>
            </a:r>
            <a:r>
              <a:rPr lang="ru-RU" altLang="ko-KR" b="1" kern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повідомити </a:t>
            </a:r>
            <a:r>
              <a:rPr lang="ru-RU" altLang="ko-KR" b="1" kern="0" dirty="0" smtClean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при наявності контакту</a:t>
            </a: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lang="en-US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і </a:t>
            </a:r>
            <a:r>
              <a:rPr lang="ru-RU" altLang="ko-KR" b="1" kern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не </a:t>
            </a:r>
            <a:r>
              <a:rPr lang="ru-RU" altLang="ko-KR" b="1" kern="0" dirty="0" smtClean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приближатися</a:t>
            </a:r>
            <a:endParaRPr lang="ko-KR" altLang="en-US" b="1" kern="0" dirty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73739" y="4527493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648396" y="2001029"/>
            <a:ext cx="52021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 фермі</a:t>
            </a:r>
            <a:r>
              <a:rPr lang="ru-RU" altLang="ko-KR" sz="1600" b="1" dirty="0">
                <a:solidFill>
                  <a:srgbClr val="00B0F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видаліть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потенційну</a:t>
            </a:r>
            <a:r>
              <a:rPr lang="ru-RU" altLang="ko-KR" sz="1600" b="1" dirty="0">
                <a:solidFill>
                  <a:srgbClr val="00B0F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їжу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для кабанів</a:t>
            </a:r>
          </a:p>
          <a:p>
            <a:pPr marL="285750" indent="-285750" latinLnBrk="0">
              <a:buFont typeface="Arial" panose="020B0604020202020204" pitchFamily="34" charset="0"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Усунення приваблення кабанів до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харчових відходів і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корму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 фермі</a:t>
            </a:r>
          </a:p>
          <a:p>
            <a:pPr marL="285750" indent="-285750" latinLnBrk="0">
              <a:buFont typeface="Arial" panose="020B0604020202020204" pitchFamily="34" charset="0"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Утилізація фруктів та інших плодів.</a:t>
            </a:r>
            <a:endParaRPr lang="ru-RU" altLang="ko-KR" sz="1600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endParaRPr lang="ru-RU" altLang="ko-KR" sz="1600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Встановіть </a:t>
            </a:r>
            <a:r>
              <a:rPr lang="ru-RU" altLang="ko-KR" sz="1600" b="1" dirty="0">
                <a:solidFill>
                  <a:srgbClr val="00B0F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огородження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навколо ферми</a:t>
            </a:r>
          </a:p>
          <a:p>
            <a:pPr marL="285750" indent="-285750" latinLnBrk="0">
              <a:buFont typeface="Arial" panose="020B0604020202020204" pitchFamily="34" charset="0"/>
              <a:buChar char="-"/>
            </a:pP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Висота 1 м або більше, інтервал сітки </a:t>
            </a:r>
            <a: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/>
            </a:r>
            <a:b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</a:b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10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см або менше</a:t>
            </a:r>
          </a:p>
          <a:p>
            <a:pPr marL="285750" indent="-285750" latinLnBrk="0">
              <a:buFont typeface="Arial" panose="020B0604020202020204" pitchFamily="34" charset="0"/>
              <a:buChar char="-"/>
            </a:pP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Від 20 до 30 градусів в напрямку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обитання</a:t>
            </a:r>
            <a:endParaRPr lang="ru-RU" altLang="ko-KR" sz="1600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endParaRPr lang="ru-RU" altLang="ko-KR" sz="1600" b="1" dirty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latinLnBrk="0"/>
            <a:r>
              <a:rPr lang="ru-RU" altLang="ko-KR" sz="1600" b="1" dirty="0">
                <a:solidFill>
                  <a:srgbClr val="00B0F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Повідомляти про </a:t>
            </a:r>
            <a:r>
              <a:rPr lang="ru-RU" altLang="ko-KR" sz="1600" b="1" dirty="0" smtClean="0">
                <a:solidFill>
                  <a:srgbClr val="00B0F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захоплення тварини </a:t>
            </a:r>
            <a:r>
              <a:rPr lang="ru-RU" altLang="ko-KR" sz="1600" b="1" dirty="0">
                <a:solidFill>
                  <a:srgbClr val="00B0F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дикої природи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 коли з'являється дикий кабан</a:t>
            </a:r>
          </a:p>
          <a:p>
            <a:pPr marL="285750" indent="-285750" latinLnBrk="0">
              <a:buFont typeface="Arial" panose="020B0604020202020204" pitchFamily="34" charset="0"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[Адреса повідомлення] Відділ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 питань місцевого самоврядування та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відділ </a:t>
            </a:r>
            <a:r>
              <a:rPr lang="ru-RU" altLang="ko-KR" sz="1600" b="1" dirty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державної служби</a:t>
            </a:r>
          </a:p>
          <a:p>
            <a:pPr marL="285750" indent="-285750" latinLnBrk="0">
              <a:buFont typeface="Arial" panose="020B0604020202020204" pitchFamily="34" charset="0"/>
              <a:buChar char="-"/>
            </a:pP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[Звітуйте якшо] Кабан завдає шкоди працівникам або знаходиться у</a:t>
            </a:r>
            <a:r>
              <a:rPr lang="en-US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lang="ru-RU" altLang="ko-KR" sz="1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занепокоєному стані.</a:t>
            </a:r>
            <a:endParaRPr lang="en-US" altLang="ko-KR" sz="1600" b="1" dirty="0">
              <a:solidFill>
                <a:srgbClr val="FF0000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473739" y="2089423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73739" y="3337033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 dirty="0">
              <a:solidFill>
                <a:schemeClr val="tx1"/>
              </a:solidFill>
              <a:latin typeface="Arial" panose="020B0604020202020204" pitchFamily="34" charset="0"/>
              <a:ea typeface="휴먼엑스포" pitchFamily="18" charset="-127"/>
              <a:cs typeface="Arial" panose="020B0604020202020204" pitchFamily="34" charset="0"/>
            </a:endParaRPr>
          </a:p>
        </p:txBody>
      </p:sp>
      <p:pic>
        <p:nvPicPr>
          <p:cNvPr id="30" name="_x203074168" descr="EMB00000338352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733" y="2124565"/>
            <a:ext cx="2459731" cy="186939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E7740CB2-8113-4FDE-88BC-D2019821F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0330" y="4185176"/>
            <a:ext cx="2922325" cy="184639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 flipH="1">
            <a:off x="7296255" y="2143125"/>
            <a:ext cx="1268308" cy="169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 latinLnBrk="0"/>
            <a:endParaRPr lang="en-US" altLang="ko-KR" sz="1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latinLnBrk="0"/>
            <a:r>
              <a:rPr lang="uk-UA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Під кутом 20-30 градусів</a:t>
            </a:r>
            <a:endParaRPr lang="en-US" altLang="ko-KR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latinLnBrk="0"/>
            <a:endParaRPr lang="ko-KR" altLang="en-US" sz="1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4930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26</a:t>
            </a:fld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5" y="164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2" y="2924944"/>
            <a:ext cx="8018786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3600" dirty="0" smtClean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5662" y="2924944"/>
            <a:ext cx="8018786" cy="8206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altLang="ko-KR" sz="3600" b="1" dirty="0" smtClean="0"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Дякуємо за увагу.</a:t>
            </a:r>
            <a:endParaRPr lang="en-US" altLang="ko-KR" sz="3600" b="1" dirty="0" smtClean="0"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685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prst="relaxedInset"/>
        </a:sp3d>
      </a:spPr>
      <a:bodyPr anchor="ctr"/>
      <a:lstStyle>
        <a:defPPr algn="ctr">
          <a:spcBef>
            <a:spcPct val="50000"/>
          </a:spcBef>
          <a:defRPr sz="2000" b="1" dirty="0">
            <a:solidFill>
              <a:schemeClr val="tx1"/>
            </a:solidFill>
            <a:latin typeface="휴먼엑스포" pitchFamily="18" charset="-127"/>
            <a:ea typeface="휴먼엑스포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prst="relaxedInset"/>
        </a:sp3d>
      </a:spPr>
      <a:bodyPr anchor="ctr"/>
      <a:lstStyle>
        <a:defPPr algn="ctr">
          <a:spcBef>
            <a:spcPct val="50000"/>
          </a:spcBef>
          <a:defRPr sz="2000" b="1" dirty="0">
            <a:solidFill>
              <a:schemeClr val="tx1"/>
            </a:solidFill>
            <a:latin typeface="휴먼엑스포" pitchFamily="18" charset="-127"/>
            <a:ea typeface="휴먼엑스포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1855</Words>
  <Application>Microsoft Office PowerPoint</Application>
  <PresentationFormat>화면 슬라이드 쇼(4:3)</PresentationFormat>
  <Paragraphs>396</Paragraphs>
  <Slides>26</Slides>
  <Notes>24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26</vt:i4>
      </vt:variant>
    </vt:vector>
  </HeadingPairs>
  <TitlesOfParts>
    <vt:vector size="29" baseType="lpstr">
      <vt:lpstr>Office 테마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123</cp:revision>
  <dcterms:created xsi:type="dcterms:W3CDTF">2018-09-04T04:24:01Z</dcterms:created>
  <dcterms:modified xsi:type="dcterms:W3CDTF">2018-09-13T04:44:14Z</dcterms:modified>
</cp:coreProperties>
</file>